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22"/>
  </p:notesMasterIdLst>
  <p:handoutMasterIdLst>
    <p:handoutMasterId r:id="rId23"/>
  </p:handoutMasterIdLst>
  <p:sldIdLst>
    <p:sldId id="256" r:id="rId2"/>
    <p:sldId id="359" r:id="rId3"/>
    <p:sldId id="331" r:id="rId4"/>
    <p:sldId id="360" r:id="rId5"/>
    <p:sldId id="257" r:id="rId6"/>
    <p:sldId id="332" r:id="rId7"/>
    <p:sldId id="351" r:id="rId8"/>
    <p:sldId id="357" r:id="rId9"/>
    <p:sldId id="333" r:id="rId10"/>
    <p:sldId id="361" r:id="rId11"/>
    <p:sldId id="358" r:id="rId12"/>
    <p:sldId id="362" r:id="rId13"/>
    <p:sldId id="364" r:id="rId14"/>
    <p:sldId id="365" r:id="rId15"/>
    <p:sldId id="366" r:id="rId16"/>
    <p:sldId id="367" r:id="rId17"/>
    <p:sldId id="368" r:id="rId18"/>
    <p:sldId id="369" r:id="rId19"/>
    <p:sldId id="370" r:id="rId20"/>
    <p:sldId id="371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D99FFC6-6420-7B47-A545-05477A4AFBD7}">
          <p14:sldIdLst>
            <p14:sldId id="256"/>
            <p14:sldId id="359"/>
            <p14:sldId id="331"/>
            <p14:sldId id="360"/>
            <p14:sldId id="257"/>
            <p14:sldId id="332"/>
            <p14:sldId id="351"/>
            <p14:sldId id="357"/>
            <p14:sldId id="333"/>
            <p14:sldId id="361"/>
            <p14:sldId id="358"/>
          </p14:sldIdLst>
        </p14:section>
        <p14:section name="svm" id="{0B2322D0-654B-7748-BDF6-424D5C7F2D73}">
          <p14:sldIdLst>
            <p14:sldId id="362"/>
            <p14:sldId id="364"/>
            <p14:sldId id="365"/>
            <p14:sldId id="366"/>
            <p14:sldId id="367"/>
            <p14:sldId id="368"/>
            <p14:sldId id="369"/>
            <p14:sldId id="370"/>
            <p14:sldId id="37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048" autoAdjust="0"/>
  </p:normalViewPr>
  <p:slideViewPr>
    <p:cSldViewPr snapToGrid="0" snapToObjects="1">
      <p:cViewPr varScale="1">
        <p:scale>
          <a:sx n="87" d="100"/>
          <a:sy n="87" d="100"/>
        </p:scale>
        <p:origin x="-15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F3B91-F85D-B248-9AF5-1909BBFA2DC5}" type="datetimeFigureOut">
              <a:rPr lang="en-US" smtClean="0"/>
              <a:pPr/>
              <a:t>19-01-08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F4EF4E-CA93-ED4F-BF08-65F125D955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57764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1E128-8506-7C43-ABAC-0B919FE47743}" type="datetimeFigureOut">
              <a:rPr lang="en-US" smtClean="0"/>
              <a:pPr/>
              <a:t>19-01-08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700D86-F039-EC42-8630-CEEC8B777A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2989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If</a:t>
            </a:r>
            <a:r>
              <a:rPr lang="en-US" baseline="0" dirty="0" smtClean="0"/>
              <a:t> you use “insert slide number” under “Footer”, that text box only displays the slide number, not the total number of slides. So I use a new textbox for the slide number in </a:t>
            </a:r>
            <a:r>
              <a:rPr lang="en-US" baseline="0" smtClean="0"/>
              <a:t>the master.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At least k points</a:t>
            </a:r>
            <a:r>
              <a:rPr lang="en-US" baseline="0" dirty="0" smtClean="0"/>
              <a:t> in sphere.</a:t>
            </a:r>
          </a:p>
          <a:p>
            <a:r>
              <a:rPr lang="en-US" baseline="0" dirty="0" smtClean="0"/>
              <a:t>Legend:</a:t>
            </a:r>
          </a:p>
          <a:p>
            <a:r>
              <a:rPr lang="en-US" baseline="0" dirty="0" smtClean="0"/>
              <a:t>Green circle = test case.</a:t>
            </a:r>
          </a:p>
          <a:p>
            <a:r>
              <a:rPr lang="en-US" baseline="0" dirty="0" smtClean="0"/>
              <a:t>Solid circle: k = 3</a:t>
            </a:r>
          </a:p>
          <a:p>
            <a:r>
              <a:rPr lang="en-US" baseline="0" dirty="0" smtClean="0"/>
              <a:t>Dashed circle: k = 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084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is </a:t>
            </a:r>
            <a:r>
              <a:rPr lang="en-US" dirty="0" err="1" smtClean="0"/>
              <a:t>overfitting</a:t>
            </a:r>
            <a:r>
              <a:rPr lang="en-US" dirty="0" smtClean="0"/>
              <a:t> and </a:t>
            </a:r>
            <a:r>
              <a:rPr lang="en-US" dirty="0" err="1" smtClean="0"/>
              <a:t>underfitting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Overfitting</a:t>
            </a:r>
            <a:r>
              <a:rPr lang="en-US" dirty="0" smtClean="0"/>
              <a:t>: k too small, fits neighborhood too much.</a:t>
            </a:r>
          </a:p>
          <a:p>
            <a:r>
              <a:rPr lang="en-US" dirty="0" err="1" smtClean="0"/>
              <a:t>Underfitting</a:t>
            </a:r>
            <a:r>
              <a:rPr lang="en-US" dirty="0" smtClean="0"/>
              <a:t>:</a:t>
            </a:r>
            <a:r>
              <a:rPr lang="en-US" baseline="0" dirty="0" smtClean="0"/>
              <a:t> k too large, doesn’t generalize enough. In extreme case, k = N -&gt; prior class label.</a:t>
            </a:r>
          </a:p>
          <a:p>
            <a:r>
              <a:rPr lang="en-US" baseline="0" dirty="0" smtClean="0"/>
              <a:t>black region: classified as nuclear explosion by nearest neighbor method.</a:t>
            </a:r>
          </a:p>
          <a:p>
            <a:r>
              <a:rPr lang="en-US" baseline="0" dirty="0" err="1" smtClean="0"/>
              <a:t>Overfits</a:t>
            </a:r>
            <a:r>
              <a:rPr lang="en-US" baseline="0" dirty="0" smtClean="0"/>
              <a:t> outlier at x2 = 6.</a:t>
            </a:r>
          </a:p>
          <a:p>
            <a:r>
              <a:rPr lang="en-US" dirty="0" smtClean="0"/>
              <a:t>Events</a:t>
            </a:r>
            <a:r>
              <a:rPr lang="en-US" baseline="0" dirty="0" smtClean="0"/>
              <a:t> in Asia and Middle East between 1982 and 1990.</a:t>
            </a:r>
          </a:p>
          <a:p>
            <a:r>
              <a:rPr lang="en-US" baseline="0" dirty="0" smtClean="0"/>
              <a:t>white = earthquake, black = nuclear explosion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703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is meaning of oil data set? </a:t>
            </a:r>
            <a:r>
              <a:rPr lang="en-US" smtClean="0"/>
              <a:t>look this up.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9038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k-d trees: generalized</a:t>
            </a:r>
            <a:r>
              <a:rPr lang="en-US" baseline="0" dirty="0" smtClean="0"/>
              <a:t> binary trees.</a:t>
            </a:r>
          </a:p>
          <a:p>
            <a:r>
              <a:rPr lang="en-US" baseline="0" dirty="0" smtClean="0"/>
              <a:t>Locality-sensitive hashing: like hashing, but similar points have similar hash values.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7724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Mahalanobis</a:t>
            </a:r>
            <a:r>
              <a:rPr lang="en-US" dirty="0" smtClean="0"/>
              <a:t> distance looks at covariance between dimensions.</a:t>
            </a:r>
          </a:p>
          <a:p>
            <a:r>
              <a:rPr lang="en-US" dirty="0" smtClean="0"/>
              <a:t>Basically, it’s the term in the</a:t>
            </a:r>
            <a:r>
              <a:rPr lang="en-US" baseline="0" dirty="0" smtClean="0"/>
              <a:t> exponent of the Gaussian distribution (</a:t>
            </a:r>
            <a:r>
              <a:rPr lang="en-US" baseline="0" smtClean="0"/>
              <a:t>see Bishop).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475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number of grid</a:t>
            </a:r>
            <a:r>
              <a:rPr lang="en-US" baseline="0" dirty="0" smtClean="0"/>
              <a:t> cells of fixed side lengths  grows exponentially with dimension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8803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collinear = angle = 0</a:t>
            </a:r>
            <a:r>
              <a:rPr lang="en-US" baseline="0" dirty="0" smtClean="0"/>
              <a:t> = cosine = 1</a:t>
            </a:r>
          </a:p>
          <a:p>
            <a:r>
              <a:rPr lang="en-US" baseline="0" dirty="0" smtClean="0"/>
              <a:t>N x covariance = dot product for centered vectors</a:t>
            </a:r>
          </a:p>
          <a:p>
            <a:r>
              <a:rPr lang="en-US" baseline="0" dirty="0" smtClean="0"/>
              <a:t>bias term is subtracted for technical reasons, can be positive or negative</a:t>
            </a:r>
          </a:p>
          <a:p>
            <a:r>
              <a:rPr lang="en-US" baseline="0" dirty="0" smtClean="0"/>
              <a:t>consistent with text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079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tell </a:t>
            </a:r>
            <a:r>
              <a:rPr lang="en-US" dirty="0" err="1" smtClean="0"/>
              <a:t>kinect</a:t>
            </a:r>
            <a:r>
              <a:rPr lang="en-US" dirty="0" smtClean="0"/>
              <a:t> story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585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CA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6DB8-04AA-4240-996E-59DA1A5AF79F}" type="datetime1">
              <a:rPr lang="en-US" smtClean="0"/>
              <a:pPr/>
              <a:t>19-01-08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CC09E-C479-9F4D-8826-A7B34FBC6437}" type="datetime1">
              <a:rPr lang="en-US" smtClean="0"/>
              <a:pPr/>
              <a:t>19-01-08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D7797-894D-094B-8DA4-1DCA1D6ECA39}" type="datetime1">
              <a:rPr lang="en-US" smtClean="0"/>
              <a:pPr/>
              <a:t>19-01-08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D9A6C-B01C-DB46-89D4-B2BA0B2D4344}" type="datetime1">
              <a:rPr lang="en-US" smtClean="0"/>
              <a:pPr/>
              <a:t>19-01-08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9D9F8-E4D8-114B-8F07-3AA0008FFB3C}" type="datetime1">
              <a:rPr lang="en-US" smtClean="0"/>
              <a:pPr/>
              <a:t>19-01-08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A618-E21F-2947-925A-22F69CABA2D9}" type="datetime1">
              <a:rPr lang="en-US" smtClean="0"/>
              <a:pPr/>
              <a:t>19-01-08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CA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CA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3CC9-3584-6F42-B762-30707575C1AE}" type="datetime1">
              <a:rPr lang="en-US" smtClean="0"/>
              <a:pPr/>
              <a:t>19-01-08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20374-57D1-5049-ACC8-9BF0B3E4B53B}" type="datetime1">
              <a:rPr lang="en-US" smtClean="0"/>
              <a:pPr/>
              <a:t>19-01-08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312D-7C96-C94B-9103-63CB9A70E392}" type="datetime1">
              <a:rPr lang="en-US" smtClean="0"/>
              <a:pPr/>
              <a:t>19-01-08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B4B11-FFCA-554F-9931-34760E6081B2}" type="datetime1">
              <a:rPr lang="en-US" smtClean="0"/>
              <a:pPr/>
              <a:t>19-01-08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2F87E-4874-DA4B-8746-F0F35855B10D}" type="datetime1">
              <a:rPr lang="en-US" smtClean="0"/>
              <a:pPr/>
              <a:t>19-01-08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CA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CA" dirty="0" smtClean="0"/>
              <a:t>Click to edit Master text styles</a:t>
            </a:r>
          </a:p>
          <a:p>
            <a:pPr lvl="1" eaLnBrk="1" latinLnBrk="0" hangingPunct="1"/>
            <a:r>
              <a:rPr kumimoji="0" lang="en-CA" dirty="0" smtClean="0"/>
              <a:t>Second level</a:t>
            </a:r>
          </a:p>
          <a:p>
            <a:pPr lvl="2" eaLnBrk="1" latinLnBrk="0" hangingPunct="1"/>
            <a:r>
              <a:rPr kumimoji="0" lang="en-CA" dirty="0" smtClean="0"/>
              <a:t>Third level</a:t>
            </a:r>
          </a:p>
          <a:p>
            <a:pPr lvl="3" eaLnBrk="1" latinLnBrk="0" hangingPunct="1"/>
            <a:r>
              <a:rPr kumimoji="0" lang="en-CA" dirty="0" smtClean="0"/>
              <a:t>Fourth level</a:t>
            </a:r>
          </a:p>
          <a:p>
            <a:pPr lvl="4" eaLnBrk="1" latinLnBrk="0" hangingPunct="1"/>
            <a:r>
              <a:rPr kumimoji="0" lang="en-CA" dirty="0" smtClean="0"/>
              <a:t>Fifth level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064242" y="61531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B695AFE-B155-E942-BA5B-147280665042}" type="datetime1">
              <a:rPr lang="en-US" smtClean="0"/>
              <a:pPr/>
              <a:t>19-01-08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898D379-3215-8949-9676-A9C60A9D30F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7769191" y="6210300"/>
            <a:ext cx="917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84214CE-A4BC-EA43-95DF-54C52CE624FD}" type="slidenum">
              <a:rPr lang="en-US" sz="1400" smtClean="0"/>
              <a:pPr/>
              <a:t>‹#›</a:t>
            </a:fld>
            <a:r>
              <a:rPr lang="en-US" sz="1400" dirty="0" smtClean="0"/>
              <a:t>/57</a:t>
            </a:r>
            <a:endParaRPr lang="en-US" sz="14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4" Type="http://schemas.openxmlformats.org/officeDocument/2006/relationships/image" Target="../media/image9.emf"/><Relationship Id="rId5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Relationship Id="rId3" Type="http://schemas.openxmlformats.org/officeDocument/2006/relationships/image" Target="../media/image12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svm.cs.rhul.ac.uk/pagesnew/GPat.shtml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emf"/><Relationship Id="rId3" Type="http://schemas.openxmlformats.org/officeDocument/2006/relationships/image" Target="../media/image15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4" Type="http://schemas.openxmlformats.org/officeDocument/2006/relationships/image" Target="../media/image6.emf"/><Relationship Id="rId5" Type="http://schemas.openxmlformats.org/officeDocument/2006/relationships/image" Target="../media/image7.em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Oliver Schulte</a:t>
            </a:r>
          </a:p>
          <a:p>
            <a:r>
              <a:rPr lang="en-US" dirty="0" smtClean="0"/>
              <a:t>Deep Learning 880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Nonparametric Methods: Nearest </a:t>
            </a:r>
            <a:r>
              <a:rPr lang="en-US" dirty="0" smtClean="0"/>
              <a:t>Neighbors and Kernels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Curse of Dimensionality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Figure Bishop 1.21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2459892"/>
          </a:xfrm>
        </p:spPr>
        <p:txBody>
          <a:bodyPr/>
          <a:lstStyle/>
          <a:p>
            <a:r>
              <a:rPr lang="en-US" dirty="0" smtClean="0"/>
              <a:t>Low dimension 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>
                <a:sym typeface="Wingdings"/>
              </a:rPr>
              <a:t> </a:t>
            </a:r>
            <a:r>
              <a:rPr lang="en-US" dirty="0" smtClean="0"/>
              <a:t>good performance for nearest neighbor.</a:t>
            </a:r>
          </a:p>
          <a:p>
            <a:pPr lvl="1"/>
            <a:r>
              <a:rPr lang="en-US" dirty="0" smtClean="0"/>
              <a:t>As dataset grows, the nearest neighbors are near and carry similar labels.</a:t>
            </a:r>
          </a:p>
          <a:p>
            <a:r>
              <a:rPr lang="en-US" dirty="0" smtClean="0"/>
              <a:t>Curse of dimensionality: in high dimensions, almost all points are far away from each other. </a:t>
            </a:r>
            <a:endParaRPr lang="en-US" dirty="0"/>
          </a:p>
        </p:txBody>
      </p:sp>
      <p:pic>
        <p:nvPicPr>
          <p:cNvPr id="5" name="Picture 4" descr="Figure1.21a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30" y="4781704"/>
            <a:ext cx="1544249" cy="471854"/>
          </a:xfrm>
          <a:prstGeom prst="rect">
            <a:avLst/>
          </a:prstGeom>
        </p:spPr>
      </p:pic>
      <p:pic>
        <p:nvPicPr>
          <p:cNvPr id="6" name="Picture 5" descr="Figure1-21b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053" y="4076854"/>
            <a:ext cx="1777023" cy="1881554"/>
          </a:xfrm>
          <a:prstGeom prst="rect">
            <a:avLst/>
          </a:prstGeom>
        </p:spPr>
      </p:pic>
      <p:pic>
        <p:nvPicPr>
          <p:cNvPr id="7" name="Picture 6" descr="Figure1-21c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276" y="3805115"/>
            <a:ext cx="2092569" cy="2425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310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Point Distribution in High Dimensions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447799"/>
            <a:ext cx="3501292" cy="3573586"/>
          </a:xfrm>
        </p:spPr>
        <p:txBody>
          <a:bodyPr>
            <a:normAutofit/>
          </a:bodyPr>
          <a:lstStyle/>
          <a:p>
            <a:r>
              <a:rPr lang="en-US" dirty="0" smtClean="0"/>
              <a:t>How many points fall within the 1% outer edge of a unit hypercube?</a:t>
            </a:r>
          </a:p>
          <a:p>
            <a:r>
              <a:rPr lang="en-US" dirty="0" smtClean="0"/>
              <a:t>In one dimension, 2% (x &lt; 1%, x&gt; 99%).</a:t>
            </a:r>
          </a:p>
          <a:p>
            <a:r>
              <a:rPr lang="en-US" dirty="0" smtClean="0"/>
              <a:t>In 200 dimensions? Guess...</a:t>
            </a:r>
          </a:p>
          <a:p>
            <a:r>
              <a:rPr lang="en-US" dirty="0" smtClean="0"/>
              <a:t>Answer: 94%.</a:t>
            </a:r>
          </a:p>
        </p:txBody>
      </p:sp>
      <p:pic>
        <p:nvPicPr>
          <p:cNvPr id="5" name="Picture 4" descr="curs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092" y="1536211"/>
            <a:ext cx="3895926" cy="272317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4692" y="5167923"/>
            <a:ext cx="478692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Similar question: to find 10 nearest neighbors, what is the length of </a:t>
            </a:r>
            <a:r>
              <a:rPr lang="en-US" sz="2800" dirty="0" smtClean="0"/>
              <a:t>the average </a:t>
            </a:r>
            <a:r>
              <a:rPr lang="en-US" sz="2800" dirty="0" err="1" smtClean="0"/>
              <a:t>neighbourhood</a:t>
            </a:r>
            <a:r>
              <a:rPr lang="en-US" sz="2800" dirty="0" smtClean="0"/>
              <a:t> </a:t>
            </a:r>
            <a:r>
              <a:rPr lang="en-US" sz="2800" dirty="0"/>
              <a:t>cube?</a:t>
            </a:r>
          </a:p>
          <a:p>
            <a:endParaRPr lang="en-US" sz="2800" dirty="0"/>
          </a:p>
        </p:txBody>
      </p:sp>
      <p:pic>
        <p:nvPicPr>
          <p:cNvPr id="7" name="Picture 6" descr="curse2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479" y="4259384"/>
            <a:ext cx="3380154" cy="236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3957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Kernel Methods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Support Vector Machine Classification Formula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5631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Weighted Nearest </a:t>
            </a:r>
            <a:r>
              <a:rPr lang="en-US" dirty="0" err="1" smtClean="0"/>
              <a:t>Neighbour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308747" cy="4572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5-nearest </a:t>
            </a:r>
            <a:r>
              <a:rPr lang="en-US" sz="2800" dirty="0" err="1" smtClean="0"/>
              <a:t>neighbour</a:t>
            </a:r>
            <a:r>
              <a:rPr lang="en-US" sz="2800" dirty="0"/>
              <a:t> </a:t>
            </a:r>
            <a:r>
              <a:rPr lang="en-US" sz="2800" dirty="0" smtClean="0"/>
              <a:t>classifies green point as </a:t>
            </a:r>
            <a:r>
              <a:rPr lang="en-US" sz="2800" dirty="0" smtClean="0">
                <a:solidFill>
                  <a:srgbClr val="0000FF"/>
                </a:solidFill>
              </a:rPr>
              <a:t>blue</a:t>
            </a:r>
          </a:p>
          <a:p>
            <a:r>
              <a:rPr lang="en-US" sz="2800" dirty="0" smtClean="0"/>
              <a:t>But the red triangles are much closer</a:t>
            </a:r>
          </a:p>
          <a:p>
            <a:r>
              <a:rPr lang="en-US" sz="2800" dirty="0" smtClean="0"/>
              <a:t>Could consider a </a:t>
            </a:r>
            <a:r>
              <a:rPr lang="en-US" sz="2800" i="1" dirty="0" smtClean="0"/>
              <a:t>weighted average vote </a:t>
            </a:r>
            <a:r>
              <a:rPr lang="en-US" sz="2800" dirty="0" smtClean="0"/>
              <a:t>where closer data points count for more</a:t>
            </a:r>
            <a:endParaRPr lang="en-US" sz="2800" dirty="0"/>
          </a:p>
        </p:txBody>
      </p:sp>
      <p:pic>
        <p:nvPicPr>
          <p:cNvPr id="5" name="Picture 4" descr="knn-exampl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623" y="1447800"/>
            <a:ext cx="4885267" cy="4411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62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 for Weighted Vote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Support Vector Machine provide a form of weighted average vote</a:t>
            </a:r>
          </a:p>
          <a:p>
            <a:r>
              <a:rPr lang="en-US" dirty="0" smtClean="0"/>
              <a:t>To understand the motivation, let’s consider the challenges in developing the idea</a:t>
            </a:r>
          </a:p>
          <a:p>
            <a:pPr marL="777240" lvl="1" indent="-457200">
              <a:buFont typeface="+mj-lt"/>
              <a:buAutoNum type="arabicPeriod"/>
            </a:pPr>
            <a:r>
              <a:rPr lang="en-US" dirty="0" smtClean="0"/>
              <a:t>Measuring closeness</a:t>
            </a:r>
          </a:p>
          <a:p>
            <a:pPr marL="777240" lvl="1" indent="-457200">
              <a:buFont typeface="+mj-lt"/>
              <a:buAutoNum type="arabicPeriod"/>
            </a:pPr>
            <a:r>
              <a:rPr lang="en-US" dirty="0" smtClean="0"/>
              <a:t>Encoding class labels</a:t>
            </a:r>
          </a:p>
          <a:p>
            <a:pPr marL="777240" lvl="1" indent="-457200">
              <a:buFont typeface="+mj-lt"/>
              <a:buAutoNum type="arabicPeriod"/>
            </a:pPr>
            <a:r>
              <a:rPr lang="en-US" dirty="0" smtClean="0"/>
              <a:t>Restricting the vote to important data points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525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Closeness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3632473"/>
          </a:xfrm>
        </p:spPr>
        <p:txBody>
          <a:bodyPr/>
          <a:lstStyle/>
          <a:p>
            <a:r>
              <a:rPr lang="en-US" dirty="0" smtClean="0"/>
              <a:t>How to quantify how close a data point is to the query point?</a:t>
            </a:r>
          </a:p>
          <a:p>
            <a:r>
              <a:rPr lang="en-US" dirty="0" smtClean="0"/>
              <a:t>Can use a kernel to converts distances to similarity/closeness</a:t>
            </a:r>
          </a:p>
          <a:p>
            <a:pPr lvl="1"/>
            <a:r>
              <a:rPr lang="en-US" dirty="0" smtClean="0"/>
              <a:t>More on that later</a:t>
            </a:r>
          </a:p>
          <a:p>
            <a:r>
              <a:rPr lang="en-US" dirty="0" smtClean="0"/>
              <a:t>For now we use the dot product (x 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dirty="0" smtClean="0"/>
              <a:t>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j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Measures the cosine of the angle between two vectors</a:t>
            </a:r>
          </a:p>
          <a:p>
            <a:pPr lvl="1"/>
            <a:r>
              <a:rPr lang="en-US" dirty="0" smtClean="0"/>
              <a:t>For centered vectors, measures their covariance</a:t>
            </a:r>
          </a:p>
          <a:p>
            <a:r>
              <a:rPr lang="en-US" dirty="0" smtClean="0"/>
              <a:t>Possible classification formula (not yet final)</a:t>
            </a:r>
          </a:p>
          <a:p>
            <a:pPr marL="320040" lvl="1" indent="0">
              <a:buNone/>
            </a:pPr>
            <a:r>
              <a:rPr lang="en-US" sz="2800" dirty="0" smtClean="0"/>
              <a:t>h(x) = [</a:t>
            </a:r>
            <a:r>
              <a:rPr lang="en-US" sz="2800" dirty="0" err="1" smtClean="0"/>
              <a:t>Σ</a:t>
            </a:r>
            <a:r>
              <a:rPr lang="en-US" sz="2800" baseline="-25000" dirty="0" err="1" smtClean="0"/>
              <a:t>j</a:t>
            </a:r>
            <a:r>
              <a:rPr lang="en-US" sz="2800" baseline="-25000" dirty="0" smtClean="0"/>
              <a:t> </a:t>
            </a:r>
            <a:r>
              <a:rPr lang="en-US" sz="2800" dirty="0"/>
              <a:t>(x </a:t>
            </a:r>
            <a:r>
              <a:rPr lang="en-US" sz="2800" dirty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sz="2800" dirty="0"/>
              <a:t> </a:t>
            </a:r>
            <a:r>
              <a:rPr lang="en-US" sz="2800" dirty="0" err="1"/>
              <a:t>x</a:t>
            </a:r>
            <a:r>
              <a:rPr lang="en-US" sz="2800" baseline="-25000" dirty="0" err="1"/>
              <a:t>j</a:t>
            </a:r>
            <a:r>
              <a:rPr lang="en-US" sz="2800" dirty="0" smtClean="0"/>
              <a:t>) </a:t>
            </a:r>
            <a:r>
              <a:rPr lang="en-US" sz="2800" dirty="0" err="1" smtClean="0"/>
              <a:t>y</a:t>
            </a:r>
            <a:r>
              <a:rPr lang="en-US" sz="2800" baseline="-25000" dirty="0" err="1" smtClean="0"/>
              <a:t>j</a:t>
            </a:r>
            <a:r>
              <a:rPr lang="en-US" sz="2800" baseline="-25000" dirty="0" smtClean="0"/>
              <a:t> </a:t>
            </a:r>
            <a:r>
              <a:rPr lang="en-US" sz="2800" dirty="0" smtClean="0"/>
              <a:t>] - b</a:t>
            </a:r>
            <a:endParaRPr lang="en-US" sz="2800" dirty="0"/>
          </a:p>
        </p:txBody>
      </p:sp>
      <p:grpSp>
        <p:nvGrpSpPr>
          <p:cNvPr id="8" name="Group 7"/>
          <p:cNvGrpSpPr/>
          <p:nvPr/>
        </p:nvGrpSpPr>
        <p:grpSpPr>
          <a:xfrm>
            <a:off x="3942586" y="5035967"/>
            <a:ext cx="1447093" cy="786568"/>
            <a:chOff x="3809692" y="5035967"/>
            <a:chExt cx="1447093" cy="786568"/>
          </a:xfrm>
        </p:grpSpPr>
        <p:sp>
          <p:nvSpPr>
            <p:cNvPr id="5" name="TextBox 4"/>
            <p:cNvSpPr txBox="1"/>
            <p:nvPr/>
          </p:nvSpPr>
          <p:spPr>
            <a:xfrm>
              <a:off x="3809692" y="5360870"/>
              <a:ext cx="14470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bias term</a:t>
              </a:r>
              <a:endParaRPr lang="en-US" sz="2400" dirty="0"/>
            </a:p>
          </p:txBody>
        </p:sp>
        <p:cxnSp>
          <p:nvCxnSpPr>
            <p:cNvPr id="7" name="Straight Arrow Connector 6"/>
            <p:cNvCxnSpPr/>
            <p:nvPr/>
          </p:nvCxnSpPr>
          <p:spPr>
            <a:xfrm flipV="1">
              <a:off x="4311745" y="5035967"/>
              <a:ext cx="29532" cy="41351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624694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Encoding Class Labels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4239021" cy="4572000"/>
          </a:xfrm>
        </p:spPr>
        <p:txBody>
          <a:bodyPr>
            <a:normAutofit fontScale="92500" lnSpcReduction="20000"/>
          </a:bodyPr>
          <a:lstStyle/>
          <a:p>
            <a:pPr marL="274320" lvl="1" indent="-274320">
              <a:spcBef>
                <a:spcPts val="580"/>
              </a:spcBef>
              <a:buClr>
                <a:schemeClr val="accent1"/>
              </a:buClr>
            </a:pPr>
            <a:r>
              <a:rPr lang="en-US" sz="2800" dirty="0" smtClean="0"/>
              <a:t>Consider the average vote</a:t>
            </a:r>
            <a:br>
              <a:rPr lang="en-US" sz="2800" dirty="0" smtClean="0"/>
            </a:br>
            <a:r>
              <a:rPr lang="en-US" sz="2800" dirty="0" err="1" smtClean="0"/>
              <a:t>Σ</a:t>
            </a:r>
            <a:r>
              <a:rPr lang="en-US" sz="2800" baseline="-25000" dirty="0" err="1" smtClean="0"/>
              <a:t>j</a:t>
            </a:r>
            <a:r>
              <a:rPr lang="en-US" sz="2800" baseline="-25000" dirty="0" smtClean="0"/>
              <a:t> </a:t>
            </a:r>
            <a:r>
              <a:rPr lang="en-US" sz="2800" dirty="0"/>
              <a:t>(x </a:t>
            </a:r>
            <a:r>
              <a:rPr lang="en-US" sz="2800" dirty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sz="2800" dirty="0"/>
              <a:t> </a:t>
            </a:r>
            <a:r>
              <a:rPr lang="en-US" sz="2800" dirty="0" err="1"/>
              <a:t>x</a:t>
            </a:r>
            <a:r>
              <a:rPr lang="en-US" sz="2800" baseline="-25000" dirty="0" err="1"/>
              <a:t>j</a:t>
            </a:r>
            <a:r>
              <a:rPr lang="en-US" sz="2800" dirty="0"/>
              <a:t>) </a:t>
            </a:r>
            <a:r>
              <a:rPr lang="en-US" sz="2800" dirty="0" err="1" smtClean="0"/>
              <a:t>y</a:t>
            </a:r>
            <a:r>
              <a:rPr lang="en-US" sz="2800" baseline="-25000" dirty="0" err="1" smtClean="0"/>
              <a:t>j</a:t>
            </a:r>
            <a:endParaRPr lang="en-US" sz="2800" baseline="-25000" dirty="0" smtClean="0"/>
          </a:p>
          <a:p>
            <a:pPr marL="274320" lvl="1" indent="-274320">
              <a:spcBef>
                <a:spcPts val="580"/>
              </a:spcBef>
              <a:buClr>
                <a:schemeClr val="accent1"/>
              </a:buClr>
            </a:pPr>
            <a:r>
              <a:rPr lang="en-US" sz="2800" dirty="0" smtClean="0"/>
              <a:t>If negative class labels are encoded as y = 0, they just disappear in the sum. </a:t>
            </a:r>
          </a:p>
          <a:p>
            <a:pPr marL="274320" lvl="1" indent="-274320">
              <a:spcBef>
                <a:spcPts val="580"/>
              </a:spcBef>
              <a:buClr>
                <a:schemeClr val="accent1"/>
              </a:buClr>
            </a:pPr>
            <a:r>
              <a:rPr lang="en-US" sz="2800" dirty="0" smtClean="0"/>
              <a:t>Solution: encode the negative class as y = -1.</a:t>
            </a:r>
          </a:p>
          <a:p>
            <a:pPr marL="548640" lvl="2" indent="-274320">
              <a:spcBef>
                <a:spcPts val="580"/>
              </a:spcBef>
              <a:buClr>
                <a:schemeClr val="accent1"/>
              </a:buClr>
            </a:pPr>
            <a:r>
              <a:rPr lang="en-US" dirty="0" smtClean="0"/>
              <a:t>(we’re just pretending these are real numbers anyway)</a:t>
            </a:r>
          </a:p>
          <a:p>
            <a:pPr marL="342900" lvl="1" indent="-342900">
              <a:spcBef>
                <a:spcPts val="580"/>
              </a:spcBef>
              <a:buClr>
                <a:schemeClr val="accent1"/>
              </a:buClr>
              <a:buFont typeface="Wingdings" charset="2"/>
              <a:buChar char="Ø"/>
            </a:pPr>
            <a:r>
              <a:rPr lang="en-US" sz="2800" dirty="0" smtClean="0"/>
              <a:t>positive </a:t>
            </a:r>
            <a:r>
              <a:rPr lang="en-US" sz="2800" dirty="0" err="1" smtClean="0"/>
              <a:t>neighbours</a:t>
            </a:r>
            <a:r>
              <a:rPr lang="en-US" sz="2800" dirty="0" smtClean="0"/>
              <a:t> vote for the positive class</a:t>
            </a:r>
          </a:p>
          <a:p>
            <a:pPr marL="342900" lvl="1" indent="-342900">
              <a:spcBef>
                <a:spcPts val="580"/>
              </a:spcBef>
              <a:buClr>
                <a:schemeClr val="accent1"/>
              </a:buClr>
              <a:buFont typeface="Wingdings" charset="2"/>
              <a:buChar char="Ø"/>
            </a:pPr>
            <a:r>
              <a:rPr lang="en-US" sz="2800" dirty="0" smtClean="0"/>
              <a:t>negative </a:t>
            </a:r>
            <a:r>
              <a:rPr lang="en-US" sz="2800" dirty="0" err="1" smtClean="0"/>
              <a:t>neighbours</a:t>
            </a:r>
            <a:r>
              <a:rPr lang="en-US" sz="2800" dirty="0" smtClean="0"/>
              <a:t> vote for the negative class</a:t>
            </a:r>
            <a:endParaRPr lang="en-US" sz="2800" dirty="0"/>
          </a:p>
        </p:txBody>
      </p:sp>
      <p:pic>
        <p:nvPicPr>
          <p:cNvPr id="5" name="Picture 4" descr="knn-exampl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830" y="1580714"/>
            <a:ext cx="3482970" cy="314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467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 Importance 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989648" cy="4297044"/>
          </a:xfrm>
        </p:spPr>
        <p:txBody>
          <a:bodyPr>
            <a:normAutofit fontScale="92500" lnSpcReduction="20000"/>
          </a:bodyPr>
          <a:lstStyle/>
          <a:p>
            <a:pPr marL="274320" lvl="1" indent="-274320">
              <a:spcBef>
                <a:spcPts val="580"/>
              </a:spcBef>
              <a:buClr>
                <a:schemeClr val="accent1"/>
              </a:buClr>
            </a:pPr>
            <a:r>
              <a:rPr lang="en-US" sz="2800" dirty="0" smtClean="0"/>
              <a:t>So does </a:t>
            </a:r>
            <a:r>
              <a:rPr lang="en-US" sz="2800" dirty="0"/>
              <a:t>h(x) = [</a:t>
            </a:r>
            <a:r>
              <a:rPr lang="en-US" sz="2800" dirty="0" err="1"/>
              <a:t>Σ</a:t>
            </a:r>
            <a:r>
              <a:rPr lang="en-US" sz="2800" baseline="-25000" dirty="0" err="1"/>
              <a:t>j</a:t>
            </a:r>
            <a:r>
              <a:rPr lang="en-US" sz="2800" baseline="-25000" dirty="0"/>
              <a:t> </a:t>
            </a:r>
            <a:r>
              <a:rPr lang="en-US" sz="2800" dirty="0"/>
              <a:t>(x </a:t>
            </a:r>
            <a:r>
              <a:rPr lang="en-US" sz="2800" dirty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sz="2800" dirty="0"/>
              <a:t> </a:t>
            </a:r>
            <a:r>
              <a:rPr lang="en-US" sz="2800" dirty="0" err="1"/>
              <a:t>x</a:t>
            </a:r>
            <a:r>
              <a:rPr lang="en-US" sz="2800" baseline="-25000" dirty="0" err="1"/>
              <a:t>j</a:t>
            </a:r>
            <a:r>
              <a:rPr lang="en-US" sz="2800" dirty="0"/>
              <a:t>) </a:t>
            </a:r>
            <a:r>
              <a:rPr lang="en-US" sz="2800" dirty="0" err="1"/>
              <a:t>y</a:t>
            </a:r>
            <a:r>
              <a:rPr lang="en-US" sz="2800" baseline="-25000" dirty="0" err="1"/>
              <a:t>j</a:t>
            </a:r>
            <a:r>
              <a:rPr lang="en-US" sz="2800" baseline="-25000" dirty="0"/>
              <a:t> </a:t>
            </a:r>
            <a:r>
              <a:rPr lang="en-US" sz="2800" dirty="0"/>
              <a:t>] </a:t>
            </a:r>
            <a:r>
              <a:rPr lang="en-US" sz="2800" dirty="0" smtClean="0"/>
              <a:t>– b work?</a:t>
            </a:r>
          </a:p>
          <a:p>
            <a:pPr marL="274320" lvl="1" indent="-274320">
              <a:spcBef>
                <a:spcPts val="580"/>
              </a:spcBef>
              <a:buClr>
                <a:schemeClr val="accent1"/>
              </a:buClr>
            </a:pPr>
            <a:r>
              <a:rPr lang="en-US" sz="2800" dirty="0" smtClean="0"/>
              <a:t>Not really, because it sums over </a:t>
            </a:r>
            <a:r>
              <a:rPr lang="en-US" sz="2800" i="1" dirty="0" smtClean="0"/>
              <a:t>all </a:t>
            </a:r>
            <a:r>
              <a:rPr lang="en-US" sz="2800" dirty="0" smtClean="0"/>
              <a:t>instances</a:t>
            </a:r>
          </a:p>
          <a:p>
            <a:pPr marL="457200" lvl="1" indent="-457200">
              <a:spcBef>
                <a:spcPts val="580"/>
              </a:spcBef>
              <a:buClr>
                <a:schemeClr val="accent1"/>
              </a:buClr>
              <a:buFont typeface="Wingdings" charset="2"/>
              <a:buChar char="Ø"/>
            </a:pPr>
            <a:r>
              <a:rPr lang="en-US" sz="2800" dirty="0" smtClean="0"/>
              <a:t>Computational problem: say I have 10K instances (e.g. movies). Need to compute dot product for all 10 K</a:t>
            </a:r>
          </a:p>
          <a:p>
            <a:pPr marL="731520" lvl="2" indent="-457200">
              <a:spcBef>
                <a:spcPts val="580"/>
              </a:spcBef>
              <a:buClr>
                <a:schemeClr val="accent1"/>
              </a:buClr>
              <a:buFont typeface="Wingdings" charset="2"/>
              <a:buChar char="Ø"/>
            </a:pPr>
            <a:r>
              <a:rPr lang="en-US" sz="2400" dirty="0" smtClean="0"/>
              <a:t>Slow predictions</a:t>
            </a:r>
          </a:p>
          <a:p>
            <a:pPr marL="457200" lvl="1" indent="-457200">
              <a:spcBef>
                <a:spcPts val="580"/>
              </a:spcBef>
              <a:buClr>
                <a:schemeClr val="accent1"/>
              </a:buClr>
              <a:buFont typeface="Wingdings" charset="2"/>
              <a:buChar char="Ø"/>
            </a:pPr>
            <a:r>
              <a:rPr lang="en-US" sz="2800" dirty="0" smtClean="0"/>
              <a:t>Statistical problem: the many distant instances dominate the few close ones </a:t>
            </a:r>
            <a:br>
              <a:rPr lang="en-US" sz="2800" dirty="0" smtClean="0"/>
            </a:br>
            <a:r>
              <a:rPr lang="en-US" sz="2800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sz="2800" dirty="0" smtClean="0"/>
              <a:t>get similar predictions for every data point</a:t>
            </a:r>
          </a:p>
          <a:p>
            <a:pPr marL="457200" lvl="1" indent="-457200">
              <a:spcBef>
                <a:spcPts val="58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2800" dirty="0" smtClean="0"/>
              <a:t>SVM solution: </a:t>
            </a:r>
          </a:p>
          <a:p>
            <a:pPr marL="731520" lvl="2" indent="-457200">
              <a:spcBef>
                <a:spcPts val="58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2600" b="1" dirty="0" smtClean="0"/>
              <a:t>add a weight α</a:t>
            </a:r>
            <a:r>
              <a:rPr lang="en-US" sz="2600" b="1" baseline="-25000" dirty="0" smtClean="0"/>
              <a:t>j</a:t>
            </a:r>
            <a:r>
              <a:rPr lang="en-US" sz="2600" b="1" dirty="0" smtClean="0"/>
              <a:t> for each data point</a:t>
            </a:r>
          </a:p>
          <a:p>
            <a:pPr marL="731520" lvl="2" indent="-457200">
              <a:spcBef>
                <a:spcPts val="58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2600" dirty="0" smtClean="0"/>
              <a:t>enforce </a:t>
            </a:r>
            <a:r>
              <a:rPr lang="en-US" sz="2600" dirty="0" err="1" smtClean="0"/>
              <a:t>sparsity</a:t>
            </a:r>
            <a:r>
              <a:rPr lang="en-US" sz="2600" dirty="0" smtClean="0"/>
              <a:t> so that many data points get 0 weights</a:t>
            </a:r>
            <a:endParaRPr lang="en-US" sz="2600" dirty="0"/>
          </a:p>
        </p:txBody>
      </p:sp>
      <p:grpSp>
        <p:nvGrpSpPr>
          <p:cNvPr id="6" name="Group 5"/>
          <p:cNvGrpSpPr/>
          <p:nvPr/>
        </p:nvGrpSpPr>
        <p:grpSpPr>
          <a:xfrm>
            <a:off x="6438085" y="4363221"/>
            <a:ext cx="2248715" cy="523220"/>
            <a:chOff x="6438085" y="4363221"/>
            <a:chExt cx="2248715" cy="523220"/>
          </a:xfrm>
        </p:grpSpPr>
        <p:sp>
          <p:nvSpPr>
            <p:cNvPr id="5" name="TextBox 4"/>
            <p:cNvSpPr txBox="1"/>
            <p:nvPr/>
          </p:nvSpPr>
          <p:spPr>
            <a:xfrm>
              <a:off x="6855232" y="4363221"/>
              <a:ext cx="18315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Big Idea!</a:t>
              </a:r>
              <a:endParaRPr lang="en-US" sz="2800" dirty="0"/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H="1">
              <a:off x="6438085" y="4607690"/>
              <a:ext cx="417147" cy="27875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00803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4" grpI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SVM Classification Formula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54390" y="1447800"/>
            <a:ext cx="8332410" cy="457200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Compute weighted </a:t>
            </a:r>
            <a:r>
              <a:rPr lang="en-US" sz="2800" dirty="0" err="1" smtClean="0"/>
              <a:t>thresholded</a:t>
            </a:r>
            <a:r>
              <a:rPr lang="en-US" sz="2800" dirty="0" smtClean="0"/>
              <a:t> vote = </a:t>
            </a:r>
            <a:br>
              <a:rPr lang="en-US" sz="2800" dirty="0" smtClean="0"/>
            </a:br>
            <a:r>
              <a:rPr lang="en-US" sz="2800" b="1" baseline="-25000" dirty="0" smtClean="0"/>
              <a:t> </a:t>
            </a:r>
            <a:r>
              <a:rPr lang="en-US" sz="2800" dirty="0" smtClean="0"/>
              <a:t>[</a:t>
            </a:r>
            <a:r>
              <a:rPr lang="en-US" sz="2800" dirty="0" err="1"/>
              <a:t>Σ</a:t>
            </a:r>
            <a:r>
              <a:rPr lang="en-US" sz="2800" baseline="-25000" dirty="0" err="1"/>
              <a:t>j</a:t>
            </a:r>
            <a:r>
              <a:rPr lang="en-US" sz="2800" baseline="-25000" dirty="0"/>
              <a:t> </a:t>
            </a:r>
            <a:r>
              <a:rPr lang="en-US" sz="2800" b="1" dirty="0"/>
              <a:t>α</a:t>
            </a:r>
            <a:r>
              <a:rPr lang="en-US" sz="2800" b="1" baseline="-25000" dirty="0"/>
              <a:t>j </a:t>
            </a:r>
            <a:r>
              <a:rPr lang="en-US" sz="2800" dirty="0" smtClean="0"/>
              <a:t>(</a:t>
            </a:r>
            <a:r>
              <a:rPr lang="en-US" sz="2800" dirty="0"/>
              <a:t>x </a:t>
            </a:r>
            <a:r>
              <a:rPr lang="en-US" sz="2800" dirty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sz="2800" dirty="0"/>
              <a:t> </a:t>
            </a:r>
            <a:r>
              <a:rPr lang="en-US" sz="2800" dirty="0" err="1"/>
              <a:t>x</a:t>
            </a:r>
            <a:r>
              <a:rPr lang="en-US" sz="2800" baseline="-25000" dirty="0" err="1"/>
              <a:t>j</a:t>
            </a:r>
            <a:r>
              <a:rPr lang="en-US" sz="2800" dirty="0"/>
              <a:t>) </a:t>
            </a:r>
            <a:r>
              <a:rPr lang="en-US" sz="2800" dirty="0" err="1"/>
              <a:t>y</a:t>
            </a:r>
            <a:r>
              <a:rPr lang="en-US" sz="2800" baseline="-25000" dirty="0" err="1"/>
              <a:t>j</a:t>
            </a:r>
            <a:r>
              <a:rPr lang="en-US" sz="2800" baseline="-25000" dirty="0"/>
              <a:t> </a:t>
            </a:r>
            <a:r>
              <a:rPr lang="en-US" sz="2800" dirty="0"/>
              <a:t>] – b </a:t>
            </a:r>
            <a:endParaRPr lang="en-US" sz="28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If vote &gt; 0, label x as positive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If vote &lt; 0, label x as negative</a:t>
            </a:r>
          </a:p>
          <a:p>
            <a:r>
              <a:rPr lang="en-US" sz="2800" dirty="0" smtClean="0"/>
              <a:t>In symbols h(x) = sign(</a:t>
            </a:r>
            <a:r>
              <a:rPr lang="en-US" sz="2800" b="1" baseline="-25000" dirty="0" smtClean="0"/>
              <a:t> </a:t>
            </a:r>
            <a:r>
              <a:rPr lang="en-US" sz="2800" dirty="0"/>
              <a:t>[</a:t>
            </a:r>
            <a:r>
              <a:rPr lang="en-US" sz="2800" dirty="0" err="1"/>
              <a:t>Σ</a:t>
            </a:r>
            <a:r>
              <a:rPr lang="en-US" sz="2800" baseline="-25000" dirty="0" err="1"/>
              <a:t>j</a:t>
            </a:r>
            <a:r>
              <a:rPr lang="en-US" sz="2800" baseline="-25000" dirty="0"/>
              <a:t> </a:t>
            </a:r>
            <a:r>
              <a:rPr lang="en-US" sz="2800" b="1" dirty="0"/>
              <a:t>α</a:t>
            </a:r>
            <a:r>
              <a:rPr lang="en-US" sz="2800" b="1" baseline="-25000" dirty="0"/>
              <a:t>j </a:t>
            </a:r>
            <a:r>
              <a:rPr lang="en-US" sz="2800" dirty="0" smtClean="0"/>
              <a:t>(</a:t>
            </a:r>
            <a:r>
              <a:rPr lang="en-US" sz="2800" dirty="0"/>
              <a:t>x </a:t>
            </a:r>
            <a:r>
              <a:rPr lang="en-US" sz="2800" dirty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sz="2800" dirty="0"/>
              <a:t> </a:t>
            </a:r>
            <a:r>
              <a:rPr lang="en-US" sz="2800" dirty="0" err="1"/>
              <a:t>x</a:t>
            </a:r>
            <a:r>
              <a:rPr lang="en-US" sz="2800" baseline="-25000" dirty="0" err="1"/>
              <a:t>j</a:t>
            </a:r>
            <a:r>
              <a:rPr lang="en-US" sz="2800" dirty="0"/>
              <a:t>) </a:t>
            </a:r>
            <a:r>
              <a:rPr lang="en-US" sz="2800" dirty="0" err="1"/>
              <a:t>y</a:t>
            </a:r>
            <a:r>
              <a:rPr lang="en-US" sz="2800" baseline="-25000" dirty="0" err="1"/>
              <a:t>j</a:t>
            </a:r>
            <a:r>
              <a:rPr lang="en-US" sz="2800" baseline="-25000" dirty="0"/>
              <a:t> </a:t>
            </a:r>
            <a:r>
              <a:rPr lang="en-US" sz="2800" dirty="0"/>
              <a:t>] – </a:t>
            </a:r>
            <a:r>
              <a:rPr lang="en-US" sz="2800" dirty="0" smtClean="0"/>
              <a:t>b)</a:t>
            </a:r>
          </a:p>
          <a:p>
            <a:r>
              <a:rPr lang="en-US" sz="2800" dirty="0" smtClean="0"/>
              <a:t>Later: How </a:t>
            </a:r>
            <a:r>
              <a:rPr lang="en-US" sz="2800" dirty="0" smtClean="0"/>
              <a:t>can we learn the weights  </a:t>
            </a:r>
            <a:r>
              <a:rPr lang="en-US" sz="2800" b="1" dirty="0" smtClean="0"/>
              <a:t>α</a:t>
            </a:r>
            <a:r>
              <a:rPr lang="en-US" sz="2800" b="1" baseline="-25000" dirty="0" smtClean="0"/>
              <a:t>j</a:t>
            </a:r>
            <a:r>
              <a:rPr lang="en-US" sz="2800" b="1" dirty="0" smtClean="0"/>
              <a:t>?</a:t>
            </a:r>
          </a:p>
          <a:p>
            <a:r>
              <a:rPr lang="en-US" sz="2800" dirty="0" smtClean="0"/>
              <a:t>Notice that the weights are like parameters, but more data points </a:t>
            </a:r>
            <a:r>
              <a:rPr lang="en-US" sz="2800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sz="2800" dirty="0" smtClean="0"/>
              <a:t> more </a:t>
            </a:r>
            <a:r>
              <a:rPr lang="en-US" sz="2800" dirty="0" smtClean="0"/>
              <a:t>weights</a:t>
            </a:r>
          </a:p>
          <a:p>
            <a:r>
              <a:rPr lang="en-US" sz="2800" dirty="0">
                <a:hlinkClick r:id="rId2"/>
              </a:rPr>
              <a:t>SVM </a:t>
            </a:r>
            <a:r>
              <a:rPr lang="en-US" sz="2800" dirty="0" smtClean="0">
                <a:hlinkClick r:id="rId2"/>
              </a:rPr>
              <a:t>Demo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52953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1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2199955"/>
          </a:xfrm>
        </p:spPr>
        <p:txBody>
          <a:bodyPr/>
          <a:lstStyle/>
          <a:p>
            <a:r>
              <a:rPr lang="en-US" dirty="0" smtClean="0"/>
              <a:t>SVM with Gaussian kernel K(</a:t>
            </a:r>
            <a:r>
              <a:rPr lang="en-US" dirty="0" err="1" smtClean="0"/>
              <a:t>x,z</a:t>
            </a:r>
            <a:r>
              <a:rPr lang="en-US" dirty="0" smtClean="0"/>
              <a:t>) = </a:t>
            </a:r>
            <a:r>
              <a:rPr lang="en-US" dirty="0" err="1" smtClean="0"/>
              <a:t>exp</a:t>
            </a:r>
            <a:r>
              <a:rPr lang="en-US" dirty="0" smtClean="0"/>
              <a:t>{- </a:t>
            </a:r>
            <a:r>
              <a:rPr lang="en-US" dirty="0" err="1" smtClean="0"/>
              <a:t>dist</a:t>
            </a:r>
            <a:r>
              <a:rPr lang="en-US" dirty="0" smtClean="0"/>
              <a:t>(</a:t>
            </a:r>
            <a:r>
              <a:rPr lang="en-US" dirty="0" err="1" smtClean="0"/>
              <a:t>x,z</a:t>
            </a:r>
            <a:r>
              <a:rPr lang="en-US" dirty="0" smtClean="0"/>
              <a:t>)/2σ</a:t>
            </a:r>
            <a:r>
              <a:rPr lang="en-US" baseline="30000" dirty="0" smtClean="0"/>
              <a:t>2</a:t>
            </a:r>
            <a:r>
              <a:rPr lang="en-US" dirty="0" smtClean="0"/>
              <a:t>}</a:t>
            </a:r>
          </a:p>
          <a:p>
            <a:r>
              <a:rPr lang="en-US" dirty="0" smtClean="0"/>
              <a:t>Support vectors </a:t>
            </a:r>
            <a:r>
              <a:rPr lang="en-US" dirty="0" smtClean="0"/>
              <a:t>circled (</a:t>
            </a:r>
            <a:r>
              <a:rPr lang="en-US" smtClean="0"/>
              <a:t>importance weight &gt; 0)</a:t>
            </a:r>
            <a:endParaRPr lang="en-US" dirty="0" smtClean="0"/>
          </a:p>
          <a:p>
            <a:r>
              <a:rPr lang="en-US" dirty="0" smtClean="0"/>
              <a:t>Nonlinear decision boundary</a:t>
            </a:r>
            <a:endParaRPr lang="en-US" dirty="0"/>
          </a:p>
        </p:txBody>
      </p:sp>
      <p:pic>
        <p:nvPicPr>
          <p:cNvPr id="5" name="Picture 4" descr="Figure7-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448" y="3401549"/>
            <a:ext cx="3711627" cy="277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362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Instance-based Methods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Model-based methods: </a:t>
            </a:r>
          </a:p>
          <a:p>
            <a:pPr marL="777240" lvl="1" indent="-457200">
              <a:buFont typeface="+mj-lt"/>
              <a:buAutoNum type="arabicPeriod"/>
            </a:pPr>
            <a:r>
              <a:rPr lang="en-US" sz="2800" dirty="0" smtClean="0"/>
              <a:t>estimate a fixed set of model parameters from data.</a:t>
            </a:r>
          </a:p>
          <a:p>
            <a:pPr marL="777240" lvl="1" indent="-457200">
              <a:buFont typeface="+mj-lt"/>
              <a:buAutoNum type="arabicPeriod"/>
            </a:pPr>
            <a:r>
              <a:rPr lang="en-US" sz="2800" dirty="0" smtClean="0"/>
              <a:t>compute prediction in closed form using parameters.</a:t>
            </a:r>
          </a:p>
          <a:p>
            <a:r>
              <a:rPr lang="en-US" sz="2800" dirty="0" smtClean="0"/>
              <a:t>Instance-based methods: </a:t>
            </a:r>
          </a:p>
          <a:p>
            <a:pPr marL="777240" lvl="1" indent="-457200">
              <a:buFont typeface="+mj-lt"/>
              <a:buAutoNum type="arabicPeriod"/>
            </a:pPr>
            <a:r>
              <a:rPr lang="en-US" sz="2800" b="1" dirty="0" smtClean="0"/>
              <a:t>look up</a:t>
            </a:r>
            <a:r>
              <a:rPr lang="en-US" sz="2800" dirty="0" smtClean="0"/>
              <a:t> similar “nearby” instances. </a:t>
            </a:r>
          </a:p>
          <a:p>
            <a:pPr marL="777240" lvl="1" indent="-457200">
              <a:buFont typeface="+mj-lt"/>
              <a:buAutoNum type="arabicPeriod"/>
            </a:pPr>
            <a:r>
              <a:rPr lang="en-US" sz="2800" dirty="0" smtClean="0"/>
              <a:t>Predict that new instance will be like those seen before.</a:t>
            </a:r>
          </a:p>
          <a:p>
            <a:pPr marL="777240" lvl="1" indent="-457200">
              <a:buFont typeface="+mj-lt"/>
              <a:buAutoNum type="arabicPeriod"/>
            </a:pPr>
            <a:r>
              <a:rPr lang="en-US" sz="2800" dirty="0" smtClean="0"/>
              <a:t>Example: will I like this movie?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39212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121873"/>
          </a:xfrm>
        </p:spPr>
        <p:txBody>
          <a:bodyPr/>
          <a:lstStyle/>
          <a:p>
            <a:r>
              <a:rPr lang="en-US" dirty="0" smtClean="0"/>
              <a:t>SVM trained using cubic polynomial kernel </a:t>
            </a:r>
            <a:br>
              <a:rPr lang="en-US" dirty="0" smtClean="0"/>
            </a:br>
            <a:r>
              <a:rPr lang="en-US" dirty="0" smtClean="0"/>
              <a:t>K(</a:t>
            </a:r>
            <a:r>
              <a:rPr lang="en-US" b="1" dirty="0" err="1" smtClean="0"/>
              <a:t>x,z</a:t>
            </a:r>
            <a:r>
              <a:rPr lang="en-US" dirty="0" smtClean="0"/>
              <a:t>) = </a:t>
            </a:r>
            <a:r>
              <a:rPr lang="en-US" sz="2400" dirty="0" smtClean="0"/>
              <a:t>(</a:t>
            </a:r>
            <a:r>
              <a:rPr lang="en-US" sz="2400" b="1" dirty="0" smtClean="0"/>
              <a:t>x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sz="2400" dirty="0" smtClean="0"/>
              <a:t> </a:t>
            </a:r>
            <a:r>
              <a:rPr lang="en-US" sz="2400" b="1" dirty="0" smtClean="0"/>
              <a:t>z</a:t>
            </a:r>
            <a:r>
              <a:rPr lang="en-US" sz="2400" dirty="0" smtClean="0"/>
              <a:t> +1)</a:t>
            </a:r>
            <a:r>
              <a:rPr lang="en-US" sz="2400" baseline="30000" dirty="0" smtClean="0"/>
              <a:t>3</a:t>
            </a:r>
            <a:endParaRPr lang="en-US" baseline="30000" dirty="0"/>
          </a:p>
        </p:txBody>
      </p:sp>
      <p:pic>
        <p:nvPicPr>
          <p:cNvPr id="5" name="Picture 4" descr="poly3_sep_burges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118" y="2569673"/>
            <a:ext cx="2790980" cy="2555596"/>
          </a:xfrm>
          <a:prstGeom prst="rect">
            <a:avLst/>
          </a:prstGeom>
        </p:spPr>
      </p:pic>
      <p:pic>
        <p:nvPicPr>
          <p:cNvPr id="6" name="Picture 5" descr="poly3_nonsep_burges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718" y="2569673"/>
            <a:ext cx="2877952" cy="26498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8221" y="5493784"/>
            <a:ext cx="3204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linearly separable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644718" y="5513270"/>
            <a:ext cx="3204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not linearly separable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235958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Nonparametric Methods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Another name for instance-based or memory-based learning.</a:t>
            </a:r>
          </a:p>
          <a:p>
            <a:r>
              <a:rPr lang="en-US" dirty="0" smtClean="0"/>
              <a:t>Misnomer: they have parameters.</a:t>
            </a:r>
          </a:p>
          <a:p>
            <a:r>
              <a:rPr lang="en-US" dirty="0" smtClean="0"/>
              <a:t>Number of parameters is not fixed.</a:t>
            </a:r>
          </a:p>
          <a:p>
            <a:r>
              <a:rPr lang="en-US" dirty="0" smtClean="0"/>
              <a:t>Often grows with number of examples:</a:t>
            </a:r>
          </a:p>
          <a:p>
            <a:pPr lvl="1"/>
            <a:r>
              <a:rPr lang="en-US" dirty="0" smtClean="0"/>
              <a:t>More examples 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 smtClean="0"/>
              <a:t> higher resolution.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14400" y="2506132"/>
            <a:ext cx="6979138" cy="95197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k-nearest neighbor classification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889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k-nearest neighbor rule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166533" cy="4148667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Choose </a:t>
            </a:r>
            <a:r>
              <a:rPr lang="en-US" i="1" dirty="0" smtClean="0"/>
              <a:t>k</a:t>
            </a:r>
            <a:r>
              <a:rPr lang="en-US" dirty="0" smtClean="0"/>
              <a:t> odd to help avoid ties (parameter!).</a:t>
            </a:r>
          </a:p>
          <a:p>
            <a:r>
              <a:rPr lang="en-US" dirty="0" smtClean="0"/>
              <a:t>Given a query point </a:t>
            </a:r>
            <a:r>
              <a:rPr lang="en-US" b="1" dirty="0" err="1" smtClean="0"/>
              <a:t>x</a:t>
            </a:r>
            <a:r>
              <a:rPr lang="en-US" b="1" baseline="-25000" dirty="0" err="1" smtClean="0"/>
              <a:t>q</a:t>
            </a:r>
            <a:r>
              <a:rPr lang="en-US" dirty="0" smtClean="0"/>
              <a:t>, find the sphere around </a:t>
            </a:r>
            <a:r>
              <a:rPr lang="en-US" b="1" dirty="0" err="1"/>
              <a:t>x</a:t>
            </a:r>
            <a:r>
              <a:rPr lang="en-US" b="1" baseline="-25000" dirty="0" err="1"/>
              <a:t>q</a:t>
            </a:r>
            <a:r>
              <a:rPr lang="en-US" dirty="0" smtClean="0"/>
              <a:t> enclosing </a:t>
            </a:r>
            <a:r>
              <a:rPr lang="en-US" i="1" dirty="0" smtClean="0"/>
              <a:t>k</a:t>
            </a:r>
            <a:r>
              <a:rPr lang="en-US" dirty="0" smtClean="0"/>
              <a:t> points.</a:t>
            </a:r>
          </a:p>
          <a:p>
            <a:r>
              <a:rPr lang="en-US" dirty="0" smtClean="0"/>
              <a:t>Classify </a:t>
            </a:r>
            <a:r>
              <a:rPr lang="en-US" b="1" dirty="0" err="1" smtClean="0"/>
              <a:t>x</a:t>
            </a:r>
            <a:r>
              <a:rPr lang="en-US" b="1" baseline="-25000" dirty="0" err="1" smtClean="0"/>
              <a:t>q</a:t>
            </a:r>
            <a:r>
              <a:rPr lang="en-US" b="1" baseline="-25000" dirty="0" smtClean="0"/>
              <a:t> </a:t>
            </a:r>
            <a:r>
              <a:rPr lang="en-US" dirty="0" smtClean="0"/>
              <a:t>according to the majority of the k neighbors.</a:t>
            </a:r>
            <a:endParaRPr lang="en-US" dirty="0"/>
          </a:p>
        </p:txBody>
      </p:sp>
      <p:pic>
        <p:nvPicPr>
          <p:cNvPr id="5" name="Picture 4" descr="knn-exampl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623" y="1447800"/>
            <a:ext cx="4885267" cy="4411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133" y="274638"/>
            <a:ext cx="8212667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Events in Asia and Middle East between 1982 and </a:t>
            </a:r>
            <a:r>
              <a:rPr lang="en-US" dirty="0" smtClean="0"/>
              <a:t>1990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6409267" cy="1286934"/>
          </a:xfrm>
        </p:spPr>
        <p:txBody>
          <a:bodyPr>
            <a:normAutofit/>
          </a:bodyPr>
          <a:lstStyle/>
          <a:p>
            <a:r>
              <a:rPr lang="en-US" i="1" dirty="0" smtClean="0"/>
              <a:t>k </a:t>
            </a:r>
            <a:r>
              <a:rPr lang="en-US" dirty="0" smtClean="0"/>
              <a:t>too small 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 smtClean="0"/>
              <a:t> </a:t>
            </a:r>
            <a:r>
              <a:rPr lang="en-US" dirty="0" err="1" smtClean="0"/>
              <a:t>overfitting</a:t>
            </a:r>
            <a:r>
              <a:rPr lang="en-US" dirty="0" smtClean="0"/>
              <a:t>. Why? </a:t>
            </a:r>
          </a:p>
          <a:p>
            <a:r>
              <a:rPr lang="en-US" i="1" dirty="0"/>
              <a:t>k </a:t>
            </a:r>
            <a:r>
              <a:rPr lang="en-US" dirty="0"/>
              <a:t>too </a:t>
            </a:r>
            <a:r>
              <a:rPr lang="en-US" dirty="0" smtClean="0"/>
              <a:t>large 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/>
              <a:t> </a:t>
            </a:r>
            <a:r>
              <a:rPr lang="en-US" dirty="0" err="1" smtClean="0"/>
              <a:t>underfitting</a:t>
            </a:r>
            <a:r>
              <a:rPr lang="en-US" dirty="0"/>
              <a:t>. Why? </a:t>
            </a:r>
          </a:p>
        </p:txBody>
      </p:sp>
      <p:pic>
        <p:nvPicPr>
          <p:cNvPr id="9" name="Picture 8" descr="earthquake-nn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33" y="3441541"/>
            <a:ext cx="3943945" cy="2868323"/>
          </a:xfrm>
          <a:prstGeom prst="rect">
            <a:avLst/>
          </a:prstGeom>
        </p:spPr>
      </p:pic>
      <p:pic>
        <p:nvPicPr>
          <p:cNvPr id="10" name="Picture 9" descr="earthquake-nn5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416" y="3454242"/>
            <a:ext cx="3957398" cy="285562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192867" y="6309864"/>
            <a:ext cx="111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 = 1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206067" y="6381070"/>
            <a:ext cx="111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 = 5</a:t>
            </a:r>
            <a:endParaRPr lang="en-US" dirty="0"/>
          </a:p>
        </p:txBody>
      </p:sp>
      <p:sp>
        <p:nvSpPr>
          <p:cNvPr id="21" name="Content Placeholder 2"/>
          <p:cNvSpPr txBox="1">
            <a:spLocks/>
          </p:cNvSpPr>
          <p:nvPr/>
        </p:nvSpPr>
        <p:spPr>
          <a:xfrm>
            <a:off x="5401158" y="2512106"/>
            <a:ext cx="2419105" cy="92151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None/>
            </a:pPr>
            <a:r>
              <a:rPr lang="en-US" sz="1800" dirty="0" smtClean="0"/>
              <a:t>white = earthquake</a:t>
            </a:r>
          </a:p>
          <a:p>
            <a:pPr>
              <a:buFont typeface="Wingdings 2"/>
              <a:buNone/>
            </a:pPr>
            <a:r>
              <a:rPr lang="en-US" sz="1800" dirty="0" smtClean="0"/>
              <a:t>black = nuclear explosion</a:t>
            </a:r>
            <a:endParaRPr lang="en-US" sz="1800" dirty="0"/>
          </a:p>
        </p:txBody>
      </p:sp>
      <p:sp>
        <p:nvSpPr>
          <p:cNvPr id="24" name="TextBox 23"/>
          <p:cNvSpPr txBox="1"/>
          <p:nvPr/>
        </p:nvSpPr>
        <p:spPr>
          <a:xfrm>
            <a:off x="1811866" y="2471847"/>
            <a:ext cx="1498601" cy="103870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x1 = surface wave magnitude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3603552" y="2471847"/>
            <a:ext cx="1498601" cy="103870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x2 = body wave magnitude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777703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Oil Data Set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Figure Bishop 2.28</a:t>
            </a:r>
            <a:endParaRPr lang="en-US" dirty="0"/>
          </a:p>
        </p:txBody>
      </p:sp>
      <p:pic>
        <p:nvPicPr>
          <p:cNvPr id="11" name="Picture 10" descr="Figure2.28a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91" y="1528885"/>
            <a:ext cx="2651369" cy="3174174"/>
          </a:xfrm>
          <a:prstGeom prst="rect">
            <a:avLst/>
          </a:prstGeom>
        </p:spPr>
      </p:pic>
      <p:pic>
        <p:nvPicPr>
          <p:cNvPr id="13" name="Picture 12" descr="Figure2.28b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623" y="1493730"/>
            <a:ext cx="2680733" cy="3209329"/>
          </a:xfrm>
          <a:prstGeom prst="rect">
            <a:avLst/>
          </a:prstGeom>
        </p:spPr>
      </p:pic>
      <p:pic>
        <p:nvPicPr>
          <p:cNvPr id="15" name="Picture 14" descr="Figure2.28c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891" y="1582615"/>
            <a:ext cx="2591777" cy="310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385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 Issues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Learning very cheap compared to model estimation.</a:t>
            </a:r>
          </a:p>
          <a:p>
            <a:r>
              <a:rPr lang="en-US" dirty="0" smtClean="0"/>
              <a:t>But </a:t>
            </a:r>
            <a:r>
              <a:rPr lang="en-US" i="1" dirty="0" smtClean="0"/>
              <a:t>prediction expensive</a:t>
            </a:r>
            <a:r>
              <a:rPr lang="en-US" dirty="0" smtClean="0"/>
              <a:t>: need to retrieve </a:t>
            </a:r>
            <a:r>
              <a:rPr lang="en-US" i="1" dirty="0" smtClean="0"/>
              <a:t>k</a:t>
            </a:r>
            <a:r>
              <a:rPr lang="en-US" dirty="0" smtClean="0"/>
              <a:t> nearest neighbors from large set of </a:t>
            </a:r>
            <a:r>
              <a:rPr lang="en-US" i="1" dirty="0" smtClean="0"/>
              <a:t>N </a:t>
            </a:r>
            <a:r>
              <a:rPr lang="en-US" dirty="0" smtClean="0"/>
              <a:t>points, for every prediction.</a:t>
            </a:r>
          </a:p>
          <a:p>
            <a:r>
              <a:rPr lang="en-US" dirty="0" smtClean="0"/>
              <a:t>Nice data structure work: k-d trees, locality-sensitive hashing.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3779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Distance Metric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Key for making the generalization work.</a:t>
            </a:r>
          </a:p>
          <a:p>
            <a:r>
              <a:rPr lang="en-US" dirty="0" smtClean="0"/>
              <a:t>Needs to be supplied by user.</a:t>
            </a:r>
          </a:p>
          <a:p>
            <a:r>
              <a:rPr lang="en-US" dirty="0" smtClean="0"/>
              <a:t>With Boolean attributes: </a:t>
            </a:r>
            <a:r>
              <a:rPr lang="en-US" b="1" dirty="0" smtClean="0"/>
              <a:t>Hamming distance </a:t>
            </a:r>
            <a:r>
              <a:rPr lang="en-US" dirty="0" smtClean="0"/>
              <a:t>= number of different bits.</a:t>
            </a:r>
          </a:p>
          <a:p>
            <a:r>
              <a:rPr lang="en-US" dirty="0" smtClean="0"/>
              <a:t>With continuous attributes: Use L2 norm, L1 norm, or </a:t>
            </a:r>
            <a:r>
              <a:rPr lang="en-US" b="1" dirty="0" err="1" smtClean="0"/>
              <a:t>Mahalanobis</a:t>
            </a:r>
            <a:r>
              <a:rPr lang="en-US" b="1" dirty="0" smtClean="0"/>
              <a:t> distance</a:t>
            </a:r>
            <a:r>
              <a:rPr lang="en-US" dirty="0" smtClean="0"/>
              <a:t>.</a:t>
            </a:r>
          </a:p>
          <a:p>
            <a:r>
              <a:rPr lang="en-US" dirty="0" smtClean="0"/>
              <a:t>Also: kernels, see later.</a:t>
            </a:r>
          </a:p>
          <a:p>
            <a:r>
              <a:rPr lang="en-US" dirty="0" smtClean="0"/>
              <a:t>For less sensitivity to choice of units, usually a good idea to normalize to mean 0, standard deviation 1. </a:t>
            </a:r>
          </a:p>
        </p:txBody>
      </p:sp>
    </p:spTree>
    <p:extLst>
      <p:ext uri="{BB962C8B-B14F-4D97-AF65-F5344CB8AC3E}">
        <p14:creationId xmlns:p14="http://schemas.microsoft.com/office/powerpoint/2010/main" val="2730515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ＭＳ ゴシック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ヒラギノ明朝 Pro W3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Equity.thmx</Template>
  <TotalTime>184</TotalTime>
  <Words>1021</Words>
  <Application>Microsoft Macintosh PowerPoint</Application>
  <PresentationFormat>On-screen Show (4:3)</PresentationFormat>
  <Paragraphs>143</Paragraphs>
  <Slides>20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Equity</vt:lpstr>
      <vt:lpstr>Nonparametric Methods: Nearest Neighbors and Kernels</vt:lpstr>
      <vt:lpstr>Instance-based Methods</vt:lpstr>
      <vt:lpstr>Nonparametric Methods</vt:lpstr>
      <vt:lpstr>k-nearest neighbor classification</vt:lpstr>
      <vt:lpstr>k-nearest neighbor rule</vt:lpstr>
      <vt:lpstr>Events in Asia and Middle East between 1982 and 1990</vt:lpstr>
      <vt:lpstr>Example: Oil Data Set</vt:lpstr>
      <vt:lpstr>Implementation Issues</vt:lpstr>
      <vt:lpstr>Distance Metric</vt:lpstr>
      <vt:lpstr>Curse of Dimensionality</vt:lpstr>
      <vt:lpstr>Point Distribution in High Dimensions</vt:lpstr>
      <vt:lpstr>Kernel Methods</vt:lpstr>
      <vt:lpstr>Weighted Nearest Neighbour?</vt:lpstr>
      <vt:lpstr>Issues for Weighted Vote</vt:lpstr>
      <vt:lpstr>Measuring Closeness</vt:lpstr>
      <vt:lpstr>Encoding Class Labels</vt:lpstr>
      <vt:lpstr>Global Importance </vt:lpstr>
      <vt:lpstr>SVM Classification Formula</vt:lpstr>
      <vt:lpstr>Example 1</vt:lpstr>
      <vt:lpstr>Example 2</vt:lpstr>
    </vt:vector>
  </TitlesOfParts>
  <Company>Simon Fraser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Oliver Schulte</dc:creator>
  <cp:lastModifiedBy>Oliver Schulte</cp:lastModifiedBy>
  <cp:revision>130</cp:revision>
  <dcterms:created xsi:type="dcterms:W3CDTF">2012-10-19T03:36:27Z</dcterms:created>
  <dcterms:modified xsi:type="dcterms:W3CDTF">2019-01-08T23:07:28Z</dcterms:modified>
</cp:coreProperties>
</file>