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340" r:id="rId3"/>
    <p:sldId id="341" r:id="rId4"/>
    <p:sldId id="353" r:id="rId5"/>
    <p:sldId id="354" r:id="rId6"/>
    <p:sldId id="355" r:id="rId7"/>
    <p:sldId id="356" r:id="rId8"/>
    <p:sldId id="357" r:id="rId9"/>
    <p:sldId id="339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6192E"/>
    <a:srgbClr val="CC0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32" autoAdjust="0"/>
    <p:restoredTop sz="86369" autoAdjust="0"/>
  </p:normalViewPr>
  <p:slideViewPr>
    <p:cSldViewPr snapToGrid="0">
      <p:cViewPr varScale="1">
        <p:scale>
          <a:sx n="103" d="100"/>
          <a:sy n="103" d="100"/>
        </p:scale>
        <p:origin x="79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E84E2A-B408-4C4C-8F6D-241C91A45244}" type="datetimeFigureOut">
              <a:rPr lang="en-CA" smtClean="0"/>
              <a:t>2023-01-26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F3FD61-70D9-425F-AAB9-161C29328F1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301830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6FB971-5D3F-4B6A-821E-A47184EBB0A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723255"/>
            <a:ext cx="9144000" cy="2387600"/>
          </a:xfrm>
        </p:spPr>
        <p:txBody>
          <a:bodyPr anchor="b">
            <a:normAutofit/>
          </a:bodyPr>
          <a:lstStyle>
            <a:lvl1pPr algn="ctr">
              <a:defRPr sz="4400" b="1">
                <a:latin typeface="+mj-lt"/>
                <a:cs typeface="Times New Roman" panose="02020603050405020304" pitchFamily="18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CA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1A1A90-369C-4645-A9A3-1BDE7CF05C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DCE1B-3A91-4BF4-86C9-C1BC54B16F6E}" type="datetimeFigureOut">
              <a:rPr lang="en-CA" smtClean="0"/>
              <a:t>2023-01-26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D08131-6E42-45B3-988E-10977198A3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54F7AF-A93D-4E7D-9E06-7C84CDDD28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D5160-B969-4A60-B0EC-DAED46365D60}" type="slidenum">
              <a:rPr lang="en-CA" smtClean="0"/>
              <a:t>‹#›</a:t>
            </a:fld>
            <a:endParaRPr lang="en-CA"/>
          </a:p>
        </p:txBody>
      </p:sp>
      <p:pic>
        <p:nvPicPr>
          <p:cNvPr id="7" name="Picture 4" descr="http://wordpress.tlc.sfu.ca/wp-content/uploads/2015/01/sfu-logo_2015_test-e1422479301560.jpg">
            <a:extLst>
              <a:ext uri="{FF2B5EF4-FFF2-40B4-BE49-F238E27FC236}">
                <a16:creationId xmlns:a16="http://schemas.microsoft.com/office/drawing/2014/main" id="{F3DD5604-3069-4383-A60C-969B78DE540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" y="349159"/>
            <a:ext cx="5257800" cy="1274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43F7A37-A979-47BD-ACBD-1C01F8E2288C}"/>
              </a:ext>
            </a:extLst>
          </p:cNvPr>
          <p:cNvCxnSpPr/>
          <p:nvPr userDrawn="1"/>
        </p:nvCxnSpPr>
        <p:spPr>
          <a:xfrm>
            <a:off x="838200" y="1508759"/>
            <a:ext cx="10173789" cy="0"/>
          </a:xfrm>
          <a:prstGeom prst="line">
            <a:avLst/>
          </a:prstGeom>
          <a:ln w="57150">
            <a:solidFill>
              <a:srgbClr val="A619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DFC16234-C620-4BCD-A7F7-D48092C1D696}"/>
              </a:ext>
            </a:extLst>
          </p:cNvPr>
          <p:cNvSpPr txBox="1"/>
          <p:nvPr userDrawn="1"/>
        </p:nvSpPr>
        <p:spPr>
          <a:xfrm>
            <a:off x="6437813" y="838984"/>
            <a:ext cx="46677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CA" sz="1600" b="1" dirty="0"/>
              <a:t>Cybersecurity Lab II</a:t>
            </a:r>
          </a:p>
        </p:txBody>
      </p:sp>
    </p:spTree>
    <p:extLst>
      <p:ext uri="{BB962C8B-B14F-4D97-AF65-F5344CB8AC3E}">
        <p14:creationId xmlns:p14="http://schemas.microsoft.com/office/powerpoint/2010/main" val="3029576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503D43-8425-4DD4-8081-6CD9BCEE5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F6546CC-3E63-46BD-8044-7B1B10F45A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3E3B2C-F4E8-4E63-9C17-5812655AE0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DCE1B-3A91-4BF4-86C9-C1BC54B16F6E}" type="datetimeFigureOut">
              <a:rPr lang="en-CA" smtClean="0"/>
              <a:t>2023-01-26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657170-F514-4CB3-81B0-BD97052414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CFEB26-84A3-4535-9426-104E4C1A9F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D5160-B969-4A60-B0EC-DAED46365D6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955126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483DAA5-7DEC-419D-936E-8743ECB239D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F7C3305-DAE1-4781-8E37-34CDF8D7D25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8CF823-065B-44F1-96E1-3EDFD8B6D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DCE1B-3A91-4BF4-86C9-C1BC54B16F6E}" type="datetimeFigureOut">
              <a:rPr lang="en-CA" smtClean="0"/>
              <a:t>2023-01-26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7708A0-F956-49D6-8379-3901E4C64B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7E05A3-FFCE-4EA4-9578-4F74012CB2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D5160-B969-4A60-B0EC-DAED46365D6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244689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B88AA7A1-4FEE-421F-825B-2A9BF7F22825}"/>
              </a:ext>
            </a:extLst>
          </p:cNvPr>
          <p:cNvSpPr/>
          <p:nvPr userDrawn="1"/>
        </p:nvSpPr>
        <p:spPr>
          <a:xfrm>
            <a:off x="10959737" y="6500042"/>
            <a:ext cx="394063" cy="475523"/>
          </a:xfrm>
          <a:prstGeom prst="roundRect">
            <a:avLst/>
          </a:prstGeom>
          <a:solidFill>
            <a:srgbClr val="CC06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941821-6D2C-4607-B1F0-17295CC544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71344"/>
          </a:xfrm>
        </p:spPr>
        <p:txBody>
          <a:bodyPr>
            <a:normAutofit/>
          </a:bodyPr>
          <a:lstStyle>
            <a:lvl1pPr>
              <a:defRPr sz="4400" b="1"/>
            </a:lvl1pPr>
          </a:lstStyle>
          <a:p>
            <a:r>
              <a:rPr lang="en-US" dirty="0"/>
              <a:t>Click to edit Master title style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200FE9-0359-40B0-A638-C7713629A4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45474"/>
            <a:ext cx="10515600" cy="4831489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CA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BB97C5E-F99B-451A-BB0B-C756011F05E5}"/>
              </a:ext>
            </a:extLst>
          </p:cNvPr>
          <p:cNvCxnSpPr>
            <a:cxnSpLocks/>
          </p:cNvCxnSpPr>
          <p:nvPr userDrawn="1"/>
        </p:nvCxnSpPr>
        <p:spPr>
          <a:xfrm>
            <a:off x="838200" y="1064617"/>
            <a:ext cx="10515600" cy="0"/>
          </a:xfrm>
          <a:prstGeom prst="line">
            <a:avLst/>
          </a:prstGeom>
          <a:ln w="57150">
            <a:solidFill>
              <a:srgbClr val="A619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E12BEB24-B37A-4522-BB3E-4FA0429CC1C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460854"/>
            <a:ext cx="2743200" cy="365125"/>
          </a:xfrm>
        </p:spPr>
        <p:txBody>
          <a:bodyPr/>
          <a:lstStyle/>
          <a:p>
            <a:fld id="{80BDCE1B-3A91-4BF4-86C9-C1BC54B16F6E}" type="datetimeFigureOut">
              <a:rPr lang="en-CA" smtClean="0"/>
              <a:t>2023-01-26</a:t>
            </a:fld>
            <a:endParaRPr lang="en-CA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6A5203C2-4451-4834-8735-003115A334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60854"/>
            <a:ext cx="4114800" cy="365125"/>
          </a:xfrm>
        </p:spPr>
        <p:txBody>
          <a:bodyPr/>
          <a:lstStyle/>
          <a:p>
            <a:endParaRPr lang="en-CA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46B844F9-29D7-4A6F-9C65-C2FE81553A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59736" y="6460854"/>
            <a:ext cx="394064" cy="365125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fld id="{9E0D5160-B969-4A60-B0EC-DAED46365D60}" type="slidenum">
              <a:rPr lang="en-CA" smtClean="0"/>
              <a:pPr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857194455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3D6E97-8D75-4819-B187-339812C6FD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66CA6E-0072-4191-A277-02ECADBE5E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051E08-3DEA-4999-8D3D-F31610A8F9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DCE1B-3A91-4BF4-86C9-C1BC54B16F6E}" type="datetimeFigureOut">
              <a:rPr lang="en-CA" smtClean="0"/>
              <a:t>2023-01-26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3AE5D9-6201-4BAB-8B50-1EAE0598E9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463D61-2114-4297-BAD2-7148098BC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D5160-B969-4A60-B0EC-DAED46365D6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246726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5BB132-FFBD-4A68-9854-6C3E04C499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F4EEE4-913C-42A6-8091-6E6F77C168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3B0DAF3-7505-40E1-9027-4D6A1168AB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384920-0B37-45E3-A3B3-59B8D2DD15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DCE1B-3A91-4BF4-86C9-C1BC54B16F6E}" type="datetimeFigureOut">
              <a:rPr lang="en-CA" smtClean="0"/>
              <a:t>2023-01-26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5A7CFAB-B872-467E-AEA3-E185ED7881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B2D09F-7660-4D7C-B7E3-8BF82DBEA2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D5160-B969-4A60-B0EC-DAED46365D6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617053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614F7E-23CE-4E24-AE34-0A0E176FC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7487C39-CD16-4E67-90D4-A2787A149A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F49A87A-266D-43DE-9F86-B37BF84F773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81A8219-924F-4123-A539-7E6271BCFE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B5A586F-5BC5-4777-BB31-C0C7A4EAF4D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8B1D035-0CF7-4C71-AFF9-8697DF1705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DCE1B-3A91-4BF4-86C9-C1BC54B16F6E}" type="datetimeFigureOut">
              <a:rPr lang="en-CA" smtClean="0"/>
              <a:t>2023-01-26</a:t>
            </a:fld>
            <a:endParaRPr lang="en-CA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6D66D2B-7132-4669-A4AD-55FB904E36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F39CFF0-5480-449F-B36D-3033BA8417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D5160-B969-4A60-B0EC-DAED46365D6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067819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266C9F-6835-4323-97B9-4D2631ED15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ACBB10E-C436-4E43-B75D-DF2CDA2BE3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DCE1B-3A91-4BF4-86C9-C1BC54B16F6E}" type="datetimeFigureOut">
              <a:rPr lang="en-CA" smtClean="0"/>
              <a:t>2023-01-26</a:t>
            </a:fld>
            <a:endParaRPr lang="en-CA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874B4B6-AD32-489F-9110-BDF45E613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C2F60C-8B43-4607-890F-E8A59B1049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D5160-B969-4A60-B0EC-DAED46365D6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206059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4076FF9-936A-47A3-9186-5AABE4EBF0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DCE1B-3A91-4BF4-86C9-C1BC54B16F6E}" type="datetimeFigureOut">
              <a:rPr lang="en-CA" smtClean="0"/>
              <a:t>2023-01-26</a:t>
            </a:fld>
            <a:endParaRPr lang="en-CA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B00630B-595D-496B-83FB-94CA3C96F7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05B9FD-C81D-4644-8696-57785428C5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D5160-B969-4A60-B0EC-DAED46365D6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13015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27250A-83C6-41E8-81AF-C5158E86AC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405CF9-9523-4F4F-9B90-652C90266B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6FF8C5C-B555-4A36-9DF0-EF6C225285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21D4587-D401-45F6-8439-7CB8EAF4AC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DCE1B-3A91-4BF4-86C9-C1BC54B16F6E}" type="datetimeFigureOut">
              <a:rPr lang="en-CA" smtClean="0"/>
              <a:t>2023-01-26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A5F02D5-889E-4762-991D-1E8D4BDD5B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31F4784-4998-47C5-AD10-0CDD8BB33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D5160-B969-4A60-B0EC-DAED46365D6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213967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F47A44-A623-409D-9C5F-7C080DC1B9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EE4269-83A6-4B89-991E-BBF8654DA5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E7AB04C-C96E-4E30-A65C-CA63064D6E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CC82F06-345E-4599-819D-2273760401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DCE1B-3A91-4BF4-86C9-C1BC54B16F6E}" type="datetimeFigureOut">
              <a:rPr lang="en-CA" smtClean="0"/>
              <a:t>2023-01-26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FEFAF1-D2C8-40FF-8154-DE9BB52F49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CDD961D-B025-4C09-A5EF-8A87F58845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D5160-B969-4A60-B0EC-DAED46365D6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425779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2568944-3CE4-4381-B99A-85B3C3EE60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F20919-742F-4533-B1C4-77CB1BD808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39EC36-A16E-45F2-927C-175C1519BD9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DCE1B-3A91-4BF4-86C9-C1BC54B16F6E}" type="datetimeFigureOut">
              <a:rPr lang="en-CA" smtClean="0"/>
              <a:t>2023-01-26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5DEC1A-0F71-45FB-975E-F259C69D04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20C770-7316-4F05-8926-CD592FE098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0D5160-B969-4A60-B0EC-DAED46365D6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9399071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E71860-FFAC-48D9-A107-0DD128CF34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723255"/>
            <a:ext cx="9144000" cy="238760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CA" dirty="0"/>
              <a:t>Lab 4</a:t>
            </a:r>
            <a:endParaRPr lang="en-CA" i="1" dirty="0"/>
          </a:p>
        </p:txBody>
      </p:sp>
    </p:spTree>
    <p:extLst>
      <p:ext uri="{BB962C8B-B14F-4D97-AF65-F5344CB8AC3E}">
        <p14:creationId xmlns:p14="http://schemas.microsoft.com/office/powerpoint/2010/main" val="21835666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8602E6-CEB7-4F15-AFEB-257E99AAC4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Main Goals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9FD1D6-5A37-4FB6-B596-ABB9B77CCC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b="1" dirty="0"/>
              <a:t>Analyze</a:t>
            </a:r>
            <a:r>
              <a:rPr lang="en-CA" dirty="0"/>
              <a:t> potential format string vulnerabilities in source code</a:t>
            </a:r>
          </a:p>
          <a:p>
            <a:endParaRPr lang="en-CA" dirty="0"/>
          </a:p>
          <a:p>
            <a:r>
              <a:rPr lang="en-CA" b="1" dirty="0"/>
              <a:t>Exploit</a:t>
            </a:r>
            <a:r>
              <a:rPr lang="en-CA" dirty="0"/>
              <a:t> format string vulnerabilities in different scenarios</a:t>
            </a:r>
          </a:p>
          <a:p>
            <a:endParaRPr lang="en-CA" dirty="0"/>
          </a:p>
          <a:p>
            <a:r>
              <a:rPr lang="en-CA" b="1" dirty="0"/>
              <a:t>Gain </a:t>
            </a:r>
            <a:r>
              <a:rPr lang="en-CA" dirty="0"/>
              <a:t>a deeper understanding of (some) format string options/modifiers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79DBFF0-4BF4-4DF7-9E86-11A37E2A72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D5160-B969-4A60-B0EC-DAED46365D60}" type="slidenum">
              <a:rPr lang="en-CA" smtClean="0"/>
              <a:pPr/>
              <a:t>2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6302823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D59998-245E-43E3-BC64-07D9AC3B80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Task 1: Inspect the Program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1D8B96-9AFE-40BF-A053-560080274E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Analyze the provided source code</a:t>
            </a:r>
          </a:p>
          <a:p>
            <a:r>
              <a:rPr lang="en-CA" dirty="0"/>
              <a:t>Determine the potential format string vulnerability</a:t>
            </a:r>
          </a:p>
          <a:p>
            <a:r>
              <a:rPr lang="en-CA" dirty="0"/>
              <a:t>Understand the stack layout during a function call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D4727E3-6949-4EC4-8D9A-8D0B9F6767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D5160-B969-4A60-B0EC-DAED46365D60}" type="slidenum">
              <a:rPr lang="en-CA" smtClean="0"/>
              <a:pPr/>
              <a:t>3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3958096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B7E8E8-C137-4A49-B9C4-A8214C430F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Tasks 2—4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ADF6A1-39CC-4088-BAF9-1E52CC60E9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Task 2: crash the process</a:t>
            </a:r>
          </a:p>
          <a:p>
            <a:endParaRPr lang="en-CA" dirty="0"/>
          </a:p>
          <a:p>
            <a:r>
              <a:rPr lang="en-CA" dirty="0"/>
              <a:t>Task 3: read from the stack</a:t>
            </a:r>
          </a:p>
          <a:p>
            <a:pPr lvl="1"/>
            <a:r>
              <a:rPr lang="en-CA" dirty="0"/>
              <a:t>Arbitrary number of values</a:t>
            </a:r>
          </a:p>
          <a:p>
            <a:endParaRPr lang="en-CA" dirty="0"/>
          </a:p>
          <a:p>
            <a:r>
              <a:rPr lang="en-CA" dirty="0"/>
              <a:t>Task 4: read from the heap (how?)</a:t>
            </a:r>
          </a:p>
          <a:p>
            <a:endParaRPr lang="en-CA" dirty="0"/>
          </a:p>
          <a:p>
            <a:endParaRPr lang="en-C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DC4EE6E-8A8B-4AB0-9EA4-C29B5D9E0A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D5160-B969-4A60-B0EC-DAED46365D60}" type="slidenum">
              <a:rPr lang="en-CA" smtClean="0"/>
              <a:pPr/>
              <a:t>4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469648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39626B-01D2-421E-8DEE-B5C7A6D30E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Task 5: Modify a Variable Value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20732A-32B5-4AAF-B025-5CDD0910CC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CA" dirty="0"/>
              <a:t>Four subtasks</a:t>
            </a:r>
          </a:p>
          <a:p>
            <a:r>
              <a:rPr lang="en-CA" dirty="0"/>
              <a:t>Write an arbitrary value</a:t>
            </a:r>
          </a:p>
          <a:p>
            <a:r>
              <a:rPr lang="en-CA" dirty="0"/>
              <a:t>Write a specific value</a:t>
            </a:r>
          </a:p>
          <a:p>
            <a:r>
              <a:rPr lang="en-CA" dirty="0"/>
              <a:t>Write a large value</a:t>
            </a:r>
          </a:p>
          <a:p>
            <a:r>
              <a:rPr lang="en-CA" dirty="0"/>
              <a:t>Write another large value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0F2B5F7-E2D9-48C7-AE0E-6A05BC9004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D5160-B969-4A60-B0EC-DAED46365D60}" type="slidenum">
              <a:rPr lang="en-CA" smtClean="0"/>
              <a:pPr/>
              <a:t>5</a:t>
            </a:fld>
            <a:endParaRPr lang="en-CA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296F64D-442F-41A6-A4A0-FDC37F1F1693}"/>
              </a:ext>
            </a:extLst>
          </p:cNvPr>
          <p:cNvSpPr txBox="1"/>
          <p:nvPr/>
        </p:nvSpPr>
        <p:spPr>
          <a:xfrm>
            <a:off x="3509962" y="5000079"/>
            <a:ext cx="5172075" cy="5232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CA" sz="2800" b="1" dirty="0"/>
              <a:t>How can you write values?</a:t>
            </a:r>
          </a:p>
        </p:txBody>
      </p:sp>
    </p:spTree>
    <p:extLst>
      <p:ext uri="{BB962C8B-B14F-4D97-AF65-F5344CB8AC3E}">
        <p14:creationId xmlns:p14="http://schemas.microsoft.com/office/powerpoint/2010/main" val="3298390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39626B-01D2-421E-8DEE-B5C7A6D30E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Task 5: Modify a Variable Value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20732A-32B5-4AAF-B025-5CDD0910CC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CA" dirty="0"/>
              <a:t>Challenges of writing </a:t>
            </a:r>
            <a:r>
              <a:rPr lang="en-CA" dirty="0">
                <a:solidFill>
                  <a:srgbClr val="FF0000"/>
                </a:solidFill>
              </a:rPr>
              <a:t>large</a:t>
            </a:r>
            <a:r>
              <a:rPr lang="en-CA" dirty="0"/>
              <a:t> values such as </a:t>
            </a:r>
            <a:r>
              <a:rPr lang="en-CA" dirty="0">
                <a:latin typeface="Consolas" panose="020B0609020204030204" pitchFamily="49" charset="0"/>
              </a:rPr>
              <a:t>0xff990000</a:t>
            </a:r>
          </a:p>
          <a:p>
            <a:r>
              <a:rPr lang="en-CA" dirty="0"/>
              <a:t>The simple approach of using %n </a:t>
            </a:r>
            <a:r>
              <a:rPr lang="en-CA" dirty="0">
                <a:sym typeface="Wingdings" panose="05000000000000000000" pitchFamily="2" charset="2"/>
              </a:rPr>
              <a:t> You need to print 4,288,217,088 bytes on the screen!</a:t>
            </a:r>
          </a:p>
          <a:p>
            <a:pPr lvl="1"/>
            <a:r>
              <a:rPr lang="en-CA" dirty="0">
                <a:sym typeface="Wingdings" panose="05000000000000000000" pitchFamily="2" charset="2"/>
              </a:rPr>
              <a:t>Time consuming and inefficient</a:t>
            </a:r>
          </a:p>
          <a:p>
            <a:pPr lvl="1"/>
            <a:endParaRPr lang="en-CA" dirty="0">
              <a:sym typeface="Wingdings" panose="05000000000000000000" pitchFamily="2" charset="2"/>
            </a:endParaRPr>
          </a:p>
          <a:p>
            <a:r>
              <a:rPr lang="en-CA" dirty="0">
                <a:sym typeface="Wingdings" panose="05000000000000000000" pitchFamily="2" charset="2"/>
              </a:rPr>
              <a:t>Other ideas?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0F2B5F7-E2D9-48C7-AE0E-6A05BC9004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D5160-B969-4A60-B0EC-DAED46365D60}" type="slidenum">
              <a:rPr lang="en-CA" smtClean="0"/>
              <a:pPr/>
              <a:t>6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232989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7AA60F-C0F4-469C-B34B-89985E1327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Task 5: Modify a Variable Value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3162EF-8764-4D64-8DFF-451884C92E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45474"/>
            <a:ext cx="7896225" cy="3985283"/>
          </a:xfrm>
        </p:spPr>
        <p:txBody>
          <a:bodyPr/>
          <a:lstStyle/>
          <a:p>
            <a:pPr marL="0" indent="0">
              <a:buNone/>
            </a:pPr>
            <a:r>
              <a:rPr lang="en-CA" dirty="0"/>
              <a:t>Assume that the variable address is </a:t>
            </a:r>
            <a:r>
              <a:rPr lang="en-CA" dirty="0">
                <a:solidFill>
                  <a:srgbClr val="FF0000"/>
                </a:solidFill>
                <a:latin typeface="Consolas" panose="020B0609020204030204" pitchFamily="49" charset="0"/>
              </a:rPr>
              <a:t>0x08a0a0a0</a:t>
            </a:r>
          </a:p>
          <a:p>
            <a:r>
              <a:rPr lang="en-CA" dirty="0"/>
              <a:t>Divide </a:t>
            </a:r>
            <a:r>
              <a:rPr lang="en-CA" dirty="0">
                <a:latin typeface="Consolas" panose="020B0609020204030204" pitchFamily="49" charset="0"/>
              </a:rPr>
              <a:t>0xff990000</a:t>
            </a:r>
            <a:r>
              <a:rPr lang="en-CA" dirty="0"/>
              <a:t> into two-byte values, and write:</a:t>
            </a:r>
          </a:p>
          <a:p>
            <a:pPr lvl="1"/>
            <a:r>
              <a:rPr lang="en-CA" dirty="0">
                <a:latin typeface="Consolas" panose="020B0609020204030204" pitchFamily="49" charset="0"/>
              </a:rPr>
              <a:t>0xff99</a:t>
            </a:r>
            <a:r>
              <a:rPr lang="en-CA" dirty="0"/>
              <a:t> to the higher memory address</a:t>
            </a:r>
          </a:p>
          <a:p>
            <a:pPr lvl="1"/>
            <a:r>
              <a:rPr lang="en-CA" dirty="0">
                <a:latin typeface="Consolas" panose="020B0609020204030204" pitchFamily="49" charset="0"/>
              </a:rPr>
              <a:t>0x0000</a:t>
            </a:r>
            <a:r>
              <a:rPr lang="en-CA" dirty="0"/>
              <a:t> to the lower memory address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A1D58F-B646-4399-9B6F-EA0FBBC47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D5160-B969-4A60-B0EC-DAED46365D60}" type="slidenum">
              <a:rPr lang="en-CA" smtClean="0"/>
              <a:pPr/>
              <a:t>7</a:t>
            </a:fld>
            <a:endParaRPr lang="en-CA" dirty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BD9F6BA0-3C57-4CE6-A13C-A60FA4EF3673}"/>
              </a:ext>
            </a:extLst>
          </p:cNvPr>
          <p:cNvGrpSpPr/>
          <p:nvPr/>
        </p:nvGrpSpPr>
        <p:grpSpPr>
          <a:xfrm>
            <a:off x="7645939" y="2564860"/>
            <a:ext cx="4145809" cy="2062264"/>
            <a:chOff x="7645939" y="2564860"/>
            <a:chExt cx="4145809" cy="2062264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9CEC7D18-487C-4DC4-A340-3737EC9FE9D2}"/>
                </a:ext>
              </a:extLst>
            </p:cNvPr>
            <p:cNvSpPr/>
            <p:nvPr/>
          </p:nvSpPr>
          <p:spPr>
            <a:xfrm>
              <a:off x="9534930" y="2564860"/>
              <a:ext cx="2256818" cy="515566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76C2E2C5-C8CD-4C55-83F9-327DDB0546D6}"/>
                </a:ext>
              </a:extLst>
            </p:cNvPr>
            <p:cNvSpPr/>
            <p:nvPr/>
          </p:nvSpPr>
          <p:spPr>
            <a:xfrm>
              <a:off x="9534930" y="3080426"/>
              <a:ext cx="2256818" cy="515566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D619B443-F4ED-438D-B969-092805299478}"/>
                </a:ext>
              </a:extLst>
            </p:cNvPr>
            <p:cNvSpPr/>
            <p:nvPr/>
          </p:nvSpPr>
          <p:spPr>
            <a:xfrm>
              <a:off x="9534930" y="3595992"/>
              <a:ext cx="2256818" cy="515566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BEE9BDD5-0FD3-41D3-8243-084111BC1804}"/>
                </a:ext>
              </a:extLst>
            </p:cNvPr>
            <p:cNvSpPr/>
            <p:nvPr/>
          </p:nvSpPr>
          <p:spPr>
            <a:xfrm>
              <a:off x="9534930" y="4111558"/>
              <a:ext cx="2256818" cy="515566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ACD40C9-95D2-4A71-B376-91A167560980}"/>
                </a:ext>
              </a:extLst>
            </p:cNvPr>
            <p:cNvSpPr txBox="1"/>
            <p:nvPr/>
          </p:nvSpPr>
          <p:spPr>
            <a:xfrm>
              <a:off x="7645939" y="2564860"/>
              <a:ext cx="18754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sz="2400" dirty="0">
                  <a:solidFill>
                    <a:srgbClr val="FF0000"/>
                  </a:solidFill>
                  <a:latin typeface="Consolas" panose="020B0609020204030204" pitchFamily="49" charset="0"/>
                </a:rPr>
                <a:t>0x08a0a0a0</a:t>
              </a:r>
              <a:endParaRPr lang="en-CA" dirty="0">
                <a:solidFill>
                  <a:srgbClr val="FF0000"/>
                </a:solidFill>
                <a:latin typeface="Consolas" panose="020B0609020204030204" pitchFamily="49" charset="0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C46DEC3-5843-4667-ACA0-DC75FB1E218C}"/>
                </a:ext>
              </a:extLst>
            </p:cNvPr>
            <p:cNvSpPr txBox="1"/>
            <p:nvPr/>
          </p:nvSpPr>
          <p:spPr>
            <a:xfrm>
              <a:off x="7645939" y="3099619"/>
              <a:ext cx="18754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sz="2400" dirty="0">
                  <a:latin typeface="Consolas" panose="020B0609020204030204" pitchFamily="49" charset="0"/>
                </a:rPr>
                <a:t>0x08a0a0a4</a:t>
              </a:r>
              <a:endParaRPr lang="en-CA" dirty="0">
                <a:latin typeface="Consolas" panose="020B0609020204030204" pitchFamily="49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2D59989-E422-40AB-A51B-98E2790C79EC}"/>
                </a:ext>
              </a:extLst>
            </p:cNvPr>
            <p:cNvSpPr txBox="1"/>
            <p:nvPr/>
          </p:nvSpPr>
          <p:spPr>
            <a:xfrm>
              <a:off x="7659518" y="3632775"/>
              <a:ext cx="18754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sz="2400" dirty="0">
                  <a:latin typeface="Consolas" panose="020B0609020204030204" pitchFamily="49" charset="0"/>
                </a:rPr>
                <a:t>0x08a0a0a8</a:t>
              </a:r>
              <a:endParaRPr lang="en-CA" dirty="0">
                <a:latin typeface="Consolas" panose="020B0609020204030204" pitchFamily="49" charset="0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C03E0C93-9577-47FA-832E-AF33F810FB92}"/>
                </a:ext>
              </a:extLst>
            </p:cNvPr>
            <p:cNvSpPr txBox="1"/>
            <p:nvPr/>
          </p:nvSpPr>
          <p:spPr>
            <a:xfrm>
              <a:off x="7645939" y="4138508"/>
              <a:ext cx="18754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sz="2400" dirty="0">
                  <a:latin typeface="Consolas" panose="020B0609020204030204" pitchFamily="49" charset="0"/>
                </a:rPr>
                <a:t>0x08a0a0ac</a:t>
              </a:r>
              <a:endParaRPr lang="en-CA" dirty="0">
                <a:latin typeface="Consolas" panose="020B0609020204030204" pitchFamily="49" charset="0"/>
              </a:endParaRPr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4496C927-C81C-496D-9A12-E3135D1BF301}"/>
              </a:ext>
            </a:extLst>
          </p:cNvPr>
          <p:cNvSpPr/>
          <p:nvPr/>
        </p:nvSpPr>
        <p:spPr>
          <a:xfrm>
            <a:off x="10663339" y="2564860"/>
            <a:ext cx="1128409" cy="51556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6" name="Speech Bubble: Rectangle 15">
            <a:extLst>
              <a:ext uri="{FF2B5EF4-FFF2-40B4-BE49-F238E27FC236}">
                <a16:creationId xmlns:a16="http://schemas.microsoft.com/office/drawing/2014/main" id="{BE70EFD7-DDCF-4331-9A40-0CD14BD1575A}"/>
              </a:ext>
            </a:extLst>
          </p:cNvPr>
          <p:cNvSpPr/>
          <p:nvPr/>
        </p:nvSpPr>
        <p:spPr>
          <a:xfrm>
            <a:off x="10639425" y="1762262"/>
            <a:ext cx="1428750" cy="419100"/>
          </a:xfrm>
          <a:prstGeom prst="wedgeRectCallout">
            <a:avLst>
              <a:gd name="adj1" fmla="val -18595"/>
              <a:gd name="adj2" fmla="val 140152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>
                <a:solidFill>
                  <a:schemeClr val="tx1"/>
                </a:solidFill>
              </a:rPr>
              <a:t>Address is…?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3607FBC-2A27-41A1-B613-AD518E245E9D}"/>
              </a:ext>
            </a:extLst>
          </p:cNvPr>
          <p:cNvSpPr txBox="1"/>
          <p:nvPr/>
        </p:nvSpPr>
        <p:spPr>
          <a:xfrm>
            <a:off x="2376488" y="5576731"/>
            <a:ext cx="7310437" cy="5232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CA" sz="2800" i="1" dirty="0"/>
              <a:t>How can we control the </a:t>
            </a:r>
            <a:r>
              <a:rPr lang="en-CA" sz="2800" i="1" dirty="0">
                <a:solidFill>
                  <a:srgbClr val="FF0000"/>
                </a:solidFill>
              </a:rPr>
              <a:t>size</a:t>
            </a:r>
            <a:r>
              <a:rPr lang="en-CA" sz="2800" i="1" dirty="0"/>
              <a:t> of written values?</a:t>
            </a:r>
          </a:p>
        </p:txBody>
      </p:sp>
    </p:spTree>
    <p:extLst>
      <p:ext uri="{BB962C8B-B14F-4D97-AF65-F5344CB8AC3E}">
        <p14:creationId xmlns:p14="http://schemas.microsoft.com/office/powerpoint/2010/main" val="4034735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7AA60F-C0F4-469C-B34B-89985E1327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Task 5: Modify a Variable Value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3162EF-8764-4D64-8DFF-451884C92E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45474"/>
            <a:ext cx="10763250" cy="4831489"/>
          </a:xfrm>
        </p:spPr>
        <p:txBody>
          <a:bodyPr/>
          <a:lstStyle/>
          <a:p>
            <a:pPr marL="0" indent="0">
              <a:buNone/>
            </a:pPr>
            <a:r>
              <a:rPr lang="en-CA" dirty="0"/>
              <a:t>Assume that the variable address is </a:t>
            </a:r>
            <a:r>
              <a:rPr lang="en-CA" dirty="0">
                <a:solidFill>
                  <a:srgbClr val="FF0000"/>
                </a:solidFill>
                <a:latin typeface="Consolas" panose="020B0609020204030204" pitchFamily="49" charset="0"/>
              </a:rPr>
              <a:t>0x08a0a0a0</a:t>
            </a:r>
          </a:p>
          <a:p>
            <a:r>
              <a:rPr lang="en-CA" dirty="0"/>
              <a:t>How can you write </a:t>
            </a:r>
            <a:r>
              <a:rPr lang="en-CA" dirty="0">
                <a:latin typeface="Consolas" panose="020B0609020204030204" pitchFamily="49" charset="0"/>
              </a:rPr>
              <a:t>0x0000</a:t>
            </a:r>
            <a:r>
              <a:rPr lang="en-CA" dirty="0"/>
              <a:t>?</a:t>
            </a:r>
          </a:p>
          <a:p>
            <a:pPr lvl="1"/>
            <a:r>
              <a:rPr lang="en-CA" dirty="0"/>
              <a:t>Problem: </a:t>
            </a:r>
            <a:r>
              <a:rPr lang="en-CA" dirty="0" err="1">
                <a:latin typeface="Consolas" panose="020B0609020204030204" pitchFamily="49" charset="0"/>
              </a:rPr>
              <a:t>printf</a:t>
            </a:r>
            <a:r>
              <a:rPr lang="en-CA" dirty="0"/>
              <a:t> has already written a number of bytes</a:t>
            </a:r>
          </a:p>
          <a:p>
            <a:endParaRPr lang="en-CA" dirty="0"/>
          </a:p>
          <a:p>
            <a:r>
              <a:rPr lang="en-CA" dirty="0"/>
              <a:t>Ideas?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A1D58F-B646-4399-9B6F-EA0FBBC47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D5160-B969-4A60-B0EC-DAED46365D60}" type="slidenum">
              <a:rPr lang="en-CA" smtClean="0"/>
              <a:pPr/>
              <a:t>8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0914098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2A7375-FC04-4117-8210-B334C4923F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Questions?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FB268A-32DA-40B2-B5DA-08C27D2070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4A02DC-BC33-4B06-8735-AA36ABB810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D5160-B969-4A60-B0EC-DAED46365D60}" type="slidenum">
              <a:rPr lang="en-CA" smtClean="0"/>
              <a:pPr/>
              <a:t>9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7435226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14636</TotalTime>
  <Words>251</Words>
  <Application>Microsoft Office PowerPoint</Application>
  <PresentationFormat>Widescreen</PresentationFormat>
  <Paragraphs>57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Consolas</vt:lpstr>
      <vt:lpstr>Office Theme</vt:lpstr>
      <vt:lpstr>Lab 4</vt:lpstr>
      <vt:lpstr>Main Goals</vt:lpstr>
      <vt:lpstr>Task 1: Inspect the Program</vt:lpstr>
      <vt:lpstr>Tasks 2—4 </vt:lpstr>
      <vt:lpstr>Task 5: Modify a Variable Value</vt:lpstr>
      <vt:lpstr>Task 5: Modify a Variable Value</vt:lpstr>
      <vt:lpstr>Task 5: Modify a Variable Value</vt:lpstr>
      <vt:lpstr>Task 5: Modify a Variable Value</vt:lpstr>
      <vt:lpstr>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Khaled Diab</dc:creator>
  <cp:lastModifiedBy>T W</cp:lastModifiedBy>
  <cp:revision>598</cp:revision>
  <dcterms:created xsi:type="dcterms:W3CDTF">2019-09-28T01:07:17Z</dcterms:created>
  <dcterms:modified xsi:type="dcterms:W3CDTF">2023-01-26T09:08:20Z</dcterms:modified>
</cp:coreProperties>
</file>