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ＭＳ Ｐゴシック" charset="0"/>
        <a:cs typeface="+mn-cs"/>
      </a:defRPr>
    </a:lvl5pPr>
    <a:lvl6pPr marL="2286000" algn="l" defTabSz="457200" rtl="0" eaLnBrk="1" latinLnBrk="0" hangingPunct="1">
      <a:defRPr sz="3200" kern="1200">
        <a:solidFill>
          <a:schemeClr val="tx1"/>
        </a:solidFill>
        <a:latin typeface="Tahoma" charset="0"/>
        <a:ea typeface="ＭＳ Ｐゴシック" charset="0"/>
        <a:cs typeface="+mn-cs"/>
      </a:defRPr>
    </a:lvl6pPr>
    <a:lvl7pPr marL="2743200" algn="l" defTabSz="457200" rtl="0" eaLnBrk="1" latinLnBrk="0" hangingPunct="1">
      <a:defRPr sz="3200" kern="1200">
        <a:solidFill>
          <a:schemeClr val="tx1"/>
        </a:solidFill>
        <a:latin typeface="Tahoma" charset="0"/>
        <a:ea typeface="ＭＳ Ｐゴシック" charset="0"/>
        <a:cs typeface="+mn-cs"/>
      </a:defRPr>
    </a:lvl7pPr>
    <a:lvl8pPr marL="3200400" algn="l" defTabSz="457200" rtl="0" eaLnBrk="1" latinLnBrk="0" hangingPunct="1">
      <a:defRPr sz="3200" kern="1200">
        <a:solidFill>
          <a:schemeClr val="tx1"/>
        </a:solidFill>
        <a:latin typeface="Tahoma" charset="0"/>
        <a:ea typeface="ＭＳ Ｐゴシック" charset="0"/>
        <a:cs typeface="+mn-cs"/>
      </a:defRPr>
    </a:lvl8pPr>
    <a:lvl9pPr marL="3657600" algn="l" defTabSz="457200" rtl="0" eaLnBrk="1" latinLnBrk="0" hangingPunct="1">
      <a:defRPr sz="3200" kern="1200">
        <a:solidFill>
          <a:schemeClr val="tx1"/>
        </a:solidFill>
        <a:latin typeface="Tahoma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6" autoAdjust="0"/>
    <p:restoredTop sz="91000" autoAdjust="0"/>
  </p:normalViewPr>
  <p:slideViewPr>
    <p:cSldViewPr snapToGrid="0">
      <p:cViewPr>
        <p:scale>
          <a:sx n="66" d="100"/>
          <a:sy n="66" d="100"/>
        </p:scale>
        <p:origin x="-1240" y="-18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charset="0"/>
              </a:defRPr>
            </a:lvl1pPr>
          </a:lstStyle>
          <a:p>
            <a:endParaRPr lang="de-DE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charset="0"/>
              </a:defRPr>
            </a:lvl1pPr>
          </a:lstStyle>
          <a:p>
            <a:endParaRPr lang="de-DE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charset="0"/>
              </a:defRPr>
            </a:lvl1pPr>
          </a:lstStyle>
          <a:p>
            <a:endParaRPr lang="de-DE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charset="0"/>
              </a:defRPr>
            </a:lvl1pPr>
          </a:lstStyle>
          <a:p>
            <a:fld id="{20C0074C-28CB-8C41-A708-B4C1FD01FA80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87821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charset="0"/>
              </a:defRPr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charset="0"/>
              </a:defRPr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charset="0"/>
              </a:defRPr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charset="0"/>
              </a:defRPr>
            </a:lvl1pPr>
          </a:lstStyle>
          <a:p>
            <a:fld id="{1D8E9BED-79F7-CF49-801E-7F2EB3B9E6EF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86481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gradient update equation is typical for Markov Random Fields: the update is proportional to</a:t>
            </a:r>
          </a:p>
          <a:p>
            <a:endParaRPr lang="en-US" baseline="0" dirty="0" smtClean="0"/>
          </a:p>
          <a:p>
            <a:r>
              <a:rPr lang="en-US" baseline="0" dirty="0" smtClean="0"/>
              <a:t>value of quantity observed in data – expected value of the quantity, given the model parameters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E9BED-79F7-CF49-801E-7F2EB3B9E6EF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2898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Important: posterior P(hidden </a:t>
            </a:r>
            <a:r>
              <a:rPr lang="en-US" sz="1200" dirty="0" err="1" smtClean="0"/>
              <a:t>nodes|visible</a:t>
            </a:r>
            <a:r>
              <a:rPr lang="en-US" sz="1200" dirty="0" smtClean="0"/>
              <a:t> nodes) factors as product over hidden node probs.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E9BED-79F7-CF49-801E-7F2EB3B9E6EF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9740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427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54276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4277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5427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7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9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9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9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9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9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9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9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9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9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9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0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0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0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0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0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0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0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0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0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0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2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2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2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2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2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2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2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2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2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4329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4330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5433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3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3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3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4335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54336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37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38" name="Arc 66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4339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54340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54341" name="Rectangle 69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4342" name="Rectangle 7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54343" name="Rectangle 7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01F075-DFE6-E84A-97FD-0682EA764A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fld id="{9CA2A94F-3A0E-BA44-813D-5DF5579B6D1D}" type="slidenum">
              <a:rPr lang="en-US"/>
              <a:pPr/>
              <a:t>‹#›</a:t>
            </a:fld>
            <a:r>
              <a:rPr lang="en-US"/>
              <a:t>/28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162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fld id="{39FC5764-D14D-F042-9196-C1443A59C4EC}" type="slidenum">
              <a:rPr lang="en-US"/>
              <a:pPr/>
              <a:t>‹#›</a:t>
            </a:fld>
            <a:r>
              <a:rPr lang="en-US"/>
              <a:t>/28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7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-1219200" y="56324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82675" y="6321425"/>
            <a:ext cx="5032375" cy="3063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fld id="{B9825AED-120E-D644-91A4-8EB391E338AB}" type="slidenum">
              <a:rPr lang="en-US"/>
              <a:pPr/>
              <a:t>‹#›</a:t>
            </a:fld>
            <a:r>
              <a:rPr lang="en-US"/>
              <a:t>/28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66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fld id="{F2964290-963F-3A46-8A8F-EE6E92FE61F0}" type="slidenum">
              <a:rPr lang="en-US"/>
              <a:pPr/>
              <a:t>‹#›</a:t>
            </a:fld>
            <a:r>
              <a:rPr lang="en-US"/>
              <a:t>/28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fld id="{E134B677-2350-BA4C-87BF-EC2F1DCBE5DC}" type="slidenum">
              <a:rPr lang="en-US"/>
              <a:pPr/>
              <a:t>‹#›</a:t>
            </a:fld>
            <a:r>
              <a:rPr lang="en-US"/>
              <a:t>/28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7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fld id="{F46A30C0-CBDE-5443-8F73-4808CD5F6B64}" type="slidenum">
              <a:rPr lang="en-US"/>
              <a:pPr/>
              <a:t>‹#›</a:t>
            </a:fld>
            <a:r>
              <a:rPr lang="en-US"/>
              <a:t>/28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9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fld id="{D6AC4CAF-0A58-F44D-A3C5-B1F01E712DB2}" type="slidenum">
              <a:rPr lang="en-US"/>
              <a:pPr/>
              <a:t>‹#›</a:t>
            </a:fld>
            <a:r>
              <a:rPr lang="en-US"/>
              <a:t>/28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07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fld id="{F3D2D240-78D5-5644-84D7-9D5A35CCB784}" type="slidenum">
              <a:rPr lang="en-US"/>
              <a:pPr/>
              <a:t>‹#›</a:t>
            </a:fld>
            <a:r>
              <a:rPr lang="en-US"/>
              <a:t>/28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3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fld id="{EB3755F7-FFC7-9747-A3D9-C95F9CC46B7E}" type="slidenum">
              <a:rPr lang="en-US"/>
              <a:pPr/>
              <a:t>‹#›</a:t>
            </a:fld>
            <a:r>
              <a:rPr lang="en-US"/>
              <a:t>/28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45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fld id="{F0B2FB21-F650-6349-A642-617B3B53528C}" type="slidenum">
              <a:rPr lang="en-US"/>
              <a:pPr/>
              <a:t>‹#›</a:t>
            </a:fld>
            <a:r>
              <a:rPr lang="en-US"/>
              <a:t>/28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48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Evidence for Conservation Laws and Particle Families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fld id="{7EA01B55-B5AA-9B49-91EB-27406B8BC5EB}" type="slidenum">
              <a:rPr lang="en-US"/>
              <a:pPr/>
              <a:t>‹#›</a:t>
            </a:fld>
            <a:r>
              <a:rPr lang="en-US"/>
              <a:t>/28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2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05" name="Rectangle 57" descr="60%"/>
          <p:cNvSpPr>
            <a:spLocks noChangeArrowheads="1"/>
          </p:cNvSpPr>
          <p:nvPr/>
        </p:nvSpPr>
        <p:spPr bwMode="ltGray">
          <a:xfrm>
            <a:off x="3352800" y="0"/>
            <a:ext cx="5791200" cy="152400"/>
          </a:xfrm>
          <a:prstGeom prst="rect">
            <a:avLst/>
          </a:prstGeom>
          <a:pattFill prst="pct60">
            <a:fgClr>
              <a:schemeClr val="folHlink"/>
            </a:fgClr>
            <a:bgClr>
              <a:schemeClr val="bg1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06" name="Line 58"/>
          <p:cNvSpPr>
            <a:spLocks noChangeShapeType="1"/>
          </p:cNvSpPr>
          <p:nvPr/>
        </p:nvSpPr>
        <p:spPr bwMode="ltGray">
          <a:xfrm>
            <a:off x="8839200" y="0"/>
            <a:ext cx="0" cy="23622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3307" name="Group 59"/>
          <p:cNvGrpSpPr>
            <a:grpSpLocks/>
          </p:cNvGrpSpPr>
          <p:nvPr/>
        </p:nvGrpSpPr>
        <p:grpSpPr bwMode="auto">
          <a:xfrm>
            <a:off x="414338" y="1416050"/>
            <a:ext cx="1784350" cy="2324100"/>
            <a:chOff x="96" y="916"/>
            <a:chExt cx="2208" cy="2876"/>
          </a:xfrm>
        </p:grpSpPr>
        <p:sp>
          <p:nvSpPr>
            <p:cNvPr id="53308" name="Line 60"/>
            <p:cNvSpPr>
              <a:spLocks noChangeShapeType="1"/>
            </p:cNvSpPr>
            <p:nvPr userDrawn="1"/>
          </p:nvSpPr>
          <p:spPr bwMode="ltGray">
            <a:xfrm flipH="1">
              <a:off x="96" y="1037"/>
              <a:ext cx="2208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309" name="Line 61"/>
            <p:cNvSpPr>
              <a:spLocks noChangeShapeType="1"/>
            </p:cNvSpPr>
            <p:nvPr userDrawn="1"/>
          </p:nvSpPr>
          <p:spPr bwMode="ltGray">
            <a:xfrm>
              <a:off x="336" y="920"/>
              <a:ext cx="0" cy="2872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310" name="Arc 62"/>
            <p:cNvSpPr>
              <a:spLocks/>
            </p:cNvSpPr>
            <p:nvPr userDrawn="1"/>
          </p:nvSpPr>
          <p:spPr bwMode="ltGray">
            <a:xfrm flipH="1">
              <a:off x="217" y="916"/>
              <a:ext cx="239" cy="239"/>
            </a:xfrm>
            <a:custGeom>
              <a:avLst/>
              <a:gdLst>
                <a:gd name="G0" fmla="+- 21595 0 0"/>
                <a:gd name="G1" fmla="+- 21600 0 0"/>
                <a:gd name="G2" fmla="+- 21600 0 0"/>
                <a:gd name="T0" fmla="*/ 21114 w 43195"/>
                <a:gd name="T1" fmla="*/ 5 h 43200"/>
                <a:gd name="T2" fmla="*/ 0 w 43195"/>
                <a:gd name="T3" fmla="*/ 22056 h 43200"/>
                <a:gd name="T4" fmla="*/ 21595 w 4319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5" h="43200" fill="none" extrusionOk="0">
                  <a:moveTo>
                    <a:pt x="21114" y="5"/>
                  </a:moveTo>
                  <a:cubicBezTo>
                    <a:pt x="21274" y="1"/>
                    <a:pt x="21434" y="-1"/>
                    <a:pt x="21595" y="-1"/>
                  </a:cubicBezTo>
                  <a:cubicBezTo>
                    <a:pt x="33524" y="0"/>
                    <a:pt x="43195" y="9670"/>
                    <a:pt x="43195" y="21600"/>
                  </a:cubicBezTo>
                  <a:cubicBezTo>
                    <a:pt x="43195" y="33529"/>
                    <a:pt x="33524" y="43200"/>
                    <a:pt x="21595" y="43200"/>
                  </a:cubicBezTo>
                  <a:cubicBezTo>
                    <a:pt x="9843" y="43199"/>
                    <a:pt x="247" y="33805"/>
                    <a:pt x="-1" y="22056"/>
                  </a:cubicBezTo>
                </a:path>
                <a:path w="43195" h="43200" stroke="0" extrusionOk="0">
                  <a:moveTo>
                    <a:pt x="21114" y="5"/>
                  </a:moveTo>
                  <a:cubicBezTo>
                    <a:pt x="21274" y="1"/>
                    <a:pt x="21434" y="-1"/>
                    <a:pt x="21595" y="-1"/>
                  </a:cubicBezTo>
                  <a:cubicBezTo>
                    <a:pt x="33524" y="0"/>
                    <a:pt x="43195" y="9670"/>
                    <a:pt x="43195" y="21600"/>
                  </a:cubicBezTo>
                  <a:cubicBezTo>
                    <a:pt x="43195" y="33529"/>
                    <a:pt x="33524" y="43200"/>
                    <a:pt x="21595" y="43200"/>
                  </a:cubicBezTo>
                  <a:cubicBezTo>
                    <a:pt x="9843" y="43199"/>
                    <a:pt x="247" y="33805"/>
                    <a:pt x="-1" y="22056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311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3312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3313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-1219200" y="56324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53314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82675" y="6321425"/>
            <a:ext cx="503237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/>
            </a:lvl1pPr>
          </a:lstStyle>
          <a:p>
            <a:r>
              <a:rPr lang="en-US"/>
              <a:t>Evidence for Conservation Laws and Particle Families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charset="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12646" y="885215"/>
            <a:ext cx="294378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Goal: model P(Y|</a:t>
            </a:r>
            <a:r>
              <a:rPr lang="en-US" sz="1200" b="1" dirty="0" smtClean="0"/>
              <a:t>X</a:t>
            </a:r>
            <a:r>
              <a:rPr lang="en-US" sz="1200" dirty="0" smtClean="0"/>
              <a:t>) </a:t>
            </a:r>
            <a:br>
              <a:rPr lang="en-US" sz="1200" dirty="0" smtClean="0"/>
            </a:br>
            <a:r>
              <a:rPr lang="en-US" sz="1200" dirty="0" smtClean="0"/>
              <a:t>using neural net with many layers.</a:t>
            </a:r>
            <a:br>
              <a:rPr lang="en-US" sz="1200" dirty="0" smtClean="0"/>
            </a:br>
            <a:r>
              <a:rPr lang="en-US" sz="1200" dirty="0" smtClean="0"/>
              <a:t>Y = label</a:t>
            </a:r>
          </a:p>
          <a:p>
            <a:r>
              <a:rPr lang="en-US" sz="1200" b="1" dirty="0" smtClean="0"/>
              <a:t>X</a:t>
            </a:r>
            <a:r>
              <a:rPr lang="en-US" sz="1200" dirty="0" smtClean="0"/>
              <a:t> = visible features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191882" y="2230729"/>
            <a:ext cx="294378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backpropgation</a:t>
            </a:r>
            <a:r>
              <a:rPr lang="en-US" sz="1200" dirty="0" smtClean="0"/>
              <a:t> = use gradient descent to learn weights </a:t>
            </a:r>
            <a:r>
              <a:rPr lang="en-US" sz="1200" b="1" dirty="0" smtClean="0"/>
              <a:t>w </a:t>
            </a:r>
            <a:r>
              <a:rPr lang="en-US" sz="1200" dirty="0" smtClean="0"/>
              <a:t>that minimize classification error.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538189" y="3210614"/>
            <a:ext cx="294378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traditional: initialize weights </a:t>
            </a:r>
            <a:r>
              <a:rPr lang="en-US" sz="1200" i="1" dirty="0" smtClean="0"/>
              <a:t>randomly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150355" y="3189820"/>
            <a:ext cx="294378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deep learning: </a:t>
            </a:r>
            <a:r>
              <a:rPr lang="en-US" sz="1200" i="1" dirty="0" smtClean="0"/>
              <a:t>learn</a:t>
            </a:r>
            <a:r>
              <a:rPr lang="en-US" sz="1200" dirty="0" smtClean="0"/>
              <a:t> initial weights.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1981761" y="3900289"/>
            <a:ext cx="32516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 smtClean="0"/>
              <a:t>view neural net as generative graphical model (Markov Random Field)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smtClean="0"/>
              <a:t>unsupervised: models P(</a:t>
            </a:r>
            <a:r>
              <a:rPr lang="en-US" sz="1200" b="1" dirty="0" smtClean="0"/>
              <a:t>X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2089587" y="5053364"/>
            <a:ext cx="294378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use gradient descent to learn weights </a:t>
            </a:r>
            <a:r>
              <a:rPr lang="en-US" sz="1200" b="1" dirty="0" smtClean="0"/>
              <a:t>w</a:t>
            </a:r>
            <a:r>
              <a:rPr lang="en-US" sz="1200" dirty="0" smtClean="0"/>
              <a:t> that optimize P(</a:t>
            </a:r>
            <a:r>
              <a:rPr lang="en-US" sz="1200" b="1" dirty="0" err="1" smtClean="0"/>
              <a:t>X;w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2107304" y="5917784"/>
            <a:ext cx="294378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update equation is of the form </a:t>
            </a:r>
            <a:br>
              <a:rPr lang="en-US" sz="1200" dirty="0" smtClean="0"/>
            </a:br>
            <a:r>
              <a:rPr lang="en-US" sz="1200" dirty="0" smtClean="0"/>
              <a:t>observed gradient of free energy – </a:t>
            </a:r>
            <a:r>
              <a:rPr lang="en-US" sz="1200" b="1" dirty="0" smtClean="0"/>
              <a:t>expected gradient of free energy.</a:t>
            </a:r>
            <a:endParaRPr lang="en-US" sz="1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541235" y="6061790"/>
            <a:ext cx="2308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go to slide 2 for how to  compute expectation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1423789" y="250169"/>
            <a:ext cx="661869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Deep Learning: The Big Picture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 bwMode="auto">
          <a:xfrm flipV="1">
            <a:off x="3463272" y="1751183"/>
            <a:ext cx="38481" cy="423363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/>
          <p:nvPr/>
        </p:nvCxnSpPr>
        <p:spPr bwMode="auto">
          <a:xfrm flipH="1" flipV="1">
            <a:off x="3347830" y="2867323"/>
            <a:ext cx="38480" cy="28865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3405551" y="3560100"/>
            <a:ext cx="0" cy="250169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3309349" y="4637750"/>
            <a:ext cx="38481" cy="36563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3270868" y="5619182"/>
            <a:ext cx="38481" cy="288657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119062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1239" y="288523"/>
            <a:ext cx="7772400" cy="1116273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Most of the technical complications are about computing the required expectation in the gradient descent equation.</a:t>
            </a:r>
          </a:p>
          <a:p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fld id="{EB3755F7-FFC7-9747-A3D9-C95F9CC46B7E}" type="slidenum">
              <a:rPr lang="en-US" smtClean="0"/>
              <a:pPr/>
              <a:t>2</a:t>
            </a:fld>
            <a:r>
              <a:rPr lang="en-US" smtClean="0"/>
              <a:t>/28</a:t>
            </a: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30592" y="1395499"/>
            <a:ext cx="42805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Basic approach: Gibbs Sampling</a:t>
            </a:r>
            <a:endParaRPr lang="en-US" sz="1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7308" y="2567820"/>
            <a:ext cx="294378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Contrastive Divergence: initialize Gibbs Sampler to do very little sampling</a:t>
            </a:r>
            <a:br>
              <a:rPr lang="en-US" sz="1800" dirty="0" smtClean="0"/>
            </a:br>
            <a:r>
              <a:rPr lang="en-US" sz="1800" dirty="0" smtClean="0"/>
              <a:t>(as little as 1 step)</a:t>
            </a:r>
            <a:endParaRPr lang="en-US" sz="1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713897" y="4490647"/>
            <a:ext cx="294378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800" dirty="0" smtClean="0"/>
              <a:t>Use special graphical model structure </a:t>
            </a:r>
          </a:p>
          <a:p>
            <a:pPr marL="742950" lvl="1" indent="-285750">
              <a:buFont typeface="Arial"/>
              <a:buChar char="•"/>
            </a:pPr>
            <a:r>
              <a:rPr lang="en-US" sz="1800" dirty="0" smtClean="0"/>
              <a:t>e.g., RBM =no within layer connections.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/>
              <a:t>Structure </a:t>
            </a:r>
            <a:r>
              <a:rPr lang="en-US" sz="18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800" dirty="0" smtClean="0"/>
              <a:t> Independencies </a:t>
            </a:r>
            <a:r>
              <a:rPr lang="en-US" sz="18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smtClean="0"/>
              <a:t>Factorization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11582" y="2564717"/>
            <a:ext cx="409267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Factorization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/>
              <a:t>Conditional Probabilities in Gibbs Sampling factor.</a:t>
            </a:r>
          </a:p>
          <a:p>
            <a:pPr marL="285750" indent="-285750">
              <a:buFont typeface="Wingdings" charset="2"/>
              <a:buChar char="Ø"/>
            </a:pPr>
            <a:r>
              <a:rPr lang="en-US" sz="1800" dirty="0" smtClean="0"/>
              <a:t>can use block sampling.</a:t>
            </a:r>
          </a:p>
        </p:txBody>
      </p:sp>
      <p:cxnSp>
        <p:nvCxnSpPr>
          <p:cNvPr id="11" name="Straight Arrow Connector 10"/>
          <p:cNvCxnSpPr>
            <a:stCxn id="7" idx="0"/>
          </p:cNvCxnSpPr>
          <p:nvPr/>
        </p:nvCxnSpPr>
        <p:spPr bwMode="auto">
          <a:xfrm flipV="1">
            <a:off x="2019199" y="1828159"/>
            <a:ext cx="2059766" cy="73966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>
            <a:stCxn id="9" idx="0"/>
          </p:cNvCxnSpPr>
          <p:nvPr/>
        </p:nvCxnSpPr>
        <p:spPr bwMode="auto">
          <a:xfrm flipH="1" flipV="1">
            <a:off x="4290609" y="1905134"/>
            <a:ext cx="2167310" cy="659583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Straight Arrow Connector 14"/>
          <p:cNvCxnSpPr>
            <a:stCxn id="8" idx="0"/>
          </p:cNvCxnSpPr>
          <p:nvPr/>
        </p:nvCxnSpPr>
        <p:spPr bwMode="auto">
          <a:xfrm flipV="1">
            <a:off x="6185788" y="3791023"/>
            <a:ext cx="48102" cy="699624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750376" y="5138088"/>
            <a:ext cx="37518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Important: posterior </a:t>
            </a:r>
            <a:endParaRPr lang="en-US" sz="1600" dirty="0" smtClean="0"/>
          </a:p>
          <a:p>
            <a:r>
              <a:rPr lang="en-US" sz="1600" dirty="0" smtClean="0"/>
              <a:t>P</a:t>
            </a:r>
            <a:r>
              <a:rPr lang="en-US" sz="1600" dirty="0"/>
              <a:t>(hidden </a:t>
            </a:r>
            <a:r>
              <a:rPr lang="en-US" sz="1600" dirty="0" err="1"/>
              <a:t>nodes|visible</a:t>
            </a:r>
            <a:r>
              <a:rPr lang="en-US" sz="1600" dirty="0"/>
              <a:t> nodes) </a:t>
            </a:r>
            <a:endParaRPr lang="en-US" sz="1600" dirty="0" smtClean="0"/>
          </a:p>
          <a:p>
            <a:r>
              <a:rPr lang="en-US" sz="1600" dirty="0" smtClean="0"/>
              <a:t>factors </a:t>
            </a:r>
            <a:r>
              <a:rPr lang="en-US" sz="1600" dirty="0"/>
              <a:t>as product over hidden </a:t>
            </a:r>
            <a:r>
              <a:rPr lang="en-US" sz="1600" dirty="0" smtClean="0"/>
              <a:t>nodes.</a:t>
            </a:r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45316032"/>
      </p:ext>
    </p:extLst>
  </p:cSld>
  <p:clrMapOvr>
    <a:masterClrMapping/>
  </p:clrMapOvr>
</p:sld>
</file>

<file path=ppt/theme/theme1.xml><?xml version="1.0" encoding="utf-8"?>
<a:theme xmlns:a="http://schemas.openxmlformats.org/drawingml/2006/main" name="blue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0" i="0" u="none" strike="noStrike" cap="none" normalizeH="0" baseline="0">
            <a:ln>
              <a:noFill/>
            </a:ln>
            <a:solidFill>
              <a:srgbClr val="40458C"/>
            </a:solidFill>
            <a:effectLst/>
            <a:latin typeface="Tahom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0" i="0" u="none" strike="noStrike" cap="none" normalizeH="0" baseline="0">
            <a:ln>
              <a:noFill/>
            </a:ln>
            <a:solidFill>
              <a:srgbClr val="40458C"/>
            </a:solidFill>
            <a:effectLst/>
            <a:latin typeface="Tahoma" charset="0"/>
            <a:ea typeface="ＭＳ Ｐゴシック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blue.potx</Template>
  <TotalTime>1971</TotalTime>
  <Words>228</Words>
  <Application>Microsoft Macintosh PowerPoint</Application>
  <PresentationFormat>On-screen Show (4:3)</PresentationFormat>
  <Paragraphs>30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blue</vt:lpstr>
      <vt:lpstr>PowerPoint Presentation</vt:lpstr>
      <vt:lpstr>PowerPoint Presentation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Conservation Principles in Particle Physics</dc:title>
  <dc:creator>Oliver Schulte</dc:creator>
  <cp:lastModifiedBy>Oliver Schulte</cp:lastModifiedBy>
  <cp:revision>157</cp:revision>
  <cp:lastPrinted>2005-04-09T19:45:08Z</cp:lastPrinted>
  <dcterms:created xsi:type="dcterms:W3CDTF">2005-04-08T23:17:54Z</dcterms:created>
  <dcterms:modified xsi:type="dcterms:W3CDTF">2014-03-24T22:13:22Z</dcterms:modified>
</cp:coreProperties>
</file>