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DADF45D-7863-E246-B3AF-425B2D1C3413}" v="4" dt="2021-11-09T20:45:37.312"/>
    <p1510:client id="{591723B8-A8B6-634E-899F-5EE0DA1BAC34}" v="2" dt="2021-11-09T21:24:07.76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84"/>
    <p:restoredTop sz="82240"/>
  </p:normalViewPr>
  <p:slideViewPr>
    <p:cSldViewPr snapToGrid="0" snapToObjects="1">
      <p:cViewPr varScale="1">
        <p:scale>
          <a:sx n="83" d="100"/>
          <a:sy n="83" d="100"/>
        </p:scale>
        <p:origin x="126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liver Schulte" userId="1f8d2277-809f-408f-bb7e-23eaa8a5a881" providerId="ADAL" clId="{591723B8-A8B6-634E-899F-5EE0DA1BAC34}"/>
    <pc:docChg chg="custSel addSld modSld">
      <pc:chgData name="Oliver Schulte" userId="1f8d2277-809f-408f-bb7e-23eaa8a5a881" providerId="ADAL" clId="{591723B8-A8B6-634E-899F-5EE0DA1BAC34}" dt="2021-11-09T23:48:43.204" v="109" actId="20577"/>
      <pc:docMkLst>
        <pc:docMk/>
      </pc:docMkLst>
      <pc:sldChg chg="modSp mod">
        <pc:chgData name="Oliver Schulte" userId="1f8d2277-809f-408f-bb7e-23eaa8a5a881" providerId="ADAL" clId="{591723B8-A8B6-634E-899F-5EE0DA1BAC34}" dt="2021-11-09T23:48:43.204" v="109" actId="20577"/>
        <pc:sldMkLst>
          <pc:docMk/>
          <pc:sldMk cId="2308502214" sldId="263"/>
        </pc:sldMkLst>
        <pc:spChg chg="mod">
          <ac:chgData name="Oliver Schulte" userId="1f8d2277-809f-408f-bb7e-23eaa8a5a881" providerId="ADAL" clId="{591723B8-A8B6-634E-899F-5EE0DA1BAC34}" dt="2021-11-09T23:48:43.204" v="109" actId="20577"/>
          <ac:spMkLst>
            <pc:docMk/>
            <pc:sldMk cId="2308502214" sldId="263"/>
            <ac:spMk id="5" creationId="{5ED1465B-6F23-564A-A97F-6111836F5875}"/>
          </ac:spMkLst>
        </pc:spChg>
      </pc:sldChg>
      <pc:sldChg chg="modAnim">
        <pc:chgData name="Oliver Schulte" userId="1f8d2277-809f-408f-bb7e-23eaa8a5a881" providerId="ADAL" clId="{591723B8-A8B6-634E-899F-5EE0DA1BAC34}" dt="2021-11-09T21:23:58.049" v="85"/>
        <pc:sldMkLst>
          <pc:docMk/>
          <pc:sldMk cId="2723115544" sldId="264"/>
        </pc:sldMkLst>
      </pc:sldChg>
      <pc:sldChg chg="addSp delSp modSp new mod modClrScheme chgLayout">
        <pc:chgData name="Oliver Schulte" userId="1f8d2277-809f-408f-bb7e-23eaa8a5a881" providerId="ADAL" clId="{591723B8-A8B6-634E-899F-5EE0DA1BAC34}" dt="2021-11-09T21:22:51.657" v="28" actId="20577"/>
        <pc:sldMkLst>
          <pc:docMk/>
          <pc:sldMk cId="1801423237" sldId="271"/>
        </pc:sldMkLst>
        <pc:spChg chg="del mod ord">
          <ac:chgData name="Oliver Schulte" userId="1f8d2277-809f-408f-bb7e-23eaa8a5a881" providerId="ADAL" clId="{591723B8-A8B6-634E-899F-5EE0DA1BAC34}" dt="2021-11-09T21:22:42.890" v="1" actId="700"/>
          <ac:spMkLst>
            <pc:docMk/>
            <pc:sldMk cId="1801423237" sldId="271"/>
            <ac:spMk id="2" creationId="{954C6334-0BD0-B044-8B89-DA2CFF9849FE}"/>
          </ac:spMkLst>
        </pc:spChg>
        <pc:spChg chg="del mod ord">
          <ac:chgData name="Oliver Schulte" userId="1f8d2277-809f-408f-bb7e-23eaa8a5a881" providerId="ADAL" clId="{591723B8-A8B6-634E-899F-5EE0DA1BAC34}" dt="2021-11-09T21:22:42.890" v="1" actId="700"/>
          <ac:spMkLst>
            <pc:docMk/>
            <pc:sldMk cId="1801423237" sldId="271"/>
            <ac:spMk id="3" creationId="{C72C84C1-0825-A449-BDC8-B888D1F185E8}"/>
          </ac:spMkLst>
        </pc:spChg>
        <pc:spChg chg="add mod ord">
          <ac:chgData name="Oliver Schulte" userId="1f8d2277-809f-408f-bb7e-23eaa8a5a881" providerId="ADAL" clId="{591723B8-A8B6-634E-899F-5EE0DA1BAC34}" dt="2021-11-09T21:22:51.657" v="28" actId="20577"/>
          <ac:spMkLst>
            <pc:docMk/>
            <pc:sldMk cId="1801423237" sldId="271"/>
            <ac:spMk id="4" creationId="{6891BF95-6CFC-F342-9B10-95D71FAD2672}"/>
          </ac:spMkLst>
        </pc:spChg>
        <pc:spChg chg="add mod ord">
          <ac:chgData name="Oliver Schulte" userId="1f8d2277-809f-408f-bb7e-23eaa8a5a881" providerId="ADAL" clId="{591723B8-A8B6-634E-899F-5EE0DA1BAC34}" dt="2021-11-09T21:22:42.890" v="1" actId="700"/>
          <ac:spMkLst>
            <pc:docMk/>
            <pc:sldMk cId="1801423237" sldId="271"/>
            <ac:spMk id="5" creationId="{B46E4AC8-2C90-B943-A837-6FFCB2E065B1}"/>
          </ac:spMkLst>
        </pc:spChg>
      </pc:sldChg>
      <pc:sldChg chg="addSp delSp modSp new mod modClrScheme modAnim chgLayout">
        <pc:chgData name="Oliver Schulte" userId="1f8d2277-809f-408f-bb7e-23eaa8a5a881" providerId="ADAL" clId="{591723B8-A8B6-634E-899F-5EE0DA1BAC34}" dt="2021-11-09T21:24:07.761" v="86"/>
        <pc:sldMkLst>
          <pc:docMk/>
          <pc:sldMk cId="3002404897" sldId="272"/>
        </pc:sldMkLst>
        <pc:spChg chg="del mod ord">
          <ac:chgData name="Oliver Schulte" userId="1f8d2277-809f-408f-bb7e-23eaa8a5a881" providerId="ADAL" clId="{591723B8-A8B6-634E-899F-5EE0DA1BAC34}" dt="2021-11-09T21:22:58.352" v="30" actId="700"/>
          <ac:spMkLst>
            <pc:docMk/>
            <pc:sldMk cId="3002404897" sldId="272"/>
            <ac:spMk id="2" creationId="{120D18D9-5BE3-F448-B5FA-9383B395E8E0}"/>
          </ac:spMkLst>
        </pc:spChg>
        <pc:spChg chg="del mod ord">
          <ac:chgData name="Oliver Schulte" userId="1f8d2277-809f-408f-bb7e-23eaa8a5a881" providerId="ADAL" clId="{591723B8-A8B6-634E-899F-5EE0DA1BAC34}" dt="2021-11-09T21:22:58.352" v="30" actId="700"/>
          <ac:spMkLst>
            <pc:docMk/>
            <pc:sldMk cId="3002404897" sldId="272"/>
            <ac:spMk id="3" creationId="{51989881-4101-344F-93D3-0B4D81C554E2}"/>
          </ac:spMkLst>
        </pc:spChg>
        <pc:spChg chg="add mod ord">
          <ac:chgData name="Oliver Schulte" userId="1f8d2277-809f-408f-bb7e-23eaa8a5a881" providerId="ADAL" clId="{591723B8-A8B6-634E-899F-5EE0DA1BAC34}" dt="2021-11-09T21:23:17.610" v="69" actId="20577"/>
          <ac:spMkLst>
            <pc:docMk/>
            <pc:sldMk cId="3002404897" sldId="272"/>
            <ac:spMk id="4" creationId="{38A36F50-BF04-D949-B6FE-6FDF041A8706}"/>
          </ac:spMkLst>
        </pc:spChg>
        <pc:spChg chg="add mod ord">
          <ac:chgData name="Oliver Schulte" userId="1f8d2277-809f-408f-bb7e-23eaa8a5a881" providerId="ADAL" clId="{591723B8-A8B6-634E-899F-5EE0DA1BAC34}" dt="2021-11-09T21:23:24.059" v="84" actId="20577"/>
          <ac:spMkLst>
            <pc:docMk/>
            <pc:sldMk cId="3002404897" sldId="272"/>
            <ac:spMk id="5" creationId="{396A62B7-D463-8E41-BBA6-601688B453EC}"/>
          </ac:spMkLst>
        </pc:spChg>
      </pc:sldChg>
    </pc:docChg>
  </pc:docChgLst>
  <pc:docChgLst>
    <pc:chgData name="Oliver Schulte" userId="188d26ed-05d1-41dd-8805-3075d12fc6fa" providerId="ADAL" clId="{1DADF45D-7863-E246-B3AF-425B2D1C3413}"/>
    <pc:docChg chg="addSld modSld">
      <pc:chgData name="Oliver Schulte" userId="188d26ed-05d1-41dd-8805-3075d12fc6fa" providerId="ADAL" clId="{1DADF45D-7863-E246-B3AF-425B2D1C3413}" dt="2021-11-09T20:45:37.309" v="3"/>
      <pc:docMkLst>
        <pc:docMk/>
      </pc:docMkLst>
      <pc:sldChg chg="modSp mod modNotesTx">
        <pc:chgData name="Oliver Schulte" userId="188d26ed-05d1-41dd-8805-3075d12fc6fa" providerId="ADAL" clId="{1DADF45D-7863-E246-B3AF-425B2D1C3413}" dt="2021-11-09T20:44:01.004" v="2" actId="20577"/>
        <pc:sldMkLst>
          <pc:docMk/>
          <pc:sldMk cId="2723115544" sldId="264"/>
        </pc:sldMkLst>
        <pc:spChg chg="mod">
          <ac:chgData name="Oliver Schulte" userId="188d26ed-05d1-41dd-8805-3075d12fc6fa" providerId="ADAL" clId="{1DADF45D-7863-E246-B3AF-425B2D1C3413}" dt="2021-11-09T20:43:52.852" v="1" actId="20577"/>
          <ac:spMkLst>
            <pc:docMk/>
            <pc:sldMk cId="2723115544" sldId="264"/>
            <ac:spMk id="3" creationId="{A49210F1-42EB-4841-A023-7887D56EE059}"/>
          </ac:spMkLst>
        </pc:spChg>
      </pc:sldChg>
      <pc:sldChg chg="add">
        <pc:chgData name="Oliver Schulte" userId="188d26ed-05d1-41dd-8805-3075d12fc6fa" providerId="ADAL" clId="{1DADF45D-7863-E246-B3AF-425B2D1C3413}" dt="2021-11-09T20:45:37.309" v="3"/>
        <pc:sldMkLst>
          <pc:docMk/>
          <pc:sldMk cId="2443629782" sldId="266"/>
        </pc:sldMkLst>
      </pc:sldChg>
      <pc:sldChg chg="add">
        <pc:chgData name="Oliver Schulte" userId="188d26ed-05d1-41dd-8805-3075d12fc6fa" providerId="ADAL" clId="{1DADF45D-7863-E246-B3AF-425B2D1C3413}" dt="2021-11-09T20:45:37.309" v="3"/>
        <pc:sldMkLst>
          <pc:docMk/>
          <pc:sldMk cId="2249507748" sldId="267"/>
        </pc:sldMkLst>
      </pc:sldChg>
      <pc:sldChg chg="add">
        <pc:chgData name="Oliver Schulte" userId="188d26ed-05d1-41dd-8805-3075d12fc6fa" providerId="ADAL" clId="{1DADF45D-7863-E246-B3AF-425B2D1C3413}" dt="2021-11-09T20:45:37.309" v="3"/>
        <pc:sldMkLst>
          <pc:docMk/>
          <pc:sldMk cId="2788285741" sldId="268"/>
        </pc:sldMkLst>
      </pc:sldChg>
      <pc:sldChg chg="add">
        <pc:chgData name="Oliver Schulte" userId="188d26ed-05d1-41dd-8805-3075d12fc6fa" providerId="ADAL" clId="{1DADF45D-7863-E246-B3AF-425B2D1C3413}" dt="2021-11-09T20:45:37.309" v="3"/>
        <pc:sldMkLst>
          <pc:docMk/>
          <pc:sldMk cId="3161436215" sldId="269"/>
        </pc:sldMkLst>
      </pc:sldChg>
      <pc:sldChg chg="add">
        <pc:chgData name="Oliver Schulte" userId="188d26ed-05d1-41dd-8805-3075d12fc6fa" providerId="ADAL" clId="{1DADF45D-7863-E246-B3AF-425B2D1C3413}" dt="2021-11-09T20:45:37.309" v="3"/>
        <pc:sldMkLst>
          <pc:docMk/>
          <pc:sldMk cId="1475702720" sldId="270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C87E54-C322-6E4D-B46C-DA47E5DA41C9}" type="datetimeFigureOut">
              <a:rPr lang="en-US" smtClean="0"/>
              <a:t>11/9/21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2336AA-B1DD-8945-853C-E9176FF41D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5665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</a:t>
            </a:r>
            <a:r>
              <a:rPr lang="en-US" dirty="0" err="1"/>
              <a:t>papers.nips.cc</a:t>
            </a:r>
            <a:r>
              <a:rPr lang="en-US"/>
              <a:t>/paper/2018/file/1458e7509aa5f47ecfb92536e7dd1dc7-Paper.pdf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2336AA-B1DD-8945-853C-E9176FF41D6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3184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055580-1B7A-C74B-9052-DEE82BEDE3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7F1CEE-EF61-F34D-996C-0CEDC2A6AE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524DA9-4EB8-6D4E-BE12-07B81161F7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D177A-A4C5-C046-A287-6C324CEDF301}" type="datetimeFigureOut">
              <a:rPr lang="en-US" smtClean="0"/>
              <a:t>11/9/21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2C60F4-33D6-8F40-96A1-158CCCC449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AB1B0F-B4D2-914F-9407-DE6F35D01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81877-77DC-AF44-A368-7442D5BA1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3140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57C023-A42E-9E45-A9B9-573A7BB504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A3FBEF-E63E-D046-9816-44EDAB63D1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5C3B36-53BB-8446-AAC3-20116CBABD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D177A-A4C5-C046-A287-6C324CEDF301}" type="datetimeFigureOut">
              <a:rPr lang="en-US" smtClean="0"/>
              <a:t>11/9/21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AC93EC-9C0D-614A-8F18-0FE7437E88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926BB9-E58A-5B4F-A2E7-9F25CC87F4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81877-77DC-AF44-A368-7442D5BA1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8716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49E6F86-3403-7740-B6C3-5EA03289106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7132FA-2919-F84D-8794-CDD9116473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927172-A1BC-6D41-AC7F-6A8EF703F5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D177A-A4C5-C046-A287-6C324CEDF301}" type="datetimeFigureOut">
              <a:rPr lang="en-US" smtClean="0"/>
              <a:t>11/9/21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C557B5-173A-F64E-AE0C-DD11593CE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A00260-5FD4-CE4C-A7D9-10CE4DCCB6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81877-77DC-AF44-A368-7442D5BA1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346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911E7E-A2E5-8D4F-8170-66465DBBAE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FF83CF-2F02-BE4D-99B3-E64878905E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22FDD-1575-3642-95BD-E919AB5390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D177A-A4C5-C046-A287-6C324CEDF301}" type="datetimeFigureOut">
              <a:rPr lang="en-US" smtClean="0"/>
              <a:t>11/9/21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2E1470-E072-8542-A608-9484B8A7F0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CEB34C-4330-D449-97B1-637DF1E29F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81877-77DC-AF44-A368-7442D5BA1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5623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2427CF-97DC-C448-AB8C-7287F42EF4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3C891D-7EB8-484B-9F3B-89BD13C265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D903A2-8C8D-B04E-8741-63EA3F963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D177A-A4C5-C046-A287-6C324CEDF301}" type="datetimeFigureOut">
              <a:rPr lang="en-US" smtClean="0"/>
              <a:t>11/9/21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E640FD-1224-134E-8795-6001A80FC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49436C-6278-0943-B83B-D0A7370C7C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81877-77DC-AF44-A368-7442D5BA1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370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55141A-F9AD-6145-9D36-7F4A592D36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04B01A-BA5E-5E4C-A610-9F0E800FF2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BF3123-9B39-D240-AF40-0CBDD3FC9D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8920A8-E736-2A45-BFD9-34CADA0719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D177A-A4C5-C046-A287-6C324CEDF301}" type="datetimeFigureOut">
              <a:rPr lang="en-US" smtClean="0"/>
              <a:t>11/9/21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74E40B-09CA-EE41-AC21-2C70DD74E9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6C007F-B255-6845-AAF9-79601C71F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81877-77DC-AF44-A368-7442D5BA1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0991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EB8A32-A59B-A748-8712-3A7EF54941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8880C6-E6B0-B142-8BF7-A91A09ADE1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9DE82B-1D70-904D-8F21-1344570016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AF5022E-B736-D44A-915B-7253BAF8A0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C04422C-26A4-0C4C-92EA-60C8CF1B89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72616AB-F6F4-4946-86EF-A42A111ED2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D177A-A4C5-C046-A287-6C324CEDF301}" type="datetimeFigureOut">
              <a:rPr lang="en-US" smtClean="0"/>
              <a:t>11/9/21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1FD8697-BAA8-2C4F-8736-3966A0654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8B12CC2-9AE9-7F44-86B1-0C1D60948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81877-77DC-AF44-A368-7442D5BA1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633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B007D3-B97D-A845-8F85-9A8AB56DA9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91B3E06-A745-CA40-8404-21060A6C99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D177A-A4C5-C046-A287-6C324CEDF301}" type="datetimeFigureOut">
              <a:rPr lang="en-US" smtClean="0"/>
              <a:t>11/9/21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5253BE3-F666-B642-9CAF-965DFA5DDA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DC4B0F-544D-A84E-86F3-EE8AC984D1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81877-77DC-AF44-A368-7442D5BA1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671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C7A7A0C-F6E9-1846-8494-DD24DF52C0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D177A-A4C5-C046-A287-6C324CEDF301}" type="datetimeFigureOut">
              <a:rPr lang="en-US" smtClean="0"/>
              <a:t>11/9/21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B956D2A-E43E-4243-BE45-893F4A1D9C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7DFCCD-1624-F346-9874-C834485C1E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81877-77DC-AF44-A368-7442D5BA1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311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BBA0A0-79E2-D045-AC66-EE8DC8C0B7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ADDF36-55B3-9E46-ADCC-492C554D85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4DEB74-E840-564E-93A7-FC8B10DEE9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B51784-1A94-134F-B2D2-9890C1AC2F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D177A-A4C5-C046-A287-6C324CEDF301}" type="datetimeFigureOut">
              <a:rPr lang="en-US" smtClean="0"/>
              <a:t>11/9/21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F7E2B8-CF24-C344-BF8A-9BDAEEE783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C00AAC-B5C5-9F40-B1C0-5792238AC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81877-77DC-AF44-A368-7442D5BA1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340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C67EB5-F96A-F848-B44C-445B8A8378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DF0712E-13AC-4F4D-A74A-CC630B72B7B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56B830-696C-9944-87E5-76321B76B1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CBB48B-0310-6B45-BE78-336630F85C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D177A-A4C5-C046-A287-6C324CEDF301}" type="datetimeFigureOut">
              <a:rPr lang="en-US" smtClean="0"/>
              <a:t>11/9/21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C8F64B-232A-E74B-A587-FA8880172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415524-D9C6-CD49-99F7-8FD308868A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81877-77DC-AF44-A368-7442D5BA1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4695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BF8495E-A115-3642-A827-9F2E51D772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7DA6B4-8F76-D143-96E7-3A75385168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C79C7F-255B-9B45-ADA7-90581F0BAD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8D177A-A4C5-C046-A287-6C324CEDF301}" type="datetimeFigureOut">
              <a:rPr lang="en-US" smtClean="0"/>
              <a:t>11/9/21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D6824D-DEAD-304E-A49A-8C38F16BC3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D3A2A9-2E79-544A-AF0D-96FDE4521E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181877-77DC-AF44-A368-7442D5BA1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711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papers.nips.cc/paper/2018/file/1458e7509aa5f47ecfb92536e7dd1dc7-Paper.pdf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B50BFE-33DD-134B-BC63-85FBE337894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Neural Generative Models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615E778-AF3A-8A49-A8E4-C163BB3F079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Chapter 6</a:t>
            </a:r>
          </a:p>
          <a:p>
            <a:r>
              <a:rPr lang="en-US" dirty="0"/>
              <a:t>CMPT 983</a:t>
            </a:r>
          </a:p>
        </p:txBody>
      </p:sp>
    </p:spTree>
    <p:extLst>
      <p:ext uri="{BB962C8B-B14F-4D97-AF65-F5344CB8AC3E}">
        <p14:creationId xmlns:p14="http://schemas.microsoft.com/office/powerpoint/2010/main" val="35472214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15551A1-E6FF-AE4C-BFF6-DF0B185C2D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Graph GANs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FE0E4C5-6E27-044F-88AE-0635023DEA1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3871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E811562-DF02-E44E-BB6A-E28A841E89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GAN setup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9BD3730-5353-AB4C-8F1B-76AA423BC4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GAN setup</a:t>
            </a:r>
          </a:p>
          <a:p>
            <a:pPr lvl="1"/>
            <a:r>
              <a:rPr lang="en-US" dirty="0"/>
              <a:t>generator produces “fake” graph</a:t>
            </a:r>
          </a:p>
          <a:p>
            <a:pPr lvl="1"/>
            <a:r>
              <a:rPr lang="en-US" dirty="0"/>
              <a:t>discriminator distinguishes fake graph from real graphs</a:t>
            </a:r>
          </a:p>
          <a:p>
            <a:r>
              <a:rPr lang="en-US" dirty="0"/>
              <a:t>Generator A* = </a:t>
            </a:r>
            <a:r>
              <a:rPr lang="en-US" dirty="0" err="1"/>
              <a:t>σ</a:t>
            </a:r>
            <a:r>
              <a:rPr lang="en-US" dirty="0"/>
              <a:t>(ML</a:t>
            </a:r>
            <a:r>
              <a:rPr lang="en-US" dirty="0">
                <a:sym typeface="Wingdings" pitchFamily="2" charset="2"/>
              </a:rPr>
              <a:t>P(</a:t>
            </a:r>
            <a:r>
              <a:rPr lang="en-US" b="1" dirty="0"/>
              <a:t>z</a:t>
            </a:r>
            <a:r>
              <a:rPr lang="en-US" dirty="0"/>
              <a:t>))</a:t>
            </a:r>
          </a:p>
          <a:p>
            <a:r>
              <a:rPr lang="en-US" dirty="0"/>
              <a:t>Discriminator uses graph classifier</a:t>
            </a:r>
          </a:p>
          <a:p>
            <a:r>
              <a:rPr lang="en-US" dirty="0"/>
              <a:t>Discriminator wins if it correctly distinguishes fake from real graphs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36297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7A33538-CA00-5241-9DBD-5BB4D011F7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Auto-Regressive Models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27D7826-0C32-3347-B2CE-366CCEF62CD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5077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A67A694-8FF9-B149-B08A-A1445843DE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Neural Process Models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F089A7E-EDF8-1A42-BB9F-7678734752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Stochastic processes generate graphs sequentially</a:t>
            </a:r>
          </a:p>
          <a:p>
            <a:pPr lvl="1"/>
            <a:r>
              <a:rPr lang="en-US" dirty="0"/>
              <a:t>E.g. edge by edge in preferential attachment</a:t>
            </a:r>
          </a:p>
          <a:p>
            <a:r>
              <a:rPr lang="en-US" dirty="0"/>
              <a:t>Traditionally they assume a parametric generation process whose form is defined by the model</a:t>
            </a:r>
          </a:p>
          <a:p>
            <a:r>
              <a:rPr lang="en-US" dirty="0"/>
              <a:t>Neural approach: use flexible sequence models to learn edge generation processes</a:t>
            </a:r>
          </a:p>
        </p:txBody>
      </p:sp>
    </p:spTree>
    <p:extLst>
      <p:ext uri="{BB962C8B-B14F-4D97-AF65-F5344CB8AC3E}">
        <p14:creationId xmlns:p14="http://schemas.microsoft.com/office/powerpoint/2010/main" val="27882857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74824E-B2E4-804F-8A60-8DCD166CFE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Graph RNN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189096-C1D7-3F4C-8932-69AF13E829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Generate node </a:t>
            </a:r>
            <a:r>
              <a:rPr lang="en-US" dirty="0" err="1"/>
              <a:t>neighbourhoods</a:t>
            </a:r>
            <a:r>
              <a:rPr lang="en-US" dirty="0"/>
              <a:t> (A matrix rows) node-by-node</a:t>
            </a:r>
          </a:p>
          <a:p>
            <a:r>
              <a:rPr lang="en-US" dirty="0"/>
              <a:t>After generating row </a:t>
            </a:r>
            <a:r>
              <a:rPr lang="en-US" dirty="0" err="1"/>
              <a:t>i</a:t>
            </a:r>
            <a:r>
              <a:rPr lang="en-US" dirty="0"/>
              <a:t>, update graph-level state </a:t>
            </a:r>
            <a:r>
              <a:rPr lang="en-US" i="1" dirty="0"/>
              <a:t>h</a:t>
            </a:r>
            <a:r>
              <a:rPr lang="en-US" i="1" baseline="-25000" dirty="0"/>
              <a:t>i</a:t>
            </a:r>
          </a:p>
          <a:p>
            <a:r>
              <a:rPr lang="en-US" dirty="0"/>
              <a:t>To generate next row, run node-level RNN with initial state </a:t>
            </a:r>
            <a:r>
              <a:rPr lang="en-US" i="1" dirty="0"/>
              <a:t>h</a:t>
            </a:r>
            <a:r>
              <a:rPr lang="en-US" i="1" baseline="-25000" dirty="0"/>
              <a:t>i</a:t>
            </a:r>
          </a:p>
          <a:p>
            <a:r>
              <a:rPr lang="en-US" dirty="0"/>
              <a:t>Both levels generate end-of-sequence tokens</a:t>
            </a:r>
          </a:p>
          <a:p>
            <a:r>
              <a:rPr lang="en-US" dirty="0"/>
              <a:t>Not permutation </a:t>
            </a:r>
            <a:r>
              <a:rPr lang="en-US" dirty="0" err="1"/>
              <a:t>equi</a:t>
            </a:r>
            <a:r>
              <a:rPr lang="en-US" dirty="0"/>
              <a:t>-variant: assumes fixed node ordering</a:t>
            </a:r>
          </a:p>
          <a:p>
            <a:r>
              <a:rPr lang="en-US" dirty="0"/>
              <a:t>Can be used as VAE decoder</a:t>
            </a:r>
          </a:p>
          <a:p>
            <a:r>
              <a:rPr lang="en-US" dirty="0"/>
              <a:t>For examples see Figure 9.3 in text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14362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830739-4D07-A74B-87B9-8CF0F0506F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Graph Recurrent Attention Networks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81A4C4-0E4E-CF41-A136-059AD87D78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Key Idea: after generating a partial graph for nodes 1</a:t>
            </a:r>
            <a:r>
              <a:rPr lang="en-US" i="1" dirty="0"/>
              <a:t>,..,i,</a:t>
            </a:r>
            <a:r>
              <a:rPr lang="en-US" dirty="0"/>
              <a:t> run a GNN to predict the </a:t>
            </a:r>
            <a:r>
              <a:rPr lang="en-US" dirty="0" err="1"/>
              <a:t>neighbourhood</a:t>
            </a:r>
            <a:r>
              <a:rPr lang="en-US" dirty="0"/>
              <a:t> of node </a:t>
            </a:r>
            <a:r>
              <a:rPr lang="en-US" i="1" dirty="0"/>
              <a:t>i+1</a:t>
            </a:r>
            <a:r>
              <a:rPr lang="en-US" dirty="0"/>
              <a:t>.</a:t>
            </a:r>
          </a:p>
          <a:p>
            <a:r>
              <a:rPr lang="en-US"/>
              <a:t>See Figure 9.2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57027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891BF95-6CFC-F342-9B10-95D71FAD26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Graph Generation Evaluation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46E4AC8-2C90-B943-A837-6FFCB2E065B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4232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8A36F50-BF04-D949-B6FE-6FDF041A87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Evaluate Graph Generative Models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96A62B7-D463-8E41-BBA6-601688B453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few options: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2404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5B701DB-F927-B84C-A9BF-B90E762DCE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Graph Variational Auto-Encoder I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82C978A-D3AD-6E46-B95E-5D5786FAC6B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Node Level Representation</a:t>
            </a:r>
          </a:p>
        </p:txBody>
      </p:sp>
    </p:spTree>
    <p:extLst>
      <p:ext uri="{BB962C8B-B14F-4D97-AF65-F5344CB8AC3E}">
        <p14:creationId xmlns:p14="http://schemas.microsoft.com/office/powerpoint/2010/main" val="1989440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32AEEBC8-9D30-42EF-95F2-386C2653FB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175C2B1B-A203-3F43-9D58-78DF659E39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502920"/>
            <a:ext cx="3419856" cy="146304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7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Recall: Basic generator setup</a:t>
            </a:r>
          </a:p>
        </p:txBody>
      </p:sp>
      <p:sp>
        <p:nvSpPr>
          <p:cNvPr id="13" name="sketch line">
            <a:extLst>
              <a:ext uri="{FF2B5EF4-FFF2-40B4-BE49-F238E27FC236}">
                <a16:creationId xmlns:a16="http://schemas.microsoft.com/office/drawing/2014/main" id="{2E92FA66-67D7-4CB4-94D3-E643A9AD47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566159" y="1225296"/>
            <a:ext cx="1554480" cy="18288"/>
          </a:xfrm>
          <a:custGeom>
            <a:avLst/>
            <a:gdLst>
              <a:gd name="connsiteX0" fmla="*/ 0 w 1554480"/>
              <a:gd name="connsiteY0" fmla="*/ 0 h 18288"/>
              <a:gd name="connsiteX1" fmla="*/ 549250 w 1554480"/>
              <a:gd name="connsiteY1" fmla="*/ 0 h 18288"/>
              <a:gd name="connsiteX2" fmla="*/ 1082954 w 1554480"/>
              <a:gd name="connsiteY2" fmla="*/ 0 h 18288"/>
              <a:gd name="connsiteX3" fmla="*/ 1554480 w 1554480"/>
              <a:gd name="connsiteY3" fmla="*/ 0 h 18288"/>
              <a:gd name="connsiteX4" fmla="*/ 1554480 w 1554480"/>
              <a:gd name="connsiteY4" fmla="*/ 18288 h 18288"/>
              <a:gd name="connsiteX5" fmla="*/ 1067410 w 1554480"/>
              <a:gd name="connsiteY5" fmla="*/ 18288 h 18288"/>
              <a:gd name="connsiteX6" fmla="*/ 549250 w 1554480"/>
              <a:gd name="connsiteY6" fmla="*/ 18288 h 18288"/>
              <a:gd name="connsiteX7" fmla="*/ 0 w 1554480"/>
              <a:gd name="connsiteY7" fmla="*/ 18288 h 18288"/>
              <a:gd name="connsiteX8" fmla="*/ 0 w 1554480"/>
              <a:gd name="connsiteY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54480" h="18288" fill="none" extrusionOk="0">
                <a:moveTo>
                  <a:pt x="0" y="0"/>
                </a:moveTo>
                <a:cubicBezTo>
                  <a:pt x="114141" y="-19864"/>
                  <a:pt x="345055" y="-1657"/>
                  <a:pt x="549250" y="0"/>
                </a:cubicBezTo>
                <a:cubicBezTo>
                  <a:pt x="753445" y="1657"/>
                  <a:pt x="862292" y="-5674"/>
                  <a:pt x="1082954" y="0"/>
                </a:cubicBezTo>
                <a:cubicBezTo>
                  <a:pt x="1303616" y="5674"/>
                  <a:pt x="1363530" y="4537"/>
                  <a:pt x="1554480" y="0"/>
                </a:cubicBezTo>
                <a:cubicBezTo>
                  <a:pt x="1554963" y="7176"/>
                  <a:pt x="1553909" y="13682"/>
                  <a:pt x="1554480" y="18288"/>
                </a:cubicBezTo>
                <a:cubicBezTo>
                  <a:pt x="1338847" y="6127"/>
                  <a:pt x="1215066" y="37851"/>
                  <a:pt x="1067410" y="18288"/>
                </a:cubicBezTo>
                <a:cubicBezTo>
                  <a:pt x="919754" y="-1275"/>
                  <a:pt x="800465" y="3080"/>
                  <a:pt x="549250" y="18288"/>
                </a:cubicBezTo>
                <a:cubicBezTo>
                  <a:pt x="298035" y="33496"/>
                  <a:pt x="158868" y="22769"/>
                  <a:pt x="0" y="18288"/>
                </a:cubicBezTo>
                <a:cubicBezTo>
                  <a:pt x="-655" y="13237"/>
                  <a:pt x="709" y="4645"/>
                  <a:pt x="0" y="0"/>
                </a:cubicBezTo>
                <a:close/>
              </a:path>
              <a:path w="1554480" h="18288" stroke="0" extrusionOk="0">
                <a:moveTo>
                  <a:pt x="0" y="0"/>
                </a:moveTo>
                <a:cubicBezTo>
                  <a:pt x="249941" y="-58"/>
                  <a:pt x="367334" y="23448"/>
                  <a:pt x="502615" y="0"/>
                </a:cubicBezTo>
                <a:cubicBezTo>
                  <a:pt x="637897" y="-23448"/>
                  <a:pt x="813653" y="-20418"/>
                  <a:pt x="974141" y="0"/>
                </a:cubicBezTo>
                <a:cubicBezTo>
                  <a:pt x="1134629" y="20418"/>
                  <a:pt x="1268772" y="6288"/>
                  <a:pt x="1554480" y="0"/>
                </a:cubicBezTo>
                <a:cubicBezTo>
                  <a:pt x="1554917" y="7222"/>
                  <a:pt x="1555359" y="13299"/>
                  <a:pt x="1554480" y="18288"/>
                </a:cubicBezTo>
                <a:cubicBezTo>
                  <a:pt x="1336087" y="12172"/>
                  <a:pt x="1310024" y="19759"/>
                  <a:pt x="1067410" y="18288"/>
                </a:cubicBezTo>
                <a:cubicBezTo>
                  <a:pt x="824796" y="16818"/>
                  <a:pt x="787902" y="34647"/>
                  <a:pt x="518160" y="18288"/>
                </a:cubicBezTo>
                <a:cubicBezTo>
                  <a:pt x="248418" y="1930"/>
                  <a:pt x="133160" y="9205"/>
                  <a:pt x="0" y="18288"/>
                </a:cubicBezTo>
                <a:cubicBezTo>
                  <a:pt x="-643" y="9451"/>
                  <a:pt x="-340" y="7114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0055E73-276E-6C4D-A038-9F9EE47B96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654295" y="502920"/>
            <a:ext cx="6894576" cy="146304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200" dirty="0"/>
              <a:t>Generate X from random input</a:t>
            </a:r>
          </a:p>
          <a:p>
            <a:r>
              <a:rPr lang="en-US" sz="2200" dirty="0"/>
              <a:t>Generate soft adjacency matrix A* from random input representing node </a:t>
            </a:r>
            <a:r>
              <a:rPr lang="en-US" sz="2400" dirty="0"/>
              <a:t>representations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F27457FD-806B-8441-88C8-72F3361FD7E2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1203561" y="2290936"/>
            <a:ext cx="9772686" cy="3959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93240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81AFEA-D6EB-4648-AADB-1F45327EA3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Graph Version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5DA1A3-BFF9-D244-9786-FB8D0C5E42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Encode Adjacency Matrix A, Decode Adjacency Matrix A</a:t>
            </a:r>
          </a:p>
          <a:p>
            <a:r>
              <a:rPr lang="en-US" dirty="0"/>
              <a:t>Can make encoding conditional on node features X</a:t>
            </a:r>
          </a:p>
          <a:p>
            <a:r>
              <a:rPr lang="en-US" dirty="0"/>
              <a:t>We have already discussed decoders Dec(Z)</a:t>
            </a:r>
          </a:p>
          <a:p>
            <a:r>
              <a:rPr lang="en-US" dirty="0"/>
              <a:t>What is approximate posterior q(Z)?</a:t>
            </a:r>
          </a:p>
          <a:p>
            <a:r>
              <a:rPr lang="en-US" dirty="0"/>
              <a:t>What is prior p(Z)?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72096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CBF18D-28C2-E54D-814C-F515B07EFF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Probabilistic Encoders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5D138F-ABCD-BA4B-8AED-B3BF3EE0121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Node representations are independent in the prior p</a:t>
            </a:r>
          </a:p>
          <a:p>
            <a:r>
              <a:rPr lang="en-US" dirty="0"/>
              <a:t>Also assumed independent in posterior</a:t>
            </a:r>
          </a:p>
          <a:p>
            <a:r>
              <a:rPr lang="en-US" dirty="0"/>
              <a:t>Features </a:t>
            </a:r>
            <a:r>
              <a:rPr lang="en-US" b="1" dirty="0"/>
              <a:t>X </a:t>
            </a:r>
            <a:r>
              <a:rPr lang="en-US" dirty="0"/>
              <a:t>are usually treated as input (conditioned)</a:t>
            </a:r>
          </a:p>
          <a:p>
            <a:pPr lvl="1"/>
            <a:r>
              <a:rPr lang="en-US" dirty="0"/>
              <a:t>Can also generate features (Jaeger and Schulte IJCAI 2020)</a:t>
            </a:r>
          </a:p>
          <a:p>
            <a:r>
              <a:rPr lang="en-US" dirty="0"/>
              <a:t>Typically </a:t>
            </a:r>
            <a:r>
              <a:rPr lang="en-US" b="1" dirty="0"/>
              <a:t>X</a:t>
            </a:r>
            <a:r>
              <a:rPr lang="en-US" dirty="0"/>
              <a:t> initializes embeddings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/>
              <a:t>Prior “bias” for impact of </a:t>
            </a:r>
            <a:r>
              <a:rPr lang="en-US"/>
              <a:t>attributes over </a:t>
            </a:r>
            <a:r>
              <a:rPr lang="en-US" dirty="0"/>
              <a:t>link structure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CD8AA635-0773-AD49-A5FB-561FE1FFA08D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172200" y="2240467"/>
            <a:ext cx="5181600" cy="3521653"/>
          </a:xfrm>
        </p:spPr>
      </p:pic>
    </p:spTree>
    <p:extLst>
      <p:ext uri="{BB962C8B-B14F-4D97-AF65-F5344CB8AC3E}">
        <p14:creationId xmlns:p14="http://schemas.microsoft.com/office/powerpoint/2010/main" val="18088328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034989-6614-2242-968E-096BFC5083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Put it all together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3444540-228B-3345-A427-0D9E2C7B83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See </a:t>
            </a:r>
            <a:r>
              <a:rPr lang="en-US" dirty="0" err="1"/>
              <a:t>Kipf</a:t>
            </a:r>
            <a:r>
              <a:rPr lang="en-US" dirty="0"/>
              <a:t> and Welling original </a:t>
            </a:r>
            <a:r>
              <a:rPr lang="en-US" dirty="0" err="1"/>
              <a:t>vae</a:t>
            </a:r>
            <a:r>
              <a:rPr lang="en-US" dirty="0"/>
              <a:t> paper</a:t>
            </a:r>
          </a:p>
          <a:p>
            <a:r>
              <a:rPr lang="en-US" dirty="0"/>
              <a:t>See their post</a:t>
            </a:r>
          </a:p>
        </p:txBody>
      </p:sp>
    </p:spTree>
    <p:extLst>
      <p:ext uri="{BB962C8B-B14F-4D97-AF65-F5344CB8AC3E}">
        <p14:creationId xmlns:p14="http://schemas.microsoft.com/office/powerpoint/2010/main" val="29529643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E289D6A-59B0-374D-90AC-07296A8CD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Graph Variational Auto-Encoder II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2E58481-6A6D-FC44-BBF1-A6B46277665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Graph Level Latent</a:t>
            </a:r>
          </a:p>
        </p:txBody>
      </p:sp>
    </p:spTree>
    <p:extLst>
      <p:ext uri="{BB962C8B-B14F-4D97-AF65-F5344CB8AC3E}">
        <p14:creationId xmlns:p14="http://schemas.microsoft.com/office/powerpoint/2010/main" val="8040500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10CCE29-5ABA-B749-8A9A-9C21B3FA26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Graph-Level </a:t>
            </a:r>
            <a:r>
              <a:rPr lang="en-US" dirty="0" err="1"/>
              <a:t>Latents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ED1465B-6F23-564A-A97F-6111836F58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Instead of encoding the adjacency matrix into a node representation matrix, can encode it into a graph embedding.</a:t>
            </a:r>
          </a:p>
          <a:p>
            <a:r>
              <a:rPr lang="en-US" dirty="0"/>
              <a:t>Encoder: can use graph embedding methods from previous chapter</a:t>
            </a:r>
          </a:p>
          <a:p>
            <a:r>
              <a:rPr lang="en-US" dirty="0" err="1"/>
              <a:t>μ</a:t>
            </a:r>
            <a:r>
              <a:rPr lang="en-US" b="1" baseline="-25000" dirty="0" err="1"/>
              <a:t>z</a:t>
            </a:r>
            <a:r>
              <a:rPr lang="en-US" baseline="-25000" dirty="0" err="1"/>
              <a:t>G</a:t>
            </a:r>
            <a:r>
              <a:rPr lang="en-US" dirty="0"/>
              <a:t>(</a:t>
            </a:r>
            <a:r>
              <a:rPr lang="en-US" dirty="0" err="1"/>
              <a:t>Pool</a:t>
            </a:r>
            <a:r>
              <a:rPr lang="en-US" baseline="-25000" dirty="0" err="1"/>
              <a:t>μ</a:t>
            </a:r>
            <a:r>
              <a:rPr lang="en-US" dirty="0"/>
              <a:t>(</a:t>
            </a:r>
            <a:r>
              <a:rPr lang="en-US" dirty="0" err="1"/>
              <a:t>GNN</a:t>
            </a:r>
            <a:r>
              <a:rPr lang="en-US" baseline="-25000" dirty="0" err="1"/>
              <a:t>μ</a:t>
            </a:r>
            <a:r>
              <a:rPr lang="en-US" baseline="-25000" dirty="0"/>
              <a:t> </a:t>
            </a:r>
            <a:r>
              <a:rPr lang="en-US" dirty="0"/>
              <a:t>(</a:t>
            </a:r>
            <a:r>
              <a:rPr lang="en-US" b="1" dirty="0"/>
              <a:t>X,A</a:t>
            </a:r>
            <a:r>
              <a:rPr lang="en-US" dirty="0"/>
              <a:t>))) and standard deviation</a:t>
            </a:r>
            <a:endParaRPr lang="en-US" baseline="-25000" dirty="0"/>
          </a:p>
        </p:txBody>
      </p:sp>
    </p:spTree>
    <p:extLst>
      <p:ext uri="{BB962C8B-B14F-4D97-AF65-F5344CB8AC3E}">
        <p14:creationId xmlns:p14="http://schemas.microsoft.com/office/powerpoint/2010/main" val="23085022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FD4CB2-F38A-BE46-9F5B-38C2F0F755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Graph Level Decoding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9210F1-42EB-4841-A023-7887D56EE0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Could use fully connected neural network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Problems: permutation </a:t>
            </a:r>
            <a:r>
              <a:rPr lang="en-US" dirty="0" err="1"/>
              <a:t>equi</a:t>
            </a:r>
            <a:r>
              <a:rPr lang="en-US" dirty="0"/>
              <a:t>-variance, need to know max</a:t>
            </a:r>
          </a:p>
          <a:p>
            <a:r>
              <a:rPr lang="en-US" dirty="0">
                <a:hlinkClick r:id="rId3"/>
              </a:rPr>
              <a:t>Interesting approach</a:t>
            </a:r>
            <a:r>
              <a:rPr lang="en-US" dirty="0"/>
              <a:t>: use CNN encoder, deconvolutional decoder</a:t>
            </a:r>
          </a:p>
        </p:txBody>
      </p:sp>
    </p:spTree>
    <p:extLst>
      <p:ext uri="{BB962C8B-B14F-4D97-AF65-F5344CB8AC3E}">
        <p14:creationId xmlns:p14="http://schemas.microsoft.com/office/powerpoint/2010/main" val="2723115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4475</TotalTime>
  <Words>435</Words>
  <Application>Microsoft Macintosh PowerPoint</Application>
  <PresentationFormat>Widescreen</PresentationFormat>
  <Paragraphs>64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Wingdings</vt:lpstr>
      <vt:lpstr>Office Theme</vt:lpstr>
      <vt:lpstr>Neural Generative Models</vt:lpstr>
      <vt:lpstr>Graph Variational Auto-Encoder I</vt:lpstr>
      <vt:lpstr>Recall: Basic generator setup</vt:lpstr>
      <vt:lpstr>Graph Version</vt:lpstr>
      <vt:lpstr>Probabilistic Encoders</vt:lpstr>
      <vt:lpstr>Put it all together</vt:lpstr>
      <vt:lpstr>Graph Variational Auto-Encoder II</vt:lpstr>
      <vt:lpstr>Graph-Level Latents</vt:lpstr>
      <vt:lpstr>Graph Level Decoding</vt:lpstr>
      <vt:lpstr>Graph GANs</vt:lpstr>
      <vt:lpstr>GAN setup</vt:lpstr>
      <vt:lpstr>Auto-Regressive Models</vt:lpstr>
      <vt:lpstr>Neural Process Models</vt:lpstr>
      <vt:lpstr>Graph RNN</vt:lpstr>
      <vt:lpstr>Graph Recurrent Attention Networks</vt:lpstr>
      <vt:lpstr>Graph Generation Evaluation</vt:lpstr>
      <vt:lpstr>How to Evaluate Graph Generative Models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Shallow Embeddings for Multi-Relational Data</dc:title>
  <dc:creator>Oliver Schulte</dc:creator>
  <cp:lastModifiedBy>Oliver Schulte</cp:lastModifiedBy>
  <cp:revision>41</cp:revision>
  <dcterms:created xsi:type="dcterms:W3CDTF">2021-10-12T19:42:00Z</dcterms:created>
  <dcterms:modified xsi:type="dcterms:W3CDTF">2021-11-09T23:49:10Z</dcterms:modified>
</cp:coreProperties>
</file>