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  <p:sldId id="267" r:id="rId9"/>
    <p:sldId id="263" r:id="rId10"/>
    <p:sldId id="264" r:id="rId11"/>
    <p:sldId id="266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63"/>
    <p:restoredTop sz="82313"/>
  </p:normalViewPr>
  <p:slideViewPr>
    <p:cSldViewPr snapToGrid="0" snapToObjects="1">
      <p:cViewPr varScale="1">
        <p:scale>
          <a:sx n="100" d="100"/>
          <a:sy n="100" d="100"/>
        </p:scale>
        <p:origin x="120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C87E54-C322-6E4D-B46C-DA47E5DA41C9}" type="datetimeFigureOut">
              <a:rPr lang="en-US" smtClean="0"/>
              <a:t>11/5/21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336AA-B1DD-8945-853C-E9176FF41D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66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www.researchgate.net</a:t>
            </a:r>
            <a:r>
              <a:rPr lang="en-US" dirty="0"/>
              <a:t>/publication/263745870_The_Matthew_effect_in_empirical_data/</a:t>
            </a:r>
            <a:r>
              <a:rPr lang="en-US" dirty="0" err="1"/>
              <a:t>figures?lo</a:t>
            </a:r>
            <a:r>
              <a:rPr lang="en-US" dirty="0"/>
              <a:t>=1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=XcGn2KYEmVM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2336AA-B1DD-8945-853C-E9176FF41D6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61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snap.stanford.edu</a:t>
            </a:r>
            <a:r>
              <a:rPr lang="en-US" dirty="0"/>
              <a:t>/class/cs224w-2015/slides/04-powerlaws.pdf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2336AA-B1DD-8945-853C-E9176FF41D6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12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55580-1B7A-C74B-9052-DEE82BEDE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7F1CEE-EF61-F34D-996C-0CEDC2A6AE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24DA9-4EB8-6D4E-BE12-07B81161F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C60F4-33D6-8F40-96A1-158CCCC44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B1B0F-B4D2-914F-9407-DE6F35D01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1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7C023-A42E-9E45-A9B9-573A7BB50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A3FBEF-E63E-D046-9816-44EDAB63D1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C3B36-53BB-8446-AAC3-20116CBAB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C93EC-9C0D-614A-8F18-0FE7437E8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26BB9-E58A-5B4F-A2E7-9F25CC87F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7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9E6F86-3403-7740-B6C3-5EA0328910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7132FA-2919-F84D-8794-CDD911647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27172-A1BC-6D41-AC7F-6A8EF703F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557B5-173A-F64E-AE0C-DD11593CE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00260-5FD4-CE4C-A7D9-10CE4DCCB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4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11E7E-A2E5-8D4F-8170-66465DBBA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F83CF-2F02-BE4D-99B3-E64878905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22FDD-1575-3642-95BD-E919AB539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E1470-E072-8542-A608-9484B8A7F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EB34C-4330-D449-97B1-637DF1E29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62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427CF-97DC-C448-AB8C-7287F42EF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3C891D-7EB8-484B-9F3B-89BD13C26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903A2-8C8D-B04E-8741-63EA3F963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640FD-1224-134E-8795-6001A80FC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9436C-6278-0943-B83B-D0A7370C7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7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5141A-F9AD-6145-9D36-7F4A592D3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4B01A-BA5E-5E4C-A610-9F0E800FF2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BF3123-9B39-D240-AF40-0CBDD3FC9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8920A8-E736-2A45-BFD9-34CADA071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4E40B-09CA-EE41-AC21-2C70DD74E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C007F-B255-6845-AAF9-79601C71F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91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B8A32-A59B-A748-8712-3A7EF5494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880C6-E6B0-B142-8BF7-A91A09ADE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9DE82B-1D70-904D-8F21-134457001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F5022E-B736-D44A-915B-7253BAF8A0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04422C-26A4-0C4C-92EA-60C8CF1B89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2616AB-F6F4-4946-86EF-A42A111ED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FD8697-BAA8-2C4F-8736-3966A0654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B12CC2-9AE9-7F44-86B1-0C1D60948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33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007D3-B97D-A845-8F85-9A8AB56DA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1B3E06-A745-CA40-8404-21060A6C9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253BE3-F666-B642-9CAF-965DFA5DD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C4B0F-544D-A84E-86F3-EE8AC984D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7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A7A0C-F6E9-1846-8494-DD24DF52C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956D2A-E43E-4243-BE45-893F4A1D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7DFCCD-1624-F346-9874-C834485C1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11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BA0A0-79E2-D045-AC66-EE8DC8C0B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DDF36-55B3-9E46-ADCC-492C554D8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4DEB74-E840-564E-93A7-FC8B10DEE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B51784-1A94-134F-B2D2-9890C1AC2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F7E2B8-CF24-C344-BF8A-9BDAEEE78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00AAC-B5C5-9F40-B1C0-5792238AC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40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67EB5-F96A-F848-B44C-445B8A837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F0712E-13AC-4F4D-A74A-CC630B72B7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56B830-696C-9944-87E5-76321B76B1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CBB48B-0310-6B45-BE78-336630F85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C8F64B-232A-E74B-A587-FA8880172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415524-D9C6-CD49-99F7-8FD308868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69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F8495E-A115-3642-A827-9F2E51D77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7DA6B4-8F76-D143-96E7-3A7538516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C79C7F-255B-9B45-ADA7-90581F0BAD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D177A-A4C5-C046-A287-6C324CEDF301}" type="datetimeFigureOut">
              <a:rPr lang="en-US" smtClean="0"/>
              <a:t>11/5/21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6824D-DEAD-304E-A49A-8C38F16BC3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3A2A9-2E79-544A-AF0D-96FDE4521E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1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he_Black_Swan:_The_Impact_of_the_Highly_Improbable" TargetMode="External"/><Relationship Id="rId2" Type="http://schemas.openxmlformats.org/officeDocument/2006/relationships/hyperlink" Target="https://www.oxfam.org/en/press-releases/worlds-billionaires-have-more-wealth-46-billion-peopl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ublication/263745870_The_Matthew_effect_in_empirical_data/figures?lo=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XcGn2KYEmVM" TargetMode="External"/><Relationship Id="rId4" Type="http://schemas.openxmlformats.org/officeDocument/2006/relationships/hyperlink" Target="https://www.youtube.com/watch?v=vB8yI-WrlR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snap.stanford.edu/class/cs224w-2015/slides/04-powerlaws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50BFE-33DD-134B-BC63-85FBE33789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Traditional Generative Models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15E778-AF3A-8A49-A8E4-C163BB3F07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8</a:t>
            </a:r>
          </a:p>
          <a:p>
            <a:r>
              <a:rPr lang="en-US" dirty="0"/>
              <a:t>CMPT 983</a:t>
            </a:r>
          </a:p>
        </p:txBody>
      </p:sp>
    </p:spTree>
    <p:extLst>
      <p:ext uri="{BB962C8B-B14F-4D97-AF65-F5344CB8AC3E}">
        <p14:creationId xmlns:p14="http://schemas.microsoft.com/office/powerpoint/2010/main" val="3547221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D142F-6F9C-8846-84A4-B27267ACC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 and Power Laws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5DCCB-3A10-B04A-AFBB-281F8C004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Explains highly unequal distributions</a:t>
            </a:r>
          </a:p>
          <a:p>
            <a:r>
              <a:rPr lang="en-US" dirty="0"/>
              <a:t>Citations</a:t>
            </a:r>
          </a:p>
          <a:p>
            <a:r>
              <a:rPr lang="en-US" dirty="0"/>
              <a:t>Wealth. </a:t>
            </a:r>
            <a:r>
              <a:rPr lang="en-US" dirty="0">
                <a:hlinkClick r:id="rId2"/>
              </a:rPr>
              <a:t>“</a:t>
            </a:r>
            <a:r>
              <a:rPr lang="en-CA" dirty="0">
                <a:hlinkClick r:id="rId2"/>
              </a:rPr>
              <a:t>The world’s 2,153 billionaires have more wealth than the 4.6 billion people who make up 60 percent of the planet’s population”</a:t>
            </a:r>
            <a:endParaRPr lang="en-CA" dirty="0"/>
          </a:p>
          <a:p>
            <a:r>
              <a:rPr lang="en-CA" dirty="0">
                <a:hlinkClick r:id="rId3"/>
              </a:rPr>
              <a:t>Black Swans</a:t>
            </a:r>
            <a:r>
              <a:rPr lang="en-CA" dirty="0"/>
              <a:t>: Low-frequency events with high impact</a:t>
            </a:r>
          </a:p>
          <a:p>
            <a:pPr lvl="1"/>
            <a:r>
              <a:rPr lang="en-CA" dirty="0"/>
              <a:t>E.g. black days on the stock market</a:t>
            </a:r>
          </a:p>
          <a:p>
            <a:r>
              <a:rPr lang="en-CA" dirty="0"/>
              <a:t>Cannot be explained with standard statistical (exponential) models of degree distributions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993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0AA59-849F-9946-B1FC-34F1EDDC6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of Traditional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66B33-C69D-5D41-846F-0274D8A0A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Generate synthetic graphs for evaluating deep generation models</a:t>
            </a:r>
          </a:p>
          <a:p>
            <a:r>
              <a:rPr lang="en-US" dirty="0"/>
              <a:t>Null models as a baseline</a:t>
            </a:r>
          </a:p>
        </p:txBody>
      </p:sp>
    </p:spTree>
    <p:extLst>
      <p:ext uri="{BB962C8B-B14F-4D97-AF65-F5344CB8AC3E}">
        <p14:creationId xmlns:p14="http://schemas.microsoft.com/office/powerpoint/2010/main" val="2132623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B760C-3E83-654C-BF46-C20DECFFB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49665-E944-B645-A89C-6F28A0862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Generative Models define distributions over complete graphs and/or processes for generating them</a:t>
            </a:r>
          </a:p>
          <a:p>
            <a:r>
              <a:rPr lang="en-US" dirty="0" err="1"/>
              <a:t>Erdos-Renyi</a:t>
            </a:r>
            <a:r>
              <a:rPr lang="en-US" dirty="0"/>
              <a:t> aka random graphs: Links are identically and independently distributed</a:t>
            </a:r>
          </a:p>
          <a:p>
            <a:r>
              <a:rPr lang="en-US" dirty="0"/>
              <a:t>Stochastic Blocks Model: Links are </a:t>
            </a:r>
            <a:r>
              <a:rPr lang="en-US" u="sng" dirty="0"/>
              <a:t>conditionally</a:t>
            </a:r>
            <a:r>
              <a:rPr lang="en-US" dirty="0"/>
              <a:t> independent given node clusters (blocks)</a:t>
            </a:r>
          </a:p>
          <a:p>
            <a:r>
              <a:rPr lang="en-US" dirty="0"/>
              <a:t>Preferential Attachment: New nodes are more likely to attach to existing nodes with higher links</a:t>
            </a:r>
          </a:p>
          <a:p>
            <a:r>
              <a:rPr lang="en-US" dirty="0"/>
              <a:t>Power Laws: describe highly skewed degree distributions</a:t>
            </a:r>
          </a:p>
          <a:p>
            <a:pPr lvl="1"/>
            <a:r>
              <a:rPr lang="en-US" dirty="0"/>
              <a:t>Few high degree nodes, many low degree nodes</a:t>
            </a:r>
          </a:p>
          <a:p>
            <a:r>
              <a:rPr lang="en-US" dirty="0"/>
              <a:t>Preferential Attachment is a </a:t>
            </a:r>
            <a:r>
              <a:rPr lang="en-US" u="sng" dirty="0"/>
              <a:t>stochastic process</a:t>
            </a:r>
            <a:r>
              <a:rPr lang="en-US" dirty="0"/>
              <a:t> that generates power law distributions</a:t>
            </a:r>
          </a:p>
        </p:txBody>
      </p:sp>
    </p:spTree>
    <p:extLst>
      <p:ext uri="{BB962C8B-B14F-4D97-AF65-F5344CB8AC3E}">
        <p14:creationId xmlns:p14="http://schemas.microsoft.com/office/powerpoint/2010/main" val="3171227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B6684-DBC1-C542-B664-1486E3B60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Generative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A66EC-6AE1-AF4B-BD95-4D3D17BAC1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dirty="0"/>
              <a:t>Model </a:t>
            </a:r>
            <a:r>
              <a:rPr lang="en-US" sz="2000" i="1" dirty="0"/>
              <a:t>complete</a:t>
            </a:r>
            <a:r>
              <a:rPr lang="en-US" sz="2000" dirty="0"/>
              <a:t> graphs</a:t>
            </a:r>
          </a:p>
          <a:p>
            <a:r>
              <a:rPr lang="en-US" sz="2000" dirty="0"/>
              <a:t>Alternative approaches:</a:t>
            </a:r>
          </a:p>
          <a:p>
            <a:pPr lvl="1"/>
            <a:r>
              <a:rPr lang="en-US" sz="1600" dirty="0"/>
              <a:t>Assign probabilities to complete graphs</a:t>
            </a:r>
          </a:p>
          <a:p>
            <a:pPr lvl="1"/>
            <a:r>
              <a:rPr lang="en-US" sz="1600" dirty="0"/>
              <a:t>Generate links sequentially (auto-regressive)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4CC59C3-F2C6-9541-A2D4-C79C4DAA5FB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05862" y="1453391"/>
            <a:ext cx="6019331" cy="394797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720973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529726D-BCDF-C24A-807D-194B16993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5A81DA-CAD2-024D-A175-6BC7D6039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Erdos-Renyi</a:t>
            </a:r>
            <a:r>
              <a:rPr lang="en-US" dirty="0"/>
              <a:t>: independent links</a:t>
            </a:r>
          </a:p>
          <a:p>
            <a:r>
              <a:rPr lang="en-US" dirty="0"/>
              <a:t>Stochastic Block Model: links are independent given communities/clusters/blocks</a:t>
            </a:r>
          </a:p>
          <a:p>
            <a:r>
              <a:rPr lang="en-US" dirty="0"/>
              <a:t>Preferential Attachment: nodes are more likely to be linked to high degree nodes</a:t>
            </a:r>
          </a:p>
        </p:txBody>
      </p:sp>
    </p:spTree>
    <p:extLst>
      <p:ext uri="{BB962C8B-B14F-4D97-AF65-F5344CB8AC3E}">
        <p14:creationId xmlns:p14="http://schemas.microsoft.com/office/powerpoint/2010/main" val="248448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E1CAA1B-0BFD-2D42-BA37-5A364336E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Erdos-Renyi</a:t>
            </a:r>
            <a:r>
              <a:rPr lang="en-US" dirty="0"/>
              <a:t> Model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CDBD88-D9FF-264F-A0EE-8E8E91ED6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link is independent of all the others, with a single uniform link probability P(A[</a:t>
            </a:r>
            <a:r>
              <a:rPr lang="en-US" dirty="0" err="1"/>
              <a:t>u,v</a:t>
            </a:r>
            <a:r>
              <a:rPr lang="en-US" dirty="0"/>
              <a:t>]=1) = r.</a:t>
            </a:r>
          </a:p>
          <a:p>
            <a:r>
              <a:rPr lang="en-US" dirty="0"/>
              <a:t>One of the simplest graph models</a:t>
            </a:r>
          </a:p>
          <a:p>
            <a:r>
              <a:rPr lang="en-US" dirty="0"/>
              <a:t>Very well understood mathematically</a:t>
            </a:r>
          </a:p>
          <a:p>
            <a:r>
              <a:rPr lang="en-US" dirty="0"/>
              <a:t>Can be a useful null model for more complex hypotheses</a:t>
            </a:r>
          </a:p>
          <a:p>
            <a:r>
              <a:rPr lang="en-US" dirty="0"/>
              <a:t>Easy to sample graphs: just go through all pairs of nodes, flip a coin with outcome probability </a:t>
            </a:r>
            <a:r>
              <a:rPr lang="en-US" i="1" dirty="0"/>
              <a:t>r</a:t>
            </a:r>
            <a:r>
              <a:rPr lang="en-US" dirty="0"/>
              <a:t> to decide on links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664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8044F-494A-AB43-B9FC-D802DD421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Stochastic Blocks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10BA1-9530-4F4C-8516-5F9A9A8BD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Very well developed</a:t>
            </a:r>
          </a:p>
          <a:p>
            <a:r>
              <a:rPr lang="en-US" dirty="0"/>
              <a:t>Works well for many types of graph data</a:t>
            </a:r>
          </a:p>
          <a:p>
            <a:r>
              <a:rPr lang="en-US" dirty="0"/>
              <a:t>We already discussed this</a:t>
            </a:r>
          </a:p>
          <a:p>
            <a:pPr lvl="1"/>
            <a:r>
              <a:rPr lang="en-US" dirty="0"/>
              <a:t>Similar to </a:t>
            </a:r>
            <a:r>
              <a:rPr lang="en-US" dirty="0" err="1"/>
              <a:t>Rescal</a:t>
            </a:r>
            <a:r>
              <a:rPr lang="en-US" dirty="0"/>
              <a:t> parametrization in multi-relational data</a:t>
            </a:r>
          </a:p>
          <a:p>
            <a:r>
              <a:rPr lang="en-US" dirty="0"/>
              <a:t>Generative Mechanism: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Assign each node to one of </a:t>
            </a:r>
            <a:r>
              <a:rPr lang="en-US" i="1" dirty="0"/>
              <a:t>k </a:t>
            </a:r>
            <a:r>
              <a:rPr lang="en-US" dirty="0"/>
              <a:t>clusters (blocks) according to probability </a:t>
            </a:r>
            <a:r>
              <a:rPr lang="en-US" i="1" dirty="0"/>
              <a:t>p</a:t>
            </a:r>
            <a:r>
              <a:rPr lang="en-US" i="1" baseline="-25000" dirty="0"/>
              <a:t>1</a:t>
            </a:r>
            <a:r>
              <a:rPr lang="en-US" i="1" dirty="0"/>
              <a:t>,…,p</a:t>
            </a:r>
            <a:r>
              <a:rPr lang="en-US" i="1" baseline="-25000" dirty="0"/>
              <a:t>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Go through all pairs of nodes </a:t>
            </a:r>
            <a:r>
              <a:rPr lang="en-US" dirty="0" err="1"/>
              <a:t>u,v</a:t>
            </a:r>
            <a:endParaRPr lang="en-US" dirty="0"/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If </a:t>
            </a:r>
            <a:r>
              <a:rPr lang="en-US" dirty="0" err="1"/>
              <a:t>u,v</a:t>
            </a:r>
            <a:r>
              <a:rPr lang="en-US" dirty="0"/>
              <a:t> are in the same block </a:t>
            </a:r>
            <a:r>
              <a:rPr lang="en-US" i="1" dirty="0" err="1"/>
              <a:t>i</a:t>
            </a:r>
            <a:r>
              <a:rPr lang="en-US" dirty="0"/>
              <a:t>, use an </a:t>
            </a:r>
            <a:r>
              <a:rPr lang="en-US" i="1" dirty="0"/>
              <a:t>intra-block</a:t>
            </a:r>
            <a:r>
              <a:rPr lang="en-US" dirty="0"/>
              <a:t> probability C[</a:t>
            </a:r>
            <a:r>
              <a:rPr lang="en-US" dirty="0" err="1"/>
              <a:t>i,i</a:t>
            </a:r>
            <a:r>
              <a:rPr lang="en-US" dirty="0"/>
              <a:t>]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If u is in block </a:t>
            </a:r>
            <a:r>
              <a:rPr lang="en-US" dirty="0" err="1"/>
              <a:t>i</a:t>
            </a:r>
            <a:r>
              <a:rPr lang="en-US" dirty="0"/>
              <a:t> and v in block j with </a:t>
            </a:r>
            <a:r>
              <a:rPr lang="en-US" dirty="0" err="1"/>
              <a:t>i≠j</a:t>
            </a:r>
            <a:r>
              <a:rPr lang="en-US" dirty="0"/>
              <a:t> use an </a:t>
            </a:r>
            <a:r>
              <a:rPr lang="en-US" i="1" dirty="0"/>
              <a:t>inter-block</a:t>
            </a:r>
            <a:r>
              <a:rPr lang="en-US" dirty="0"/>
              <a:t> probability C[</a:t>
            </a:r>
            <a:r>
              <a:rPr lang="en-US" dirty="0" err="1"/>
              <a:t>i,j</a:t>
            </a:r>
            <a:r>
              <a:rPr lang="en-US" dirty="0"/>
              <a:t>]</a:t>
            </a:r>
          </a:p>
          <a:p>
            <a:r>
              <a:rPr lang="en-US" dirty="0"/>
              <a:t>Key Assumption: </a:t>
            </a:r>
            <a:r>
              <a:rPr lang="en-US" u="sng" dirty="0"/>
              <a:t>Links are independent of each other </a:t>
            </a:r>
            <a:r>
              <a:rPr lang="en-US" i="1" u="sng" dirty="0"/>
              <a:t>given</a:t>
            </a:r>
            <a:r>
              <a:rPr lang="en-US" u="sng" dirty="0"/>
              <a:t> the block assignments</a:t>
            </a:r>
          </a:p>
        </p:txBody>
      </p:sp>
    </p:spTree>
    <p:extLst>
      <p:ext uri="{BB962C8B-B14F-4D97-AF65-F5344CB8AC3E}">
        <p14:creationId xmlns:p14="http://schemas.microsoft.com/office/powerpoint/2010/main" val="62527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56439-0036-674B-8DF6-37547E693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Generative Plate Diagram for SBM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982B16-A0BD-594D-9558-6D1EED66400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240467"/>
            <a:ext cx="5181600" cy="3521653"/>
          </a:xfr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DA0F46-4D48-5547-88D4-D3FC469FA90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Z</a:t>
            </a:r>
            <a:r>
              <a:rPr lang="en-US" baseline="-25000" dirty="0"/>
              <a:t>i</a:t>
            </a:r>
            <a:r>
              <a:rPr lang="en-US" dirty="0"/>
              <a:t> = k is </a:t>
            </a:r>
            <a:r>
              <a:rPr lang="en-US" u="sng" dirty="0"/>
              <a:t>cluster assignment</a:t>
            </a:r>
          </a:p>
          <a:p>
            <a:r>
              <a:rPr lang="en-US" dirty="0"/>
              <a:t>X</a:t>
            </a:r>
            <a:r>
              <a:rPr lang="en-US" baseline="-25000" dirty="0"/>
              <a:t>i</a:t>
            </a:r>
            <a:r>
              <a:rPr lang="en-US" dirty="0"/>
              <a:t> is node feature vector</a:t>
            </a:r>
          </a:p>
        </p:txBody>
      </p:sp>
    </p:spTree>
    <p:extLst>
      <p:ext uri="{BB962C8B-B14F-4D97-AF65-F5344CB8AC3E}">
        <p14:creationId xmlns:p14="http://schemas.microsoft.com/office/powerpoint/2010/main" val="544681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2ADC2-A8FE-1D4A-ACEF-BCB6DD37D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Preferential Attachment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6C847-1AF8-E14F-964D-90E645256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Basic intuition: a new node is more likely to link to an existing node that already has many links. </a:t>
            </a:r>
          </a:p>
          <a:p>
            <a:r>
              <a:rPr lang="en-US" dirty="0"/>
              <a:t>PA process for generating a graph with </a:t>
            </a:r>
            <a:r>
              <a:rPr lang="en-US" i="1" dirty="0"/>
              <a:t>n</a:t>
            </a:r>
            <a:r>
              <a:rPr lang="en-US" dirty="0"/>
              <a:t> nodes: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Start with complete graph over </a:t>
            </a:r>
            <a:r>
              <a:rPr lang="en-US" i="1" dirty="0"/>
              <a:t>m</a:t>
            </a:r>
            <a:r>
              <a:rPr lang="en-US" i="1" baseline="-25000" dirty="0"/>
              <a:t>0</a:t>
            </a:r>
            <a:r>
              <a:rPr lang="en-US" i="1" dirty="0"/>
              <a:t>&lt;&lt;n</a:t>
            </a:r>
            <a:r>
              <a:rPr lang="en-US" dirty="0"/>
              <a:t> nodes := G</a:t>
            </a:r>
            <a:r>
              <a:rPr lang="en-US" baseline="-25000" dirty="0"/>
              <a:t>0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Select a new node </a:t>
            </a:r>
            <a:r>
              <a:rPr lang="en-US" i="1" dirty="0"/>
              <a:t>u </a:t>
            </a:r>
            <a:r>
              <a:rPr lang="en-US" dirty="0"/>
              <a:t>to be added to </a:t>
            </a:r>
            <a:r>
              <a:rPr lang="en-US" i="1" dirty="0"/>
              <a:t>G</a:t>
            </a:r>
            <a:r>
              <a:rPr lang="en-US" i="1" baseline="-25000" dirty="0"/>
              <a:t>t</a:t>
            </a:r>
            <a:r>
              <a:rPr lang="en-US" i="1" dirty="0"/>
              <a:t>.</a:t>
            </a:r>
            <a:endParaRPr lang="en-US" i="1" baseline="-25000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 form G</a:t>
            </a:r>
            <a:r>
              <a:rPr lang="en-US" baseline="-25000" dirty="0"/>
              <a:t>t+1 </a:t>
            </a:r>
            <a:r>
              <a:rPr lang="en-US" dirty="0"/>
              <a:t>:Connect </a:t>
            </a:r>
            <a:r>
              <a:rPr lang="en-US" i="1" dirty="0"/>
              <a:t>u</a:t>
            </a:r>
            <a:r>
              <a:rPr lang="en-US" dirty="0"/>
              <a:t> to </a:t>
            </a:r>
            <a:r>
              <a:rPr lang="en-US" i="1" dirty="0"/>
              <a:t>m&lt; m</a:t>
            </a:r>
            <a:r>
              <a:rPr lang="en-US" i="1" baseline="-25000" dirty="0"/>
              <a:t>0</a:t>
            </a:r>
            <a:r>
              <a:rPr lang="en-US" dirty="0"/>
              <a:t> existing nodes with probability</a:t>
            </a:r>
            <a:br>
              <a:rPr lang="en-US" dirty="0"/>
            </a:br>
            <a:r>
              <a:rPr lang="en-US" dirty="0"/>
              <a:t>P(</a:t>
            </a:r>
            <a:r>
              <a:rPr lang="en-US" dirty="0" err="1"/>
              <a:t>u,v</a:t>
            </a:r>
            <a:r>
              <a:rPr lang="en-US" dirty="0"/>
              <a:t>) ∝ degree(</a:t>
            </a:r>
            <a:r>
              <a:rPr lang="en-US" dirty="0" err="1"/>
              <a:t>v,G</a:t>
            </a:r>
            <a:r>
              <a:rPr lang="en-US" baseline="-25000" dirty="0" err="1"/>
              <a:t>t</a:t>
            </a:r>
            <a:r>
              <a:rPr lang="en-US" dirty="0"/>
              <a:t>) = degree of v in current graph</a:t>
            </a:r>
          </a:p>
          <a:p>
            <a:r>
              <a:rPr lang="en-US" dirty="0">
                <a:hlinkClick r:id="rId3"/>
              </a:rPr>
              <a:t>Illustrations</a:t>
            </a:r>
            <a:r>
              <a:rPr lang="en-US" dirty="0"/>
              <a:t> </a:t>
            </a:r>
          </a:p>
          <a:p>
            <a:r>
              <a:rPr lang="en-US" dirty="0"/>
              <a:t>Video </a:t>
            </a:r>
            <a:r>
              <a:rPr lang="en-US" dirty="0" err="1">
                <a:hlinkClick r:id="rId4"/>
              </a:rPr>
              <a:t>superlinear</a:t>
            </a:r>
            <a:r>
              <a:rPr lang="en-US" dirty="0">
                <a:hlinkClick r:id="rId4"/>
              </a:rPr>
              <a:t> PA</a:t>
            </a:r>
            <a:endParaRPr lang="en-US" dirty="0"/>
          </a:p>
          <a:p>
            <a:r>
              <a:rPr lang="en-US" dirty="0"/>
              <a:t>Video </a:t>
            </a:r>
            <a:r>
              <a:rPr lang="en-US" dirty="0">
                <a:hlinkClick r:id="rId5"/>
              </a:rPr>
              <a:t>sublinear PA</a:t>
            </a:r>
            <a:endParaRPr lang="en-US" dirty="0"/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289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7A440-E7C6-0D4A-9634-71AEA694C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Stochastic Process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254CF-2BF9-1341-AA84-34FECF429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 is an example of a </a:t>
            </a:r>
            <a:r>
              <a:rPr lang="en-US" b="1" dirty="0"/>
              <a:t>stochastic process</a:t>
            </a:r>
            <a:r>
              <a:rPr lang="en-US" dirty="0"/>
              <a:t> for generating graphs sequentially.</a:t>
            </a:r>
          </a:p>
          <a:p>
            <a:r>
              <a:rPr lang="en-US" dirty="0"/>
              <a:t>A stochastic process can also be defined for more complex models, e.g. Stochastic Block Model.</a:t>
            </a:r>
          </a:p>
          <a:p>
            <a:pPr lvl="1"/>
            <a:r>
              <a:rPr lang="en-US" dirty="0"/>
              <a:t>Can learn number of blocks</a:t>
            </a:r>
          </a:p>
          <a:p>
            <a:r>
              <a:rPr lang="en-US" dirty="0"/>
              <a:t>Well-known examples include</a:t>
            </a:r>
          </a:p>
          <a:p>
            <a:pPr lvl="1"/>
            <a:r>
              <a:rPr lang="en-US" dirty="0"/>
              <a:t>Chinese Restaurant Process</a:t>
            </a:r>
          </a:p>
          <a:p>
            <a:pPr lvl="1"/>
            <a:r>
              <a:rPr lang="en-US" dirty="0"/>
              <a:t>Indian Buffet Process</a:t>
            </a:r>
          </a:p>
          <a:p>
            <a:pPr lvl="1"/>
            <a:r>
              <a:rPr lang="en-US" dirty="0"/>
              <a:t>Polanyi Urn Model</a:t>
            </a:r>
          </a:p>
          <a:p>
            <a:pPr lvl="1"/>
            <a:r>
              <a:rPr lang="en-US" dirty="0"/>
              <a:t>Yule process</a:t>
            </a:r>
          </a:p>
          <a:p>
            <a:r>
              <a:rPr lang="en-US" dirty="0"/>
              <a:t>In deep learning </a:t>
            </a:r>
            <a:r>
              <a:rPr lang="en-US" b="1" dirty="0"/>
              <a:t>auto-regressive process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230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842E7-FF74-AC40-8C1F-612DE1F64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Laws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94777-0CA7-AB40-963C-D157FEF67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Preferential Attachment generates a “rich get richer” dynamic</a:t>
            </a:r>
          </a:p>
          <a:p>
            <a:r>
              <a:rPr lang="en-US" dirty="0"/>
              <a:t>Also called “cumulative advantage”</a:t>
            </a:r>
          </a:p>
          <a:p>
            <a:r>
              <a:rPr lang="en-US" dirty="0"/>
              <a:t>Few high-degree nodes, many low-degree nodes </a:t>
            </a:r>
            <a:r>
              <a:rPr lang="en-US" b="1" dirty="0"/>
              <a:t>power law distribution</a:t>
            </a:r>
          </a:p>
          <a:p>
            <a:r>
              <a:rPr lang="en-US" dirty="0"/>
              <a:t>Mathematical Formula: P(node u has degree k) ∝ k</a:t>
            </a:r>
            <a:r>
              <a:rPr lang="en-US" baseline="30000" dirty="0"/>
              <a:t>-⍺</a:t>
            </a:r>
            <a:br>
              <a:rPr lang="en-US" baseline="30000" dirty="0"/>
            </a:br>
            <a:r>
              <a:rPr lang="en-US" dirty="0"/>
              <a:t>where ⍺ &gt; 1 is the power law coefficient P(x) </a:t>
            </a:r>
          </a:p>
          <a:p>
            <a:r>
              <a:rPr lang="en-US" dirty="0"/>
              <a:t>See </a:t>
            </a:r>
            <a:r>
              <a:rPr lang="en-US" dirty="0">
                <a:hlinkClick r:id="rId3"/>
              </a:rPr>
              <a:t>Stanford slides</a:t>
            </a:r>
            <a:r>
              <a:rPr lang="en-US" dirty="0"/>
              <a:t> </a:t>
            </a:r>
          </a:p>
          <a:p>
            <a:r>
              <a:rPr lang="en-US" b="1" dirty="0"/>
              <a:t>Theorem.</a:t>
            </a:r>
            <a:r>
              <a:rPr lang="en-US" dirty="0"/>
              <a:t> Preferential Attachment Processes generate graphs with power law degree distributions</a:t>
            </a:r>
          </a:p>
          <a:p>
            <a:r>
              <a:rPr lang="en-US" dirty="0"/>
              <a:t>For the process described before ⍺ = 3</a:t>
            </a:r>
          </a:p>
        </p:txBody>
      </p:sp>
    </p:spTree>
    <p:extLst>
      <p:ext uri="{BB962C8B-B14F-4D97-AF65-F5344CB8AC3E}">
        <p14:creationId xmlns:p14="http://schemas.microsoft.com/office/powerpoint/2010/main" val="2580727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1463</TotalTime>
  <Words>726</Words>
  <Application>Microsoft Macintosh PowerPoint</Application>
  <PresentationFormat>Widescreen</PresentationFormat>
  <Paragraphs>84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Traditional Generative Models</vt:lpstr>
      <vt:lpstr>Generative Models</vt:lpstr>
      <vt:lpstr>Overview</vt:lpstr>
      <vt:lpstr>Erdos-Renyi Model</vt:lpstr>
      <vt:lpstr>Stochastic Blocks Model</vt:lpstr>
      <vt:lpstr>Generative Plate Diagram for SBM</vt:lpstr>
      <vt:lpstr>Preferential Attachment</vt:lpstr>
      <vt:lpstr>Stochastic Process Models</vt:lpstr>
      <vt:lpstr>Power Laws</vt:lpstr>
      <vt:lpstr>PA and Power Laws</vt:lpstr>
      <vt:lpstr>Applications of Traditional Models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Shallow Embeddings for Multi-Relational Data</dc:title>
  <dc:creator>Oliver Schulte</dc:creator>
  <cp:lastModifiedBy>Oliver Schulte</cp:lastModifiedBy>
  <cp:revision>37</cp:revision>
  <dcterms:created xsi:type="dcterms:W3CDTF">2021-10-12T19:42:00Z</dcterms:created>
  <dcterms:modified xsi:type="dcterms:W3CDTF">2021-11-06T00:19:16Z</dcterms:modified>
</cp:coreProperties>
</file>