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4665"/>
  </p:normalViewPr>
  <p:slideViewPr>
    <p:cSldViewPr snapToGrid="0" snapToObjects="1">
      <p:cViewPr varScale="1">
        <p:scale>
          <a:sx n="142" d="100"/>
          <a:sy n="142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7E54-C322-6E4D-B46C-DA47E5DA41C9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36AA-B1DD-8945-853C-E9176FF4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/over-smoothing-issue-in-graph-neural-network-bddc8fbc2472 computational graph = </a:t>
            </a:r>
            <a:r>
              <a:rPr lang="en-US" dirty="0" err="1"/>
              <a:t>neighbourhood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336AA-B1DD-8945-853C-E9176FF41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/illustrated-transformer/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336AA-B1DD-8945-853C-E9176FF41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/over-smoothing-issue-in-graph-neural-network-bddc8fbc2472 computational graph = </a:t>
            </a:r>
            <a:r>
              <a:rPr lang="en-US" dirty="0" err="1"/>
              <a:t>neighbourhood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336AA-B1DD-8945-853C-E9176FF41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H: intermediate node representation</a:t>
            </a:r>
          </a:p>
          <a:p>
            <a:r>
              <a:rPr lang="en-US" dirty="0"/>
              <a:t>Z: final node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336AA-B1DD-8945-853C-E9176FF41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andreasloukas.blog</a:t>
            </a:r>
            <a:r>
              <a:rPr lang="en-US" dirty="0"/>
              <a:t>/2018/05/26/demystifying-graph-coarsening/ general coarsening</a:t>
            </a:r>
          </a:p>
          <a:p>
            <a:r>
              <a:rPr lang="en-US" dirty="0"/>
              <a:t>https://</a:t>
            </a:r>
            <a:r>
              <a:rPr lang="en-US" dirty="0" err="1"/>
              <a:t>proceedings.neurips.cc</a:t>
            </a:r>
            <a:r>
              <a:rPr lang="en-US" dirty="0"/>
              <a:t>/paper/2018/file/e77dbaf6759253c7c6d0efc5690369c7-Paper.pdf see figure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336AA-B1DD-8945-853C-E9176FF41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network pdf https://</a:t>
            </a:r>
            <a:r>
              <a:rPr lang="en-US" dirty="0" err="1"/>
              <a:t>arxiv.org</a:t>
            </a:r>
            <a:r>
              <a:rPr lang="en-US" dirty="0"/>
              <a:t>/pdf/1806.01261.pdf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336AA-B1DD-8945-853C-E9176FF41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5580-1B7A-C74B-9052-DEE82BEDE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1CEE-EF61-F34D-996C-0CEDC2A6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24DA9-4EB8-6D4E-BE12-07B81161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C60F4-33D6-8F40-96A1-158CCCC4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1B0F-B4D2-914F-9407-DE6F35D0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C023-A42E-9E45-A9B9-573A7BB5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3FBEF-E63E-D046-9816-44EDAB63D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C3B36-53BB-8446-AAC3-20116CBA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93EC-9C0D-614A-8F18-0FE7437E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26BB9-E58A-5B4F-A2E7-9F25CC87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E6F86-3403-7740-B6C3-5EA032891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132FA-2919-F84D-8794-CDD911647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7172-A1BC-6D41-AC7F-6A8EF703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57B5-173A-F64E-AE0C-DD11593C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0260-5FD4-CE4C-A7D9-10CE4DCC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4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1E7E-A2E5-8D4F-8170-66465DBB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F83CF-2F02-BE4D-99B3-E6487890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22FDD-1575-3642-95BD-E919AB53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E1470-E072-8542-A608-9484B8A7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EB34C-4330-D449-97B1-637DF1E2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27CF-97DC-C448-AB8C-7287F42E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891D-7EB8-484B-9F3B-89BD13C2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03A2-8C8D-B04E-8741-63EA3F96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40FD-1224-134E-8795-6001A80F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9436C-6278-0943-B83B-D0A7370C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141A-F9AD-6145-9D36-7F4A592D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01A-BA5E-5E4C-A610-9F0E800FF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F3123-9B39-D240-AF40-0CBDD3FC9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920A8-E736-2A45-BFD9-34CADA07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4E40B-09CA-EE41-AC21-2C70DD74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007F-B255-6845-AAF9-79601C71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8A32-A59B-A748-8712-3A7EF549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80C6-E6B0-B142-8BF7-A91A09AD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DE82B-1D70-904D-8F21-134457001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5022E-B736-D44A-915B-7253BAF8A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4422C-26A4-0C4C-92EA-60C8CF1B8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616AB-F6F4-4946-86EF-A42A111E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D8697-BAA8-2C4F-8736-3966A065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12CC2-9AE9-7F44-86B1-0C1D6094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3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07D3-B97D-A845-8F85-9A8AB56D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B3E06-A745-CA40-8404-21060A6C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53BE3-F666-B642-9CAF-965DFA5D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C4B0F-544D-A84E-86F3-EE8AC984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A7A0C-F6E9-1846-8494-DD24DF52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56D2A-E43E-4243-BE45-893F4A1D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FCCD-1624-F346-9874-C834485C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A0A0-79E2-D045-AC66-EE8DC8C0B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DF36-55B3-9E46-ADCC-492C554D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DEB74-E840-564E-93A7-FC8B10DE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51784-1A94-134F-B2D2-9890C1AC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7E2B8-CF24-C344-BF8A-9BDAEEE7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0AAC-B5C5-9F40-B1C0-5792238A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7EB5-F96A-F848-B44C-445B8A83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0712E-13AC-4F4D-A74A-CC630B72B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6B830-696C-9944-87E5-76321B76B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B48B-0310-6B45-BE78-336630F8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F64B-232A-E74B-A587-FA88801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15524-D9C6-CD49-99F7-8FD30886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8495E-A115-3642-A827-9F2E51D7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DA6B4-8F76-D143-96E7-3A753851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79C7F-255B-9B45-ADA7-90581F0BA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D177A-A4C5-C046-A287-6C324CEDF30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824D-DEAD-304E-A49A-8C38F16BC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A2A9-2E79-544A-AF0D-96FDE4521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1877-77DC-AF44-A368-7442D5BA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asloukas.blog/2018/05/26/demystifying-graph-coarse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ceedings.neurips.cc/paper/2018/file/e77dbaf6759253c7c6d0efc5690369c7-Paper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6.0126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understanding-graph-convolutional-networks-for-node-classification-a2bfdb7aba7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kipf.github.io/graph-convolutional-network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lammar.github.io/illustrated-transform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over-smoothing-issue-in-graph-neural-network-bddc8fbc24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0BFE-33DD-134B-BC63-85FBE3378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5E778-AF3A-8A49-A8E4-C163BB3F0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  <a:p>
            <a:r>
              <a:rPr lang="en-US" dirty="0"/>
              <a:t>CMPT 983</a:t>
            </a:r>
          </a:p>
        </p:txBody>
      </p:sp>
    </p:spTree>
    <p:extLst>
      <p:ext uri="{BB962C8B-B14F-4D97-AF65-F5344CB8AC3E}">
        <p14:creationId xmlns:p14="http://schemas.microsoft.com/office/powerpoint/2010/main" val="354722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249A-0CDA-5D43-BF56-1ADA30FF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7E49-0C21-3B42-B44F-686A9B79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learn an embedding </a:t>
            </a:r>
            <a:r>
              <a:rPr lang="en-US" dirty="0" err="1"/>
              <a:t>z</a:t>
            </a:r>
            <a:r>
              <a:rPr lang="en-US" baseline="-25000" dirty="0" err="1"/>
              <a:t>G</a:t>
            </a:r>
            <a:r>
              <a:rPr lang="en-US" dirty="0"/>
              <a:t> for the </a:t>
            </a:r>
            <a:r>
              <a:rPr lang="en-US" b="1" dirty="0"/>
              <a:t>entire graph</a:t>
            </a:r>
            <a:endParaRPr lang="en-US" dirty="0"/>
          </a:p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Use to perform graph classification</a:t>
            </a:r>
          </a:p>
          <a:p>
            <a:pPr lvl="1"/>
            <a:r>
              <a:rPr lang="en-US" dirty="0"/>
              <a:t>Learn together with node representations h</a:t>
            </a:r>
            <a:r>
              <a:rPr lang="en-US" baseline="-25000" dirty="0"/>
              <a:t>u</a:t>
            </a:r>
            <a:r>
              <a:rPr lang="en-US" dirty="0"/>
              <a:t> to increase expressive power</a:t>
            </a:r>
          </a:p>
          <a:p>
            <a:r>
              <a:rPr lang="en-US" dirty="0"/>
              <a:t>Set pooling approaches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Learn node representations </a:t>
            </a:r>
            <a:r>
              <a:rPr lang="en-US" dirty="0" err="1"/>
              <a:t>z</a:t>
            </a:r>
            <a:r>
              <a:rPr lang="en-US" baseline="-25000" dirty="0" err="1"/>
              <a:t>u</a:t>
            </a:r>
            <a:endParaRPr lang="en-US" baseline="-25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Aggregate node representations over all nodes in the graph (the “readout”)</a:t>
            </a:r>
          </a:p>
          <a:p>
            <a:pPr lvl="2"/>
            <a:r>
              <a:rPr lang="en-US" dirty="0"/>
              <a:t>Conceptually similar to aggregating all nodes in a </a:t>
            </a:r>
            <a:r>
              <a:rPr lang="en-US" dirty="0" err="1"/>
              <a:t>neighbourhood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DB04-E37F-9A43-8A85-C10AA32A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Graph Pooling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6D09-17BF-A846-9FA4-15E67690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 idea: compute attention weights using query vectors and LSTMs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graph state </a:t>
            </a:r>
            <a:r>
              <a:rPr lang="en-US" b="1" dirty="0"/>
              <a:t>o</a:t>
            </a:r>
            <a:r>
              <a:rPr lang="en-US" dirty="0"/>
              <a:t> and query vector </a:t>
            </a:r>
            <a:r>
              <a:rPr lang="en-US" b="1" dirty="0"/>
              <a:t>q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for </a:t>
            </a:r>
            <a:r>
              <a:rPr lang="en-US" i="1" dirty="0"/>
              <a:t>T</a:t>
            </a:r>
            <a:r>
              <a:rPr lang="en-US" dirty="0"/>
              <a:t> iterations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</a:t>
            </a:r>
            <a:r>
              <a:rPr lang="en-US" b="1" dirty="0"/>
              <a:t>q</a:t>
            </a:r>
            <a:r>
              <a:rPr lang="en-US" dirty="0"/>
              <a:t> using LSTM with previous output and query vectors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attention weights a(v) using </a:t>
            </a:r>
            <a:r>
              <a:rPr lang="en-US" b="1" dirty="0"/>
              <a:t>q</a:t>
            </a:r>
            <a:r>
              <a:rPr lang="en-US" dirty="0"/>
              <a:t> and </a:t>
            </a:r>
            <a:r>
              <a:rPr lang="en-US" dirty="0" err="1"/>
              <a:t>z</a:t>
            </a:r>
            <a:r>
              <a:rPr lang="en-US" baseline="-25000" dirty="0" err="1"/>
              <a:t>v</a:t>
            </a:r>
            <a:endParaRPr lang="en-US" baseline="-25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graph state </a:t>
            </a:r>
            <a:r>
              <a:rPr lang="en-US" b="1" dirty="0"/>
              <a:t>o</a:t>
            </a:r>
            <a:r>
              <a:rPr lang="en-US" dirty="0"/>
              <a:t> using </a:t>
            </a:r>
            <a:r>
              <a:rPr lang="en-US" b="1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</a:t>
            </a:r>
            <a:r>
              <a:rPr lang="en-US" b="1" dirty="0"/>
              <a:t>o</a:t>
            </a:r>
            <a:r>
              <a:rPr lang="en-US" b="1" baseline="-25000" dirty="0"/>
              <a:t>1</a:t>
            </a:r>
            <a:r>
              <a:rPr lang="en-US" b="1" dirty="0"/>
              <a:t>*o</a:t>
            </a:r>
            <a:r>
              <a:rPr lang="en-US" b="1" baseline="-25000" dirty="0"/>
              <a:t>2</a:t>
            </a:r>
            <a:r>
              <a:rPr lang="en-US" b="1" dirty="0"/>
              <a:t>*…,*</a:t>
            </a:r>
            <a:r>
              <a:rPr lang="en-US" b="1" dirty="0" err="1"/>
              <a:t>o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dirty="0"/>
              <a:t>(concatenate graph output states)</a:t>
            </a: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0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2F71-6949-8F47-A115-0B84782C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Coarsening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D2A6-BE5F-6645-93C6-457D943A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 Cluster nodes (soft)</a:t>
            </a:r>
          </a:p>
          <a:p>
            <a:pPr lvl="1"/>
            <a:r>
              <a:rPr lang="en-US" dirty="0"/>
              <a:t>like a stochastic block model</a:t>
            </a:r>
          </a:p>
          <a:p>
            <a:r>
              <a:rPr lang="en-US" dirty="0"/>
              <a:t>Treat each cluster c</a:t>
            </a:r>
            <a:r>
              <a:rPr lang="en-US" baseline="-25000" dirty="0"/>
              <a:t>1</a:t>
            </a:r>
            <a:r>
              <a:rPr lang="en-US" dirty="0"/>
              <a:t>,..,c</a:t>
            </a:r>
            <a:r>
              <a:rPr lang="en-US" baseline="-25000" dirty="0"/>
              <a:t>k </a:t>
            </a:r>
            <a:r>
              <a:rPr lang="en-US" dirty="0"/>
              <a:t>as a ”</a:t>
            </a:r>
            <a:r>
              <a:rPr lang="en-US" dirty="0" err="1"/>
              <a:t>supernode</a:t>
            </a:r>
            <a:r>
              <a:rPr lang="en-US" dirty="0"/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New graph with only </a:t>
            </a:r>
            <a:r>
              <a:rPr lang="en-US" i="1" dirty="0"/>
              <a:t>k </a:t>
            </a:r>
            <a:r>
              <a:rPr lang="en-US" dirty="0"/>
              <a:t>nodes</a:t>
            </a:r>
          </a:p>
          <a:p>
            <a:r>
              <a:rPr lang="en-US" dirty="0"/>
              <a:t>Repeat coarsening</a:t>
            </a:r>
          </a:p>
          <a:p>
            <a:pPr lvl="1"/>
            <a:r>
              <a:rPr lang="en-US" dirty="0"/>
              <a:t>Like CNN: apply convolution at higher levels</a:t>
            </a:r>
          </a:p>
          <a:p>
            <a:r>
              <a:rPr lang="en-US" dirty="0"/>
              <a:t>Apply graph pooling in coarsened graph (“readout”)</a:t>
            </a:r>
          </a:p>
          <a:p>
            <a:r>
              <a:rPr lang="en-US" dirty="0">
                <a:hlinkClick r:id="rId3"/>
              </a:rPr>
              <a:t>Illustration of Graph Coarsening</a:t>
            </a:r>
            <a:endParaRPr lang="en-US" dirty="0"/>
          </a:p>
          <a:p>
            <a:r>
              <a:rPr lang="en-US" dirty="0"/>
              <a:t>Another illustration in </a:t>
            </a:r>
            <a:r>
              <a:rPr lang="en-US" dirty="0">
                <a:hlinkClick r:id="rId4"/>
              </a:rPr>
              <a:t>paper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ED05-A526-D245-A3A3-FABE7AD4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029B-AAB6-E84C-9D1D-C37A2C22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385"/>
            <a:ext cx="9867472" cy="4351338"/>
          </a:xfrm>
        </p:spPr>
        <p:txBody>
          <a:bodyPr/>
          <a:lstStyle/>
          <a:p>
            <a:r>
              <a:rPr lang="en-US" dirty="0"/>
              <a:t>General idea: Embed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</a:t>
            </a:r>
          </a:p>
          <a:p>
            <a:r>
              <a:rPr lang="en-US" dirty="0"/>
              <a:t>Compute the embeddings </a:t>
            </a:r>
            <a:r>
              <a:rPr lang="en-US" b="1" dirty="0"/>
              <a:t>jointly</a:t>
            </a:r>
          </a:p>
          <a:p>
            <a:r>
              <a:rPr lang="en-US" dirty="0"/>
              <a:t>For illustration see the </a:t>
            </a:r>
            <a:r>
              <a:rPr lang="en-US" dirty="0">
                <a:hlinkClick r:id="rId3"/>
              </a:rPr>
              <a:t>original paper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92F4E-E3C1-1743-A29C-8121F8E1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260" y="4661453"/>
            <a:ext cx="6692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726D-BC39-7B43-BA35-836F224D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7642-0B1C-9D46-9F94-C50FECDC0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Neural Networks are a flexible architecture for computing</a:t>
            </a:r>
          </a:p>
          <a:p>
            <a:pPr lvl="1"/>
            <a:r>
              <a:rPr lang="en-US" dirty="0"/>
              <a:t>Node representations</a:t>
            </a:r>
          </a:p>
          <a:p>
            <a:pPr lvl="1"/>
            <a:r>
              <a:rPr lang="en-US" dirty="0"/>
              <a:t>Edge representations</a:t>
            </a:r>
          </a:p>
          <a:p>
            <a:pPr lvl="1"/>
            <a:r>
              <a:rPr lang="en-US" dirty="0"/>
              <a:t>Graph representations</a:t>
            </a:r>
          </a:p>
          <a:p>
            <a:r>
              <a:rPr lang="en-US" dirty="0"/>
              <a:t>Typically use message passing WL-style</a:t>
            </a:r>
          </a:p>
          <a:p>
            <a:r>
              <a:rPr lang="en-US" dirty="0"/>
              <a:t>Key issue: aggregating </a:t>
            </a:r>
            <a:r>
              <a:rPr lang="en-US" b="1" dirty="0"/>
              <a:t>sets of </a:t>
            </a:r>
            <a:r>
              <a:rPr lang="en-US" dirty="0"/>
              <a:t>representations</a:t>
            </a:r>
          </a:p>
          <a:p>
            <a:pPr lvl="1"/>
            <a:r>
              <a:rPr lang="en-US" dirty="0"/>
              <a:t>Representations of </a:t>
            </a:r>
            <a:r>
              <a:rPr lang="en-US" dirty="0" err="1"/>
              <a:t>neighbours</a:t>
            </a:r>
            <a:r>
              <a:rPr lang="en-US" dirty="0"/>
              <a:t> of target node</a:t>
            </a:r>
          </a:p>
          <a:p>
            <a:pPr lvl="1"/>
            <a:r>
              <a:rPr lang="en-US" dirty="0"/>
              <a:t>Representations of all nodes in a graph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7D02-7E9B-C64E-8B49-43013971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5184-AE87-F44A-9024-E962CA96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Shallow embeddings give a look-up table for each node</a:t>
            </a:r>
          </a:p>
          <a:p>
            <a:r>
              <a:rPr lang="en-US" dirty="0"/>
              <a:t>Graph Neural networks </a:t>
            </a:r>
            <a:r>
              <a:rPr lang="en-US" i="1" dirty="0"/>
              <a:t>iteratively update </a:t>
            </a:r>
            <a:r>
              <a:rPr lang="en-US" dirty="0"/>
              <a:t>embeddings for each node</a:t>
            </a:r>
          </a:p>
          <a:p>
            <a:pPr lvl="1"/>
            <a:r>
              <a:rPr lang="en-US" dirty="0"/>
              <a:t>Also for links and entire graphs, see later</a:t>
            </a:r>
          </a:p>
          <a:p>
            <a:r>
              <a:rPr lang="en-US" dirty="0"/>
              <a:t>Typically use </a:t>
            </a:r>
            <a:r>
              <a:rPr lang="en-US" i="1" dirty="0"/>
              <a:t>message passing</a:t>
            </a:r>
          </a:p>
          <a:p>
            <a:pPr lvl="1"/>
            <a:r>
              <a:rPr lang="en-US" dirty="0"/>
              <a:t>like WL</a:t>
            </a:r>
          </a:p>
          <a:p>
            <a:r>
              <a:rPr lang="en-US" dirty="0"/>
              <a:t>Important consideration: permutation invariance</a:t>
            </a:r>
          </a:p>
          <a:p>
            <a:pPr lvl="1"/>
            <a:r>
              <a:rPr lang="en-US" dirty="0"/>
              <a:t>Node labels don’t matter</a:t>
            </a:r>
          </a:p>
        </p:txBody>
      </p:sp>
    </p:spTree>
    <p:extLst>
      <p:ext uri="{BB962C8B-B14F-4D97-AF65-F5344CB8AC3E}">
        <p14:creationId xmlns:p14="http://schemas.microsoft.com/office/powerpoint/2010/main" val="35814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C139-E593-ED45-BF62-EFFA28AD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GNN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8D23-6E30-9E48-81B6-E697E042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Aggregate current representation of </a:t>
            </a:r>
            <a:r>
              <a:rPr lang="en-US" dirty="0" err="1"/>
              <a:t>neighbours</a:t>
            </a:r>
            <a:r>
              <a:rPr lang="en-US" dirty="0"/>
              <a:t> of </a:t>
            </a:r>
            <a:r>
              <a:rPr lang="en-US" i="1" dirty="0"/>
              <a:t>u</a:t>
            </a:r>
            <a:r>
              <a:rPr lang="en-US" dirty="0"/>
              <a:t> into a “message” </a:t>
            </a:r>
            <a:r>
              <a:rPr lang="en-US" i="1" dirty="0"/>
              <a:t>m</a:t>
            </a:r>
            <a:r>
              <a:rPr lang="en-US" i="1" baseline="-25000" dirty="0"/>
              <a:t>u</a:t>
            </a:r>
            <a:r>
              <a:rPr lang="en-US" dirty="0"/>
              <a:t>.</a:t>
            </a:r>
            <a:r>
              <a:rPr lang="en-US" baseline="-25000" dirty="0"/>
              <a:t> </a:t>
            </a:r>
          </a:p>
          <a:p>
            <a:pPr lvl="1"/>
            <a:r>
              <a:rPr lang="en-US" dirty="0"/>
              <a:t>Typically involves picking a fixed aggregator at some point (e.g. sum)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</a:t>
            </a:r>
            <a:r>
              <a:rPr lang="en-US" i="1" dirty="0"/>
              <a:t>h</a:t>
            </a:r>
            <a:r>
              <a:rPr lang="en-US" i="1" baseline="-25000" dirty="0"/>
              <a:t>u</a:t>
            </a:r>
            <a:r>
              <a:rPr lang="en-US" dirty="0"/>
              <a:t> := </a:t>
            </a:r>
            <a:r>
              <a:rPr lang="en-US" i="1" dirty="0"/>
              <a:t>Update(</a:t>
            </a:r>
            <a:r>
              <a:rPr lang="en-US" i="1" dirty="0" err="1"/>
              <a:t>h</a:t>
            </a:r>
            <a:r>
              <a:rPr lang="en-US" i="1" baseline="-25000" dirty="0" err="1"/>
              <a:t>u</a:t>
            </a:r>
            <a:r>
              <a:rPr lang="en-US" i="1" dirty="0" err="1"/>
              <a:t>,m</a:t>
            </a:r>
            <a:r>
              <a:rPr lang="en-US" i="1" baseline="-25000" dirty="0" err="1"/>
              <a:t>u</a:t>
            </a:r>
            <a:r>
              <a:rPr lang="en-US" i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k</a:t>
            </a:r>
            <a:r>
              <a:rPr lang="en-US" dirty="0"/>
              <a:t> times (the “layers”)</a:t>
            </a:r>
          </a:p>
        </p:txBody>
      </p:sp>
    </p:spTree>
    <p:extLst>
      <p:ext uri="{BB962C8B-B14F-4D97-AF65-F5344CB8AC3E}">
        <p14:creationId xmlns:p14="http://schemas.microsoft.com/office/powerpoint/2010/main" val="171176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E92B-2FB7-624F-B144-E6B18941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Neigbourhood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BF60-158C-DD4E-99B8-8B8082A06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include node u in “</a:t>
            </a:r>
            <a:r>
              <a:rPr lang="en-US" dirty="0" err="1"/>
              <a:t>neighbourhood</a:t>
            </a:r>
            <a:r>
              <a:rPr lang="en-US" dirty="0"/>
              <a:t>” of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b="1" dirty="0"/>
              <a:t>self-loop</a:t>
            </a:r>
            <a:endParaRPr lang="en-US" i="1" dirty="0"/>
          </a:p>
          <a:p>
            <a:r>
              <a:rPr lang="en-US" dirty="0"/>
              <a:t>Sum is baseline</a:t>
            </a:r>
          </a:p>
          <a:p>
            <a:r>
              <a:rPr lang="en-US" dirty="0"/>
              <a:t>Proposed refinements</a:t>
            </a:r>
          </a:p>
          <a:p>
            <a:pPr lvl="1"/>
            <a:r>
              <a:rPr lang="en-US" dirty="0"/>
              <a:t>Use average (normalize by degree of </a:t>
            </a:r>
            <a:r>
              <a:rPr lang="en-US" i="1" dirty="0"/>
              <a:t>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see box</a:t>
            </a:r>
          </a:p>
          <a:p>
            <a:pPr lvl="1"/>
            <a:r>
              <a:rPr lang="en-US" dirty="0"/>
              <a:t>Symmetric normalization</a:t>
            </a:r>
          </a:p>
          <a:p>
            <a:r>
              <a:rPr lang="en-US" dirty="0"/>
              <a:t>Graph Convolutional Neural network (GCN)</a:t>
            </a:r>
          </a:p>
          <a:p>
            <a:pPr lvl="1"/>
            <a:r>
              <a:rPr lang="en-US" dirty="0">
                <a:hlinkClick r:id="rId3"/>
              </a:rPr>
              <a:t>Nice tutorial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blog post by the creators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7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D83B-6037-D24E-9453-371D7044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Aggregators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EF9F-3967-A445-83D7-6A074EFC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fundamental problem in deep learning: given a </a:t>
            </a:r>
            <a:r>
              <a:rPr lang="en-US" i="1" dirty="0"/>
              <a:t>set</a:t>
            </a:r>
            <a:r>
              <a:rPr lang="en-US" dirty="0"/>
              <a:t> of inputs, how to map them to a single number?</a:t>
            </a:r>
          </a:p>
          <a:p>
            <a:pPr lvl="1"/>
            <a:r>
              <a:rPr lang="en-US" dirty="0"/>
              <a:t>Should not depend on ordering of inputs</a:t>
            </a:r>
          </a:p>
          <a:p>
            <a:pPr lvl="1"/>
            <a:r>
              <a:rPr lang="en-US" dirty="0"/>
              <a:t>Should work for arbitrarily many inputs</a:t>
            </a:r>
          </a:p>
          <a:p>
            <a:r>
              <a:rPr lang="en-US" dirty="0"/>
              <a:t>Can apply set aggregators to combine features of a node’s </a:t>
            </a:r>
            <a:r>
              <a:rPr lang="en-US" dirty="0" err="1"/>
              <a:t>neighbours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8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BDCC-CA6B-A54D-BA7E-F96A1358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Neighbourhood</a:t>
            </a:r>
            <a:r>
              <a:rPr lang="en-US" dirty="0"/>
              <a:t> Set 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87B3F-33BE-A24E-B8CB-8D046517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function approximator: Transform each </a:t>
            </a:r>
            <a:r>
              <a:rPr lang="en-US" dirty="0" err="1"/>
              <a:t>neighbourhood</a:t>
            </a:r>
            <a:r>
              <a:rPr lang="en-US" dirty="0"/>
              <a:t> vector </a:t>
            </a:r>
            <a:r>
              <a:rPr lang="en-US" i="1" dirty="0" err="1"/>
              <a:t>h</a:t>
            </a:r>
            <a:r>
              <a:rPr lang="en-US" i="1" baseline="-25000" dirty="0" err="1"/>
              <a:t>v</a:t>
            </a:r>
            <a:r>
              <a:rPr lang="en-US" dirty="0"/>
              <a:t>, then sum</a:t>
            </a:r>
          </a:p>
          <a:p>
            <a:r>
              <a:rPr lang="en-US" dirty="0"/>
              <a:t>Has theoretical justification</a:t>
            </a:r>
          </a:p>
          <a:p>
            <a:pPr lvl="1"/>
            <a:r>
              <a:rPr lang="en-US" dirty="0"/>
              <a:t>See also </a:t>
            </a:r>
            <a:r>
              <a:rPr lang="en-US" dirty="0" err="1"/>
              <a:t>transx</a:t>
            </a:r>
            <a:endParaRPr lang="en-US" dirty="0"/>
          </a:p>
          <a:p>
            <a:r>
              <a:rPr lang="en-US" dirty="0" err="1"/>
              <a:t>Janossy</a:t>
            </a:r>
            <a:r>
              <a:rPr lang="en-US" dirty="0"/>
              <a:t> Pooling</a:t>
            </a:r>
          </a:p>
          <a:p>
            <a:pPr lvl="1"/>
            <a:r>
              <a:rPr lang="en-US" dirty="0"/>
              <a:t>Use permutation π to order neighboring nodes somehow (randomly, by degree) </a:t>
            </a:r>
          </a:p>
          <a:p>
            <a:pPr lvl="1"/>
            <a:r>
              <a:rPr lang="en-US" dirty="0"/>
              <a:t>Run sequential aggregation method (e.g. RNN) to get aggregate m(π)</a:t>
            </a:r>
          </a:p>
          <a:p>
            <a:pPr lvl="1"/>
            <a:r>
              <a:rPr lang="en-US" dirty="0"/>
              <a:t>Take average m(π) over permutations </a:t>
            </a:r>
          </a:p>
        </p:txBody>
      </p:sp>
    </p:spTree>
    <p:extLst>
      <p:ext uri="{BB962C8B-B14F-4D97-AF65-F5344CB8AC3E}">
        <p14:creationId xmlns:p14="http://schemas.microsoft.com/office/powerpoint/2010/main" val="196718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922A-69C4-C741-A7FB-15BFA23E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0F6F4-DAD7-E747-8CC0-7BA1F89B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Transformers in NLP </a:t>
            </a:r>
            <a:r>
              <a:rPr lang="en-US" dirty="0"/>
              <a:t>also aggregate items in the same sequence in a (more or less) order-invariant way.</a:t>
            </a:r>
          </a:p>
          <a:p>
            <a:r>
              <a:rPr lang="en-US" dirty="0"/>
              <a:t>Intuition: some </a:t>
            </a:r>
            <a:r>
              <a:rPr lang="en-US" dirty="0" err="1"/>
              <a:t>neighbours</a:t>
            </a:r>
            <a:r>
              <a:rPr lang="en-US" dirty="0"/>
              <a:t> are more informative than others</a:t>
            </a:r>
          </a:p>
          <a:p>
            <a:r>
              <a:rPr lang="en-US" dirty="0"/>
              <a:t>Basic idea: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attention weight </a:t>
            </a:r>
            <a:r>
              <a:rPr lang="en-US" i="1" dirty="0"/>
              <a:t>a(</a:t>
            </a:r>
            <a:r>
              <a:rPr lang="en-US" i="1" dirty="0" err="1"/>
              <a:t>u,v</a:t>
            </a:r>
            <a:r>
              <a:rPr lang="en-US" i="1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Message = weighted sum.</a:t>
            </a:r>
            <a:br>
              <a:rPr lang="en-US" dirty="0"/>
            </a:br>
            <a:r>
              <a:rPr lang="en-US" i="1" dirty="0"/>
              <a:t>m(u) = ∑</a:t>
            </a:r>
            <a:r>
              <a:rPr lang="en-US" i="1" baseline="-25000" dirty="0"/>
              <a:t>v in N(u) </a:t>
            </a:r>
            <a:r>
              <a:rPr lang="en-US" i="1" dirty="0" err="1"/>
              <a:t>h</a:t>
            </a:r>
            <a:r>
              <a:rPr lang="en-US" i="1" baseline="-25000" dirty="0" err="1"/>
              <a:t>v</a:t>
            </a:r>
            <a:r>
              <a:rPr lang="en-US" i="1" dirty="0"/>
              <a:t> x a(</a:t>
            </a:r>
            <a:r>
              <a:rPr lang="en-US" i="1" dirty="0" err="1"/>
              <a:t>u,v</a:t>
            </a:r>
            <a:r>
              <a:rPr lang="en-US" i="1" dirty="0"/>
              <a:t>)</a:t>
            </a:r>
          </a:p>
          <a:p>
            <a:r>
              <a:rPr lang="en-US" dirty="0"/>
              <a:t>How to get the attention weights?</a:t>
            </a:r>
          </a:p>
          <a:p>
            <a:pPr lvl="1"/>
            <a:r>
              <a:rPr lang="en-US" dirty="0"/>
              <a:t>Typically </a:t>
            </a:r>
            <a:r>
              <a:rPr lang="en-US" i="1" dirty="0"/>
              <a:t>a(</a:t>
            </a:r>
            <a:r>
              <a:rPr lang="en-US" i="1" dirty="0" err="1"/>
              <a:t>u,v</a:t>
            </a:r>
            <a:r>
              <a:rPr lang="en-US" i="1" dirty="0"/>
              <a:t>) </a:t>
            </a:r>
            <a:r>
              <a:rPr lang="en-US" dirty="0"/>
              <a:t>is a trainable function of the node embeddings </a:t>
            </a:r>
            <a:r>
              <a:rPr lang="en-US" i="1" dirty="0"/>
              <a:t>h</a:t>
            </a:r>
            <a:r>
              <a:rPr lang="en-US" i="1" baseline="-25000" dirty="0"/>
              <a:t>u</a:t>
            </a:r>
            <a:r>
              <a:rPr lang="en-US" i="1" dirty="0"/>
              <a:t>, </a:t>
            </a:r>
            <a:r>
              <a:rPr lang="en-US" i="1" dirty="0" err="1"/>
              <a:t>h</a:t>
            </a:r>
            <a:r>
              <a:rPr lang="en-US" i="1" baseline="-25000" dirty="0" err="1"/>
              <a:t>v</a:t>
            </a:r>
            <a:endParaRPr lang="en-US" i="1" baseline="-25000" dirty="0"/>
          </a:p>
          <a:p>
            <a:pPr marL="914400" lvl="1" indent="-457200"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126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FAE7-E486-3F47-9DB2-16C13F98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76C5-F2F0-CC42-B6ED-B52F120F8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3"/>
              </a:rPr>
              <a:t>Oversmoothing</a:t>
            </a:r>
            <a:r>
              <a:rPr lang="en-US" dirty="0"/>
              <a:t> happens because </a:t>
            </a:r>
            <a:r>
              <a:rPr lang="en-US" dirty="0" err="1"/>
              <a:t>neighbour</a:t>
            </a:r>
            <a:r>
              <a:rPr lang="en-US" dirty="0"/>
              <a:t> message dominates over node </a:t>
            </a:r>
            <a:r>
              <a:rPr lang="en-US" i="1" dirty="0"/>
              <a:t>u </a:t>
            </a:r>
            <a:r>
              <a:rPr lang="en-US" dirty="0"/>
              <a:t>representation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 embedding of </a:t>
            </a:r>
            <a:r>
              <a:rPr lang="en-US" i="1" dirty="0"/>
              <a:t>u</a:t>
            </a:r>
            <a:r>
              <a:rPr lang="en-US" dirty="0"/>
              <a:t> becomes like that of its </a:t>
            </a:r>
            <a:r>
              <a:rPr lang="en-US" dirty="0" err="1"/>
              <a:t>neighbours</a:t>
            </a:r>
            <a:endParaRPr lang="en-US" dirty="0"/>
          </a:p>
          <a:p>
            <a:r>
              <a:rPr lang="en-US" u="sng" dirty="0"/>
              <a:t>Skip connection</a:t>
            </a:r>
            <a:r>
              <a:rPr lang="en-US" dirty="0"/>
              <a:t>: concatenate current representation with current update input</a:t>
            </a:r>
          </a:p>
          <a:p>
            <a:r>
              <a:rPr lang="en-US" u="sng" dirty="0"/>
              <a:t>Jump Knowledge connections</a:t>
            </a:r>
            <a:r>
              <a:rPr lang="en-US" dirty="0"/>
              <a:t>: combine embeddings from each layer to produce final embedding</a:t>
            </a:r>
          </a:p>
          <a:p>
            <a:r>
              <a:rPr lang="en-US" u="sng" dirty="0"/>
              <a:t>Think RNN</a:t>
            </a:r>
            <a:r>
              <a:rPr lang="en-US" dirty="0"/>
              <a:t>: an RNN updates hidden state h(t) given current observation x(t)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Replace h(t) := h</a:t>
            </a:r>
            <a:r>
              <a:rPr lang="en-US" baseline="-25000" dirty="0"/>
              <a:t>u</a:t>
            </a:r>
            <a:r>
              <a:rPr lang="en-US" dirty="0"/>
              <a:t> and x(t) := </a:t>
            </a:r>
            <a:r>
              <a:rPr lang="en-US" i="1" dirty="0"/>
              <a:t>m</a:t>
            </a:r>
            <a:r>
              <a:rPr lang="en-US" i="1" baseline="-25000" dirty="0"/>
              <a:t>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any RNN update mechanism you like</a:t>
            </a:r>
          </a:p>
        </p:txBody>
      </p:sp>
    </p:spTree>
    <p:extLst>
      <p:ext uri="{BB962C8B-B14F-4D97-AF65-F5344CB8AC3E}">
        <p14:creationId xmlns:p14="http://schemas.microsoft.com/office/powerpoint/2010/main" val="274065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3BB8-2C8B-BF49-807B-AADBBD1C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(Multi-) Relational Graph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B3BF-881E-8446-AA8C-8FFF27AE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 use GCN but with a separate embedding projection matrix W</a:t>
            </a:r>
            <a:r>
              <a:rPr lang="en-US" baseline="-25000" dirty="0"/>
              <a:t>𝛕</a:t>
            </a:r>
            <a:r>
              <a:rPr lang="en-US" dirty="0"/>
              <a:t> for each relation type 𝛕. </a:t>
            </a:r>
          </a:p>
          <a:p>
            <a:pPr lvl="1"/>
            <a:r>
              <a:rPr lang="en-US" dirty="0"/>
              <a:t>Similar spirit to </a:t>
            </a:r>
            <a:r>
              <a:rPr lang="en-US" dirty="0" err="1"/>
              <a:t>TransX</a:t>
            </a:r>
            <a:r>
              <a:rPr lang="en-US" dirty="0"/>
              <a:t>.  </a:t>
            </a:r>
          </a:p>
          <a:p>
            <a:r>
              <a:rPr lang="en-US" dirty="0"/>
              <a:t>In some knowledge graphs, we have many relationship types (1,000 or more).</a:t>
            </a:r>
          </a:p>
          <a:p>
            <a:pPr lvl="1"/>
            <a:r>
              <a:rPr lang="en-US" dirty="0"/>
              <a:t>Can try to induce parameter sharing among the different W</a:t>
            </a:r>
            <a:r>
              <a:rPr lang="en-US" baseline="-25000" dirty="0"/>
              <a:t>𝛕</a:t>
            </a:r>
            <a:r>
              <a:rPr lang="en-US" dirty="0"/>
              <a:t> matrices.</a:t>
            </a:r>
          </a:p>
          <a:p>
            <a:r>
              <a:rPr lang="en-US" dirty="0"/>
              <a:t>For continuous edge features (e.g. salary of actor in movie)</a:t>
            </a:r>
          </a:p>
          <a:p>
            <a:pPr lvl="1"/>
            <a:r>
              <a:rPr lang="en-US" dirty="0"/>
              <a:t>Can concatenate edge features  to message </a:t>
            </a:r>
            <a:r>
              <a:rPr lang="en-US" i="1" dirty="0"/>
              <a:t>m(u) = ∑</a:t>
            </a:r>
            <a:r>
              <a:rPr lang="en-US" i="1" baseline="-25000" dirty="0"/>
              <a:t>v in N(u) </a:t>
            </a:r>
            <a:r>
              <a:rPr lang="en-US" i="1" dirty="0" err="1"/>
              <a:t>h</a:t>
            </a:r>
            <a:r>
              <a:rPr lang="en-US" i="1" baseline="-25000" dirty="0" err="1"/>
              <a:t>v</a:t>
            </a:r>
            <a:r>
              <a:rPr lang="en-US" i="1" dirty="0"/>
              <a:t> * e(</a:t>
            </a:r>
            <a:r>
              <a:rPr lang="en-US" i="1" dirty="0" err="1"/>
              <a:t>u,v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Can use </a:t>
            </a:r>
            <a:r>
              <a:rPr lang="en-US" i="1" dirty="0"/>
              <a:t>e(</a:t>
            </a:r>
            <a:r>
              <a:rPr lang="en-US" i="1" dirty="0" err="1"/>
              <a:t>u,v</a:t>
            </a:r>
            <a:r>
              <a:rPr lang="en-US" i="1" dirty="0"/>
              <a:t>)</a:t>
            </a:r>
            <a:r>
              <a:rPr lang="en-US" dirty="0"/>
              <a:t> for attention weight </a:t>
            </a:r>
            <a:r>
              <a:rPr lang="en-US" i="1" dirty="0"/>
              <a:t>a(</a:t>
            </a:r>
            <a:r>
              <a:rPr lang="en-US" i="1" dirty="0" err="1"/>
              <a:t>u,v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Together these work well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7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899</Words>
  <Application>Microsoft Macintosh PowerPoint</Application>
  <PresentationFormat>Widescreen</PresentationFormat>
  <Paragraphs>121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Graph Neural Networks</vt:lpstr>
      <vt:lpstr>Motivation</vt:lpstr>
      <vt:lpstr>Basic GNN setup</vt:lpstr>
      <vt:lpstr>The Neigbourhood Messages</vt:lpstr>
      <vt:lpstr>Set Aggregators</vt:lpstr>
      <vt:lpstr>Neighbourhood Set Aggregation</vt:lpstr>
      <vt:lpstr>Attention Weights</vt:lpstr>
      <vt:lpstr>Generalized Message Passing</vt:lpstr>
      <vt:lpstr>(Multi-) Relational Graph Neural Networks</vt:lpstr>
      <vt:lpstr>Graph Pooling</vt:lpstr>
      <vt:lpstr>Attention Graph Pooling</vt:lpstr>
      <vt:lpstr>Graph Coarsening</vt:lpstr>
      <vt:lpstr>Generalized Message Passing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Shallow Embeddings for Multi-Relational Data</dc:title>
  <dc:creator>Oliver Schulte</dc:creator>
  <cp:lastModifiedBy>Oliver Schulte</cp:lastModifiedBy>
  <cp:revision>32</cp:revision>
  <dcterms:created xsi:type="dcterms:W3CDTF">2021-10-12T19:42:00Z</dcterms:created>
  <dcterms:modified xsi:type="dcterms:W3CDTF">2021-10-28T17:50:14Z</dcterms:modified>
</cp:coreProperties>
</file>