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C4923-8B31-CD43-B0CF-AEF87886CA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403B6A-3D9F-C94A-8148-E8FA8428A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62F94A-856C-B74E-BEA3-CD3D5287A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0A2C-4F24-044C-8666-7D20206F242A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2BD50-CF1D-FB42-B2C2-5D33B60CA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1B229-BB05-DB43-AD91-60E3C5694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4FFC-63AE-C747-8733-C83911D52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261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833FD-6FA3-244C-A133-F6F137882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AB8467-9F86-BD48-B7FD-4875B518A6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F63F6-0237-2148-9D06-8FC13E049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0A2C-4F24-044C-8666-7D20206F242A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94D05-023D-D340-9C96-0F8B88966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864B0-108B-804D-9832-8E498AE20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4FFC-63AE-C747-8733-C83911D52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9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4D40FF-A946-9246-AE9E-7C316BF19A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978314-4F07-8E46-BCB0-A86D834E99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1F3A7-6E11-D648-B107-715CF961B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0A2C-4F24-044C-8666-7D20206F242A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51026-D402-3F48-8D34-76D5D0BE8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F6FCF-18E2-864C-992B-B43D64AE2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4FFC-63AE-C747-8733-C83911D52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39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E0A3E-AB53-F849-A10D-B6D152A18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B6960-BA03-B04E-B8BA-C09EA8525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0EB69-79E9-A24E-9D84-0821787AA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0A2C-4F24-044C-8666-7D20206F242A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3F2E3-F5D0-C048-9E5D-BF281A9CA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8EF08-0846-E74E-AB22-9C7451658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4FFC-63AE-C747-8733-C83911D52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790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63489-01BE-FD42-8224-0CB56870A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68C8D0-7FBF-F247-8211-58D8B4C76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BD4E9-F58B-AB48-B6E4-D6A151B2D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0A2C-4F24-044C-8666-7D20206F242A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F5E869-BAC6-AF4B-B6A2-401D97DC7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431E8-8B96-334B-9E8E-5308CE34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4FFC-63AE-C747-8733-C83911D52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54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06C1B-E42C-BF4D-9199-5C25010C1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96831-5D82-9146-9E06-0FA27D17D9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383927-9F89-E64E-A641-E592C55D8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FD6556-8EBF-554C-BFDF-DA5EFDC35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0A2C-4F24-044C-8666-7D20206F242A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C40AEA-CAAE-FC42-A59E-933ECEE7E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A688-014A-2147-B3C3-934F89C12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4FFC-63AE-C747-8733-C83911D52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876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126A7-6F7A-5B4E-9E5C-30949FAD4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47311-01B6-6D4B-8D2C-2E239DD0D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CA004D-B934-FB4F-A327-2BB1F92E8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847CF8-CCB5-0943-80B8-721AC8C93F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258A4B-E1A5-E749-BFBB-2FA1CB98EA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E6BAB-64DD-E140-8ABF-0E601214C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0A2C-4F24-044C-8666-7D20206F242A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CC038D-4E55-5B4E-8BE9-D9CDA3E64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0DB704-C625-9645-BA2E-CA6B150FD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4FFC-63AE-C747-8733-C83911D52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66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C5D2C-577A-8448-B712-D20489B2E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33DC7A-FF00-E440-AB16-1684247CB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0A2C-4F24-044C-8666-7D20206F242A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8B9262-B0A8-514B-BA34-21FDFBF93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697FC9-3E4E-4F4A-9066-230F5BB84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4FFC-63AE-C747-8733-C83911D52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89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C4C655-0D9D-A347-B50E-7F24BCBD6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0A2C-4F24-044C-8666-7D20206F242A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48D5D-F44B-B34F-A99B-218E528BE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F1748C-53D1-5447-852A-CE250266E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4FFC-63AE-C747-8733-C83911D52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43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63FEE-8EEE-2045-B7B1-A212A4138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0C1C2-F162-954B-8BDB-19678C253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9AAA35-87DC-294F-B6B3-B435EADB90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4EA94F-7C17-8343-84D4-9F5CE927E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0A2C-4F24-044C-8666-7D20206F242A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70B892-E155-954B-AE15-3971EDC1F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22A40A-8C92-8D48-B9F0-6A0436D10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4FFC-63AE-C747-8733-C83911D52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7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01BD3-599E-6244-88C2-F8BEBBE46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AC44B2-D8B4-3340-91F9-83A40B4BFA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1BB1E2-83DC-A74C-B4A7-C42EAB0A1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ED3F7E-7B40-814A-A0E2-08E1E6E9C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60A2C-4F24-044C-8666-7D20206F242A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181EC0-BB9D-8C45-ADC2-83941BE51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170606-F609-4D4C-AECC-E9E12997A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04FFC-63AE-C747-8733-C83911D52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502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48E1FA-8DE2-7F4E-919D-F28A1E27D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CAA3A2-6B56-E84D-A454-ACA413B50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EEAD50-53B0-FF43-89AC-3494ED0E56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60A2C-4F24-044C-8666-7D20206F242A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76FFFC-89FE-1040-958F-DA8C70AEF5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15AB8-030A-2D4A-B9CE-CE6561A34A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04FFC-63AE-C747-8733-C83911D52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46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F0058-3E46-EB48-BDCC-1329D6D433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Node Embeddings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ED1C1D-54C0-2D41-9DB9-8FD2B93534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3</a:t>
            </a:r>
          </a:p>
          <a:p>
            <a:r>
              <a:rPr lang="en-US" dirty="0"/>
              <a:t>CMPT 983</a:t>
            </a:r>
          </a:p>
        </p:txBody>
      </p:sp>
    </p:spTree>
    <p:extLst>
      <p:ext uri="{BB962C8B-B14F-4D97-AF65-F5344CB8AC3E}">
        <p14:creationId xmlns:p14="http://schemas.microsoft.com/office/powerpoint/2010/main" val="2788042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C4BD9-29DF-2B4C-8319-15E9DB088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Shallow Embeddings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6DF82-195D-9342-81BA-BAFB69C9D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Map each node as a 1-hot vector.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So </a:t>
            </a:r>
            <a:r>
              <a:rPr lang="en-US" i="1" dirty="0"/>
              <a:t>n</a:t>
            </a:r>
            <a:r>
              <a:rPr lang="en-US" dirty="0"/>
              <a:t> nodes → </a:t>
            </a:r>
            <a:r>
              <a:rPr lang="en-US" i="1" dirty="0"/>
              <a:t>n</a:t>
            </a:r>
            <a:r>
              <a:rPr lang="en-US" dirty="0"/>
              <a:t>-dimensional encoding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Encoding: Map each 1-hot vector to </a:t>
            </a:r>
            <a:r>
              <a:rPr lang="en-US" i="1" dirty="0"/>
              <a:t>d</a:t>
            </a:r>
            <a:r>
              <a:rPr lang="en-US" dirty="0"/>
              <a:t>-dimensional </a:t>
            </a:r>
            <a:r>
              <a:rPr lang="en-US" i="1" dirty="0"/>
              <a:t>node representation z(u)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Decoding: Reconstruct the </a:t>
            </a:r>
            <a:r>
              <a:rPr lang="en-US" dirty="0" err="1"/>
              <a:t>neighbourhood</a:t>
            </a:r>
            <a:r>
              <a:rPr lang="en-US" dirty="0"/>
              <a:t> of node </a:t>
            </a:r>
            <a:r>
              <a:rPr lang="en-US" i="1" dirty="0"/>
              <a:t>u</a:t>
            </a:r>
            <a:r>
              <a:rPr lang="en-US" dirty="0"/>
              <a:t> using </a:t>
            </a:r>
            <a:r>
              <a:rPr lang="en-US" b="1" dirty="0" err="1"/>
              <a:t>z</a:t>
            </a:r>
            <a:r>
              <a:rPr lang="en-US" baseline="-25000" dirty="0" err="1"/>
              <a:t>u</a:t>
            </a:r>
            <a:endParaRPr lang="en-US" baseline="-25000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Pairwise decoding: Dec(</a:t>
            </a:r>
            <a:r>
              <a:rPr lang="en-US" b="1" dirty="0" err="1"/>
              <a:t>z</a:t>
            </a:r>
            <a:r>
              <a:rPr lang="en-US" baseline="-25000" dirty="0" err="1"/>
              <a:t>u</a:t>
            </a:r>
            <a:r>
              <a:rPr lang="en-US" baseline="-25000" dirty="0"/>
              <a:t>,</a:t>
            </a:r>
            <a:r>
              <a:rPr lang="en-US" b="1" dirty="0"/>
              <a:t> </a:t>
            </a:r>
            <a:r>
              <a:rPr lang="en-US" b="1" dirty="0" err="1"/>
              <a:t>z</a:t>
            </a:r>
            <a:r>
              <a:rPr lang="en-US" baseline="-25000" dirty="0" err="1"/>
              <a:t>v</a:t>
            </a:r>
            <a:r>
              <a:rPr lang="en-US" dirty="0"/>
              <a:t>) is a non-negative real number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Want Dec(</a:t>
            </a:r>
            <a:r>
              <a:rPr lang="en-US" b="1" dirty="0" err="1"/>
              <a:t>z</a:t>
            </a:r>
            <a:r>
              <a:rPr lang="en-US" baseline="-25000" dirty="0" err="1"/>
              <a:t>u</a:t>
            </a:r>
            <a:r>
              <a:rPr lang="en-US" baseline="-25000" dirty="0"/>
              <a:t>,</a:t>
            </a:r>
            <a:r>
              <a:rPr lang="en-US" b="1" dirty="0"/>
              <a:t> </a:t>
            </a:r>
            <a:r>
              <a:rPr lang="en-US" b="1" dirty="0" err="1"/>
              <a:t>z</a:t>
            </a:r>
            <a:r>
              <a:rPr lang="en-US" baseline="-25000" dirty="0" err="1"/>
              <a:t>v</a:t>
            </a:r>
            <a:r>
              <a:rPr lang="en-US" dirty="0"/>
              <a:t>)  close to S[</a:t>
            </a:r>
            <a:r>
              <a:rPr lang="en-US" dirty="0" err="1"/>
              <a:t>u,v</a:t>
            </a:r>
            <a:r>
              <a:rPr lang="en-US" dirty="0"/>
              <a:t>]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dirty="0"/>
              <a:t>S[</a:t>
            </a:r>
            <a:r>
              <a:rPr lang="en-US" dirty="0" err="1"/>
              <a:t>u,v</a:t>
            </a:r>
            <a:r>
              <a:rPr lang="en-US" dirty="0"/>
              <a:t>] is our target definition of relationship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dirty="0"/>
              <a:t>Graph reconstruction: S[</a:t>
            </a:r>
            <a:r>
              <a:rPr lang="en-US" dirty="0" err="1"/>
              <a:t>u,v</a:t>
            </a:r>
            <a:r>
              <a:rPr lang="en-US" dirty="0"/>
              <a:t>] = A[</a:t>
            </a:r>
            <a:r>
              <a:rPr lang="en-US" dirty="0" err="1"/>
              <a:t>u,v</a:t>
            </a:r>
            <a:r>
              <a:rPr lang="en-US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869188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34AAF-692D-0B40-BACE-EDF87A030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CF2A5-B8FA-D240-8C42-3E3DFFBB7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Different Decoders and Objective Functions can be used</a:t>
            </a:r>
          </a:p>
          <a:p>
            <a:pPr lvl="1"/>
            <a:r>
              <a:rPr lang="en-US" dirty="0"/>
              <a:t>See table 3.1</a:t>
            </a:r>
          </a:p>
        </p:txBody>
      </p:sp>
    </p:spTree>
    <p:extLst>
      <p:ext uri="{BB962C8B-B14F-4D97-AF65-F5344CB8AC3E}">
        <p14:creationId xmlns:p14="http://schemas.microsoft.com/office/powerpoint/2010/main" val="3080749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BA77C-6476-2B47-96AE-10603CE3A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Laplacian Eigenmaps and Dot Product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12845-8048-F046-AF83-307590F29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Dec(</a:t>
            </a:r>
            <a:r>
              <a:rPr lang="en-US" b="1" dirty="0" err="1"/>
              <a:t>z</a:t>
            </a:r>
            <a:r>
              <a:rPr lang="en-US" baseline="-25000" dirty="0" err="1"/>
              <a:t>u</a:t>
            </a:r>
            <a:r>
              <a:rPr lang="en-US" baseline="-25000" dirty="0"/>
              <a:t>,</a:t>
            </a:r>
            <a:r>
              <a:rPr lang="en-US" b="1" dirty="0"/>
              <a:t> </a:t>
            </a:r>
            <a:r>
              <a:rPr lang="en-US" b="1" dirty="0" err="1"/>
              <a:t>z</a:t>
            </a:r>
            <a:r>
              <a:rPr lang="en-US" baseline="-25000" dirty="0" err="1"/>
              <a:t>v</a:t>
            </a:r>
            <a:r>
              <a:rPr lang="en-US" dirty="0"/>
              <a:t>) = ||</a:t>
            </a:r>
            <a:r>
              <a:rPr lang="en-US" b="1" dirty="0"/>
              <a:t> </a:t>
            </a:r>
            <a:r>
              <a:rPr lang="en-US" b="1" dirty="0" err="1"/>
              <a:t>z</a:t>
            </a:r>
            <a:r>
              <a:rPr lang="en-US" baseline="-25000" dirty="0" err="1"/>
              <a:t>u</a:t>
            </a:r>
            <a:r>
              <a:rPr lang="en-US" dirty="0" err="1"/>
              <a:t>-</a:t>
            </a:r>
            <a:r>
              <a:rPr lang="en-US" b="1" dirty="0" err="1"/>
              <a:t>z</a:t>
            </a:r>
            <a:r>
              <a:rPr lang="en-US" baseline="-25000" dirty="0" err="1"/>
              <a:t>v</a:t>
            </a:r>
            <a:r>
              <a:rPr lang="en-US" dirty="0"/>
              <a:t>||</a:t>
            </a:r>
            <a:r>
              <a:rPr lang="en-US" baseline="30000" dirty="0"/>
              <a:t>2</a:t>
            </a:r>
            <a:r>
              <a:rPr lang="en-US" dirty="0"/>
              <a:t> Euclidean distance between embeddings</a:t>
            </a:r>
          </a:p>
          <a:p>
            <a:r>
              <a:rPr lang="en-US" dirty="0"/>
              <a:t>Loss Function: L(D) = ∑</a:t>
            </a:r>
            <a:r>
              <a:rPr lang="en-US" baseline="-25000" dirty="0"/>
              <a:t>(</a:t>
            </a:r>
            <a:r>
              <a:rPr lang="en-US" baseline="-25000" dirty="0" err="1"/>
              <a:t>u,v</a:t>
            </a:r>
            <a:r>
              <a:rPr lang="en-US" baseline="-25000" dirty="0"/>
              <a:t>)</a:t>
            </a:r>
            <a:r>
              <a:rPr lang="en-US" dirty="0"/>
              <a:t> Dec(</a:t>
            </a:r>
            <a:r>
              <a:rPr lang="en-US" b="1" dirty="0" err="1"/>
              <a:t>z</a:t>
            </a:r>
            <a:r>
              <a:rPr lang="en-US" baseline="-25000" dirty="0" err="1"/>
              <a:t>u</a:t>
            </a:r>
            <a:r>
              <a:rPr lang="en-US" baseline="-25000" dirty="0"/>
              <a:t>,</a:t>
            </a:r>
            <a:r>
              <a:rPr lang="en-US" b="1" dirty="0"/>
              <a:t> </a:t>
            </a:r>
            <a:r>
              <a:rPr lang="en-US" b="1" dirty="0" err="1"/>
              <a:t>z</a:t>
            </a:r>
            <a:r>
              <a:rPr lang="en-US" baseline="-25000" dirty="0" err="1"/>
              <a:t>v</a:t>
            </a:r>
            <a:r>
              <a:rPr lang="en-US" dirty="0"/>
              <a:t>) x S[</a:t>
            </a:r>
            <a:r>
              <a:rPr lang="en-US" dirty="0" err="1"/>
              <a:t>u,v</a:t>
            </a:r>
            <a:r>
              <a:rPr lang="en-US" dirty="0"/>
              <a:t>]</a:t>
            </a:r>
          </a:p>
          <a:p>
            <a:r>
              <a:rPr lang="en-US" dirty="0"/>
              <a:t>if S is Laplacian, then solution = d-smallest eigenvectors of S</a:t>
            </a:r>
          </a:p>
        </p:txBody>
      </p:sp>
    </p:spTree>
    <p:extLst>
      <p:ext uri="{BB962C8B-B14F-4D97-AF65-F5344CB8AC3E}">
        <p14:creationId xmlns:p14="http://schemas.microsoft.com/office/powerpoint/2010/main" val="2486617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AFBBF-C181-4444-A367-7B0F142D0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Dot Product Embeddings and Matrix Factorization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A8AE2-1CBF-D440-A6EF-11ED4A6C7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Dot Product Decoders: Directly predict S[</a:t>
            </a:r>
            <a:r>
              <a:rPr lang="en-US" dirty="0" err="1"/>
              <a:t>u,v</a:t>
            </a:r>
            <a:r>
              <a:rPr lang="en-US" dirty="0"/>
              <a:t>] with </a:t>
            </a:r>
            <a:r>
              <a:rPr lang="en-US" b="1" dirty="0" err="1"/>
              <a:t>z</a:t>
            </a:r>
            <a:r>
              <a:rPr lang="en-US" baseline="-25000" dirty="0" err="1"/>
              <a:t>u</a:t>
            </a:r>
            <a:r>
              <a:rPr lang="en-US" dirty="0" err="1"/>
              <a:t>∙</a:t>
            </a:r>
            <a:r>
              <a:rPr lang="en-US" b="1" dirty="0" err="1"/>
              <a:t>z</a:t>
            </a:r>
            <a:r>
              <a:rPr lang="en-US" baseline="-25000" dirty="0" err="1"/>
              <a:t>v</a:t>
            </a:r>
            <a:endParaRPr lang="en-US" baseline="-25000" dirty="0"/>
          </a:p>
          <a:p>
            <a:r>
              <a:rPr lang="en-US" dirty="0"/>
              <a:t>Loss can be written as ||ZZ</a:t>
            </a:r>
            <a:r>
              <a:rPr lang="en-US" baseline="30000" dirty="0"/>
              <a:t>T</a:t>
            </a:r>
            <a:r>
              <a:rPr lang="en-US" dirty="0"/>
              <a:t>-S||</a:t>
            </a:r>
          </a:p>
          <a:p>
            <a:pPr lvl="1"/>
            <a:r>
              <a:rPr lang="en-US" dirty="0"/>
              <a:t>i.e. factor n x n S into low-dimensional n x d component</a:t>
            </a:r>
          </a:p>
        </p:txBody>
      </p:sp>
    </p:spTree>
    <p:extLst>
      <p:ext uri="{BB962C8B-B14F-4D97-AF65-F5344CB8AC3E}">
        <p14:creationId xmlns:p14="http://schemas.microsoft.com/office/powerpoint/2010/main" val="3769454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3090E-92EA-7C40-AF93-14FCCDDAA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Walk Embeddings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1F650-ECB6-CB41-ACC5-4E3444B07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NLP has great techniques for embedding items in a sequence</a:t>
            </a:r>
          </a:p>
          <a:p>
            <a:pPr lvl="1"/>
            <a:r>
              <a:rPr lang="en-US" dirty="0"/>
              <a:t>Words in a sentence</a:t>
            </a:r>
          </a:p>
          <a:p>
            <a:r>
              <a:rPr lang="en-US" dirty="0"/>
              <a:t>A graph is not a sequence</a:t>
            </a:r>
          </a:p>
          <a:p>
            <a:r>
              <a:rPr lang="en-US" dirty="0"/>
              <a:t>Neat idea: Create a list of random walks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Turns graph into a set of sequences (like a document)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Can apply NLP techniques</a:t>
            </a:r>
          </a:p>
        </p:txBody>
      </p:sp>
    </p:spTree>
    <p:extLst>
      <p:ext uri="{BB962C8B-B14F-4D97-AF65-F5344CB8AC3E}">
        <p14:creationId xmlns:p14="http://schemas.microsoft.com/office/powerpoint/2010/main" val="189128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AA84D-91FE-AD47-A3F4-529A6D63E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Details on Random Walk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98FBA-79D7-E044-A0FC-4811E73A6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Softmax</a:t>
            </a:r>
            <a:r>
              <a:rPr lang="en-US" dirty="0"/>
              <a:t> on dot product</a:t>
            </a:r>
          </a:p>
          <a:p>
            <a:r>
              <a:rPr lang="en-US" dirty="0"/>
              <a:t>Cross-entropy loss:</a:t>
            </a:r>
          </a:p>
          <a:p>
            <a:pPr lvl="1"/>
            <a:r>
              <a:rPr lang="en-US" dirty="0"/>
              <a:t>Negative sampling to evaluate negative edges</a:t>
            </a:r>
          </a:p>
          <a:p>
            <a:r>
              <a:rPr lang="en-US" dirty="0"/>
              <a:t>Can be related theoretically to eigenvalue decomposition and matrix factorization</a:t>
            </a:r>
          </a:p>
          <a:p>
            <a:r>
              <a:rPr lang="en-US" dirty="0"/>
              <a:t>Kumar will go into more detail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394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59524-E3F4-DD4B-98F8-49729F154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Limitations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69F6D-3918-5C49-AEAD-2654AAD4E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Shallow embeddings work only for observed nodes</a:t>
            </a:r>
          </a:p>
          <a:p>
            <a:r>
              <a:rPr lang="en-US" dirty="0"/>
              <a:t>New nodes need new weights, must retrain</a:t>
            </a:r>
          </a:p>
          <a:p>
            <a:r>
              <a:rPr lang="en-US" dirty="0"/>
              <a:t>Typically do not accept node features as input </a:t>
            </a:r>
          </a:p>
          <a:p>
            <a:pPr lvl="1"/>
            <a:r>
              <a:rPr lang="en-US" dirty="0"/>
              <a:t>But see GAT </a:t>
            </a:r>
            <a:r>
              <a:rPr lang="en-US"/>
              <a:t>system and https</a:t>
            </a:r>
            <a:r>
              <a:rPr lang="en-US" dirty="0"/>
              <a:t>://</a:t>
            </a:r>
            <a:r>
              <a:rPr lang="en-US" dirty="0" err="1"/>
              <a:t>dl.acm.org</a:t>
            </a:r>
            <a:r>
              <a:rPr lang="en-US" dirty="0"/>
              <a:t>/</a:t>
            </a:r>
            <a:r>
              <a:rPr lang="en-US" dirty="0" err="1"/>
              <a:t>doi</a:t>
            </a:r>
            <a:r>
              <a:rPr lang="en-US" dirty="0"/>
              <a:t>/10.1145/3318464.3389742</a:t>
            </a:r>
          </a:p>
        </p:txBody>
      </p:sp>
    </p:spTree>
    <p:extLst>
      <p:ext uri="{BB962C8B-B14F-4D97-AF65-F5344CB8AC3E}">
        <p14:creationId xmlns:p14="http://schemas.microsoft.com/office/powerpoint/2010/main" val="2549126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344</Words>
  <Application>Microsoft Macintosh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Node Embeddings</vt:lpstr>
      <vt:lpstr>Shallow Embeddings</vt:lpstr>
      <vt:lpstr>Objective Function</vt:lpstr>
      <vt:lpstr>Example: Laplacian Eigenmaps and Dot Product</vt:lpstr>
      <vt:lpstr>Dot Product Embeddings and Matrix Factorization</vt:lpstr>
      <vt:lpstr>Random Walk Embeddings</vt:lpstr>
      <vt:lpstr>Details on Random Walk Approaches</vt:lpstr>
      <vt:lpstr>Limitations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Node Embeddings</dc:title>
  <dc:creator>Oliver Schulte</dc:creator>
  <cp:lastModifiedBy>Oliver Schulte</cp:lastModifiedBy>
  <cp:revision>8</cp:revision>
  <dcterms:created xsi:type="dcterms:W3CDTF">2021-10-12T16:18:10Z</dcterms:created>
  <dcterms:modified xsi:type="dcterms:W3CDTF">2021-10-12T23:35:24Z</dcterms:modified>
</cp:coreProperties>
</file>