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29"/>
    <p:restoredTop sz="76868"/>
  </p:normalViewPr>
  <p:slideViewPr>
    <p:cSldViewPr snapToGrid="0" snapToObjects="1">
      <p:cViewPr varScale="1">
        <p:scale>
          <a:sx n="112" d="100"/>
          <a:sy n="112" d="100"/>
        </p:scale>
        <p:origin x="13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B8FB4-BDBC-B549-B430-EE4156A28E93}" type="datetimeFigureOut">
              <a:rPr lang="en-US" smtClean="0"/>
              <a:t>10/5/21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B784B-C800-B247-86B9-E430F0B59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75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relational.fit.cvut.cz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6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16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oschulte.github.io</a:t>
            </a:r>
            <a:r>
              <a:rPr lang="en-US" dirty="0"/>
              <a:t>/</a:t>
            </a:r>
            <a:r>
              <a:rPr lang="en-US" dirty="0" err="1"/>
              <a:t>srl</a:t>
            </a:r>
            <a:r>
              <a:rPr lang="en-US" dirty="0"/>
              <a:t>-tutorial-slides/</a:t>
            </a:r>
          </a:p>
          <a:p>
            <a:r>
              <a:rPr lang="en-US" dirty="0"/>
              <a:t>https://</a:t>
            </a:r>
            <a:r>
              <a:rPr lang="en-US" dirty="0" err="1"/>
              <a:t>arxiv.org</a:t>
            </a:r>
            <a:r>
              <a:rPr lang="en-US" dirty="0"/>
              <a:t>/pdf/1503.00759.pdf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19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Local vs. global </a:t>
            </a:r>
            <a:r>
              <a:rPr lang="en-US" dirty="0" err="1"/>
              <a:t>properteis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15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Hamilton’s organization here is a bit awkward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80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A^{k}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9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general many of the infinite series have closed 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57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Lx[</a:t>
            </a:r>
            <a:r>
              <a:rPr lang="en-US" dirty="0" err="1"/>
              <a:t>i</a:t>
            </a:r>
            <a:r>
              <a:rPr lang="en-US" dirty="0"/>
              <a:t>] = degree(</a:t>
            </a:r>
            <a:r>
              <a:rPr lang="en-US" dirty="0" err="1"/>
              <a:t>i</a:t>
            </a:r>
            <a:r>
              <a:rPr lang="en-US" dirty="0"/>
              <a:t>)  x(</a:t>
            </a:r>
            <a:r>
              <a:rPr lang="en-US" dirty="0" err="1"/>
              <a:t>i</a:t>
            </a:r>
            <a:r>
              <a:rPr lang="en-US" dirty="0"/>
              <a:t>) – Sum x[j] over </a:t>
            </a:r>
            <a:r>
              <a:rPr lang="en-US" dirty="0" err="1"/>
              <a:t>neighbours</a:t>
            </a:r>
            <a:r>
              <a:rPr lang="en-US" dirty="0"/>
              <a:t> j =</a:t>
            </a:r>
          </a:p>
          <a:p>
            <a:r>
              <a:rPr lang="en-US" dirty="0"/>
              <a:t>Degree(</a:t>
            </a:r>
            <a:r>
              <a:rPr lang="en-US" dirty="0" err="1"/>
              <a:t>i</a:t>
            </a:r>
            <a:r>
              <a:rPr lang="en-US" dirty="0"/>
              <a:t>) x(</a:t>
            </a:r>
            <a:r>
              <a:rPr lang="en-US" dirty="0" err="1"/>
              <a:t>i</a:t>
            </a:r>
            <a:r>
              <a:rPr lang="en-US" dirty="0"/>
              <a:t>) – degree(</a:t>
            </a:r>
            <a:r>
              <a:rPr lang="en-US" dirty="0" err="1"/>
              <a:t>i</a:t>
            </a:r>
            <a:r>
              <a:rPr lang="en-US" dirty="0"/>
              <a:t>) x Avg x[j] over </a:t>
            </a:r>
            <a:r>
              <a:rPr lang="en-US" dirty="0" err="1"/>
              <a:t>neighbours</a:t>
            </a:r>
            <a:r>
              <a:rPr lang="en-US" dirty="0"/>
              <a:t> j =</a:t>
            </a:r>
          </a:p>
          <a:p>
            <a:r>
              <a:rPr lang="en-US" dirty="0"/>
              <a:t>Deg(</a:t>
            </a:r>
            <a:r>
              <a:rPr lang="en-US" dirty="0" err="1"/>
              <a:t>i</a:t>
            </a:r>
            <a:r>
              <a:rPr lang="en-US" dirty="0"/>
              <a:t>) [x(</a:t>
            </a:r>
            <a:r>
              <a:rPr lang="en-US" dirty="0" err="1"/>
              <a:t>i</a:t>
            </a:r>
            <a:r>
              <a:rPr lang="en-US" dirty="0"/>
              <a:t>) – Avg [x(j)] over </a:t>
            </a:r>
            <a:r>
              <a:rPr lang="en-US" dirty="0" err="1"/>
              <a:t>neighbours</a:t>
            </a:r>
            <a:r>
              <a:rPr lang="en-US" dirty="0"/>
              <a:t>]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39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k disjoint connected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B784B-C800-B247-86B9-E430F0B596C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51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E9B3-DD4C-A745-A773-404A25D59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5F9487-133C-ED42-8C05-8162F0518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97B83-882D-204D-9D9C-7B25B41B7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419EE-E5B9-EB43-9B86-F6C28FBE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0F947-D507-044A-87D3-57396E6A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8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B7ACA-D5D6-F241-ACE6-34B6D977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E6F36-6A91-354D-9E51-CE4B53D30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5F1E-0F09-C547-A094-9A193DD6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2A5E9-EF50-944B-9043-0000701C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55A10-6003-AD4A-9DA2-A2461621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9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22D9B1-5C33-7841-9DB5-090F14D6A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E86A-5B57-704A-A539-551326FDB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EFC04-DBA2-E349-80CA-4CD71C98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EC9A0-3FEF-7949-9920-BDF44A473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6C016-3D9A-0F46-BCA6-BDD16E3F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6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2229-A7AE-164F-B126-09CED9713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9A5BD-59DD-444F-B2BC-A172A8D8C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DA944-BFDE-024B-A016-62B8A8FA1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4D46D-6128-F64A-9A56-D8E497EA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7CE47-AF8E-1F47-8A0C-671992FD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09FA-CA57-CD48-AFEE-F08244E9F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EB108-DDBA-CB4A-B1BC-7BFB4BE7B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5BCE4-A257-7E40-AED0-C9B0CAC59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D0E89-40CF-A242-A43E-FA982268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DFA1F-FCFD-B248-AE2B-2326B17F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3BE2F-DFB6-1342-AE90-CB165E8B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63444-DE5B-934C-B232-2E534EF9B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21C839-F900-7248-A498-BF5B21EA8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638BC-BE8D-7B4D-B2AE-6039772A5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200C30-E9CC-0643-AFEC-21439A23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8A034-D117-2D4B-8454-5CE473FC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1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41C7A-C7A4-144F-A0F0-E2388A0EF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B8D44-5953-5743-A1BC-73BB94C52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8FC71-2D40-AE40-BC7D-C0FD8A700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812B3C-AA1D-004F-9FD1-018B6A9F69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3CB769-06A3-2B43-A80A-F1498301A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4C9872-9D37-504F-BFA4-698CF6FA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2696FA-1687-4445-9106-831EB97A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77855-8B46-7544-BBBA-3D7A699F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F2B28-7064-DE4B-ABF7-4DCBE115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EC0C22-5865-804A-956F-2369CDDB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F3F614-6E3A-844A-9E90-BF339BD2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393CAE-5CDA-D74D-B3BC-9FA4EBD0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9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354A0-34FF-5947-A39C-F4495429F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D0324F-F57E-C34D-8DF7-5FFCB655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95F16-CDCF-6D4E-B12E-962C3D50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6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6BDDD-3205-4D49-AD43-FF8E2CA4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7A758-6FE5-4141-8863-7EA666C11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7F056-55E5-B94F-96E0-0BD435037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5C286-D5A0-4143-BF78-FBDAEA01F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F4DE5-DA9A-AC41-BCA4-FA2A3FF5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95F5B-D40D-1A41-AB41-B8BFF1062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5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CC5C-1D3F-A04B-A620-BD8029E70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CDE949-FEB7-CC4A-98C0-EE69298F3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58E65D-044D-1F44-8754-D28F0DA0B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5ED-23BD-AD4B-83E2-9572E7DE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6854D-7014-254B-996C-462204E8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97C1B-A9AB-D34F-86C5-E7CCBC9BD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4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D17057-28BD-5040-9714-39FCB22D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D18C9-EBA8-044D-A24E-AA36C05B1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8C424-1327-4F4D-9AC6-0DFBA2890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646D2-9811-5F4F-8CE7-055AE05B8E1D}" type="datetimeFigureOut">
              <a:rPr lang="en-US" smtClean="0"/>
              <a:t>10/5/21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811A5-45B0-6D4E-9254-EF5838BCD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19C11-F385-3748-AD4D-FEBE1614E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B25D-572B-EC42-8AA9-2C7AD659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3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lational.fit.cvut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schulte.github.io/srl-tutorial-slid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rxiv.org/pdf/1503.00759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FB3F-544B-ED40-BD9F-2585ECBBD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Introduction: Chapter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65D96-83DC-7D43-9857-D10157E6C6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983</a:t>
            </a:r>
          </a:p>
          <a:p>
            <a:r>
              <a:rPr lang="en-US" dirty="0"/>
              <a:t>Graph Representation Learning</a:t>
            </a:r>
          </a:p>
        </p:txBody>
      </p:sp>
    </p:spTree>
    <p:extLst>
      <p:ext uri="{BB962C8B-B14F-4D97-AF65-F5344CB8AC3E}">
        <p14:creationId xmlns:p14="http://schemas.microsoft.com/office/powerpoint/2010/main" val="2901033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78622-3483-244A-AAD3-FA8C9690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Features: </a:t>
            </a:r>
            <a:r>
              <a:rPr lang="en-US" dirty="0" err="1"/>
              <a:t>Neighbourhood</a:t>
            </a:r>
            <a:r>
              <a:rPr lang="en-US" dirty="0"/>
              <a:t> Overlap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CD58-936D-8D41-A51B-23C95DE4F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S[</a:t>
            </a:r>
            <a:r>
              <a:rPr lang="en-US" dirty="0" err="1"/>
              <a:t>u,v</a:t>
            </a:r>
            <a:r>
              <a:rPr lang="en-US" dirty="0"/>
              <a:t>]: represents “strength of (potential) relationship”</a:t>
            </a:r>
          </a:p>
          <a:p>
            <a:pPr lvl="1"/>
            <a:r>
              <a:rPr lang="en-US" dirty="0"/>
              <a:t>Can be alternative to adjacency matrix A[</a:t>
            </a:r>
            <a:r>
              <a:rPr lang="en-US" dirty="0" err="1"/>
              <a:t>u,v</a:t>
            </a:r>
            <a:r>
              <a:rPr lang="en-US" dirty="0"/>
              <a:t>]</a:t>
            </a:r>
          </a:p>
          <a:p>
            <a:r>
              <a:rPr lang="en-US" dirty="0"/>
              <a:t>Examples: </a:t>
            </a:r>
          </a:p>
          <a:p>
            <a:pPr lvl="1"/>
            <a:r>
              <a:rPr lang="en-US" dirty="0"/>
              <a:t>number of common </a:t>
            </a:r>
            <a:r>
              <a:rPr lang="en-US" dirty="0" err="1"/>
              <a:t>neighbours</a:t>
            </a:r>
            <a:r>
              <a:rPr lang="en-US" dirty="0"/>
              <a:t> (</a:t>
            </a:r>
            <a:r>
              <a:rPr lang="en-US" dirty="0" err="1"/>
              <a:t>facebook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Biased towards high-degree nodes</a:t>
            </a:r>
          </a:p>
          <a:p>
            <a:pPr lvl="2"/>
            <a:r>
              <a:rPr lang="en-US" dirty="0"/>
              <a:t>Typically normalize for degree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75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625CA-9107-2343-ABB6-98FE25F6A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k-step Transition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0E744-4B15-4A4E-BFD5-830E95951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 to compute the number of paths of length 2 between 2 nodes </a:t>
            </a:r>
            <a:r>
              <a:rPr lang="en-US" dirty="0" err="1"/>
              <a:t>u,v</a:t>
            </a:r>
            <a:r>
              <a:rPr lang="en-US" dirty="0"/>
              <a:t>.</a:t>
            </a:r>
          </a:p>
          <a:p>
            <a:r>
              <a:rPr lang="en-US" dirty="0"/>
              <a:t>How can we express this computation in terms of adjacency matrices?</a:t>
            </a:r>
          </a:p>
          <a:p>
            <a:r>
              <a:rPr lang="en-US" dirty="0"/>
              <a:t>How about number of paths of length </a:t>
            </a:r>
            <a:r>
              <a:rPr lang="en-US" i="1" dirty="0"/>
              <a:t>k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576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71100-E437-014A-83E9-46A9270C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Katz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51CFB-902E-BD48-8535-36825B7AB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natural way to measure how related two nodes are is to count the total number of all paths between them</a:t>
            </a:r>
            <a:br>
              <a:rPr lang="en-US" dirty="0"/>
            </a:br>
            <a:r>
              <a:rPr lang="en-US" dirty="0"/>
              <a:t>S:= ∑</a:t>
            </a:r>
            <a:r>
              <a:rPr lang="en-US" baseline="-25000" dirty="0" err="1"/>
              <a:t>i</a:t>
            </a:r>
            <a:r>
              <a:rPr lang="en-US" baseline="-25000" dirty="0"/>
              <a:t>=1 to ∞ </a:t>
            </a:r>
            <a:r>
              <a:rPr lang="en-US" dirty="0"/>
              <a:t>A</a:t>
            </a:r>
            <a:r>
              <a:rPr lang="en-US" baseline="30000" dirty="0"/>
              <a:t>i</a:t>
            </a:r>
          </a:p>
          <a:p>
            <a:pPr lvl="1"/>
            <a:r>
              <a:rPr lang="en-US" dirty="0"/>
              <a:t>An example of a geometric series of adjacency matrices</a:t>
            </a:r>
          </a:p>
          <a:p>
            <a:r>
              <a:rPr lang="en-US" dirty="0"/>
              <a:t>To ensure convergence, discount exponentially with β</a:t>
            </a:r>
            <a:br>
              <a:rPr lang="en-US" dirty="0"/>
            </a:br>
            <a:r>
              <a:rPr lang="en-US" dirty="0" err="1"/>
              <a:t>S</a:t>
            </a:r>
            <a:r>
              <a:rPr lang="en-US" baseline="-25000" dirty="0" err="1"/>
              <a:t>katz</a:t>
            </a:r>
            <a:r>
              <a:rPr lang="en-US" dirty="0"/>
              <a:t> := ∑</a:t>
            </a:r>
            <a:r>
              <a:rPr lang="en-US" baseline="-25000" dirty="0" err="1"/>
              <a:t>i</a:t>
            </a:r>
            <a:r>
              <a:rPr lang="en-US" baseline="-25000" dirty="0"/>
              <a:t>=1 to ∞ </a:t>
            </a:r>
            <a:r>
              <a:rPr lang="en-US" dirty="0"/>
              <a:t>β</a:t>
            </a:r>
            <a:r>
              <a:rPr lang="en-US" baseline="30000" dirty="0" err="1"/>
              <a:t>i</a:t>
            </a:r>
            <a:r>
              <a:rPr lang="en-US" dirty="0" err="1"/>
              <a:t>A</a:t>
            </a:r>
            <a:r>
              <a:rPr lang="en-US" baseline="30000" dirty="0" err="1"/>
              <a:t>i</a:t>
            </a:r>
            <a:endParaRPr lang="en-US" dirty="0"/>
          </a:p>
          <a:p>
            <a:pPr lvl="1"/>
            <a:r>
              <a:rPr lang="en-US" dirty="0"/>
              <a:t>Also allows user to control the importance of longer paths</a:t>
            </a:r>
          </a:p>
          <a:p>
            <a:r>
              <a:rPr lang="en-US" dirty="0"/>
              <a:t>Nice closed form solution</a:t>
            </a:r>
            <a:br>
              <a:rPr lang="en-US" dirty="0"/>
            </a:br>
            <a:r>
              <a:rPr lang="en-US" dirty="0" err="1"/>
              <a:t>S</a:t>
            </a:r>
            <a:r>
              <a:rPr lang="en-US" baseline="-25000" dirty="0" err="1"/>
              <a:t>katz</a:t>
            </a:r>
            <a:r>
              <a:rPr lang="en-US" baseline="-25000" dirty="0"/>
              <a:t> </a:t>
            </a:r>
            <a:r>
              <a:rPr lang="en-US" dirty="0"/>
              <a:t>= (I – βA)</a:t>
            </a:r>
            <a:r>
              <a:rPr lang="en-US" baseline="30000" dirty="0"/>
              <a:t>-1</a:t>
            </a:r>
            <a:r>
              <a:rPr lang="en-US" dirty="0"/>
              <a:t>-A</a:t>
            </a:r>
          </a:p>
          <a:p>
            <a:r>
              <a:rPr lang="en-US" dirty="0"/>
              <a:t>Still biased towards nodes with high degree, can adjust for degree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19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B732C-9C22-024D-9EAE-233D37A9D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Rank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D2840-47C3-E346-91FF-10D5F0F92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 is the diagonal matrix with node degree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dirty="0"/>
              <a:t> on the diagonal</a:t>
            </a:r>
          </a:p>
          <a:p>
            <a:r>
              <a:rPr lang="en-US" dirty="0"/>
              <a:t>Let P = AD</a:t>
            </a:r>
            <a:r>
              <a:rPr lang="en-US" baseline="30000" dirty="0"/>
              <a:t>-1</a:t>
            </a:r>
          </a:p>
          <a:p>
            <a:r>
              <a:rPr lang="en-US" dirty="0"/>
              <a:t>Intuitively, what computation does P represent?</a:t>
            </a:r>
          </a:p>
          <a:p>
            <a:r>
              <a:rPr lang="en-US" dirty="0"/>
              <a:t>Exercise: show that for each column </a:t>
            </a:r>
            <a:r>
              <a:rPr lang="en-US" i="1" dirty="0"/>
              <a:t>j</a:t>
            </a:r>
            <a:r>
              <a:rPr lang="en-US" dirty="0"/>
              <a:t>, the entries in column </a:t>
            </a:r>
            <a:r>
              <a:rPr lang="en-US" i="1" dirty="0" err="1"/>
              <a:t>P</a:t>
            </a:r>
            <a:r>
              <a:rPr lang="en-US" i="1" baseline="30000" dirty="0" err="1"/>
              <a:t>j</a:t>
            </a:r>
            <a:r>
              <a:rPr lang="en-US" dirty="0"/>
              <a:t> are nonnegative and sum up to 1.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 is a </a:t>
            </a:r>
            <a:r>
              <a:rPr lang="en-US" i="1" dirty="0"/>
              <a:t>stochastic matrix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Each column can be interpreted as the </a:t>
            </a:r>
            <a:r>
              <a:rPr lang="en-US" i="1" dirty="0"/>
              <a:t>transition probability </a:t>
            </a:r>
            <a:r>
              <a:rPr lang="en-US" dirty="0"/>
              <a:t>of moving from node </a:t>
            </a:r>
            <a:r>
              <a:rPr lang="en-US" i="1" dirty="0"/>
              <a:t>j</a:t>
            </a:r>
            <a:r>
              <a:rPr lang="en-US" dirty="0"/>
              <a:t> to another node </a:t>
            </a:r>
            <a:r>
              <a:rPr lang="en-US" i="1" dirty="0" err="1"/>
              <a:t>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6489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11BA-48CF-324B-9725-780A68D60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Rank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1704D-7D49-3A41-A6EC-C6537AEB9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e</a:t>
            </a:r>
            <a:r>
              <a:rPr lang="en-US" baseline="-25000" dirty="0" err="1"/>
              <a:t>u</a:t>
            </a:r>
            <a:r>
              <a:rPr lang="en-US" dirty="0"/>
              <a:t> be a one-hot encoding of node </a:t>
            </a:r>
            <a:r>
              <a:rPr lang="en-US" i="1" dirty="0"/>
              <a:t>u</a:t>
            </a:r>
          </a:p>
          <a:p>
            <a:r>
              <a:rPr lang="en-US" dirty="0" err="1"/>
              <a:t>q</a:t>
            </a:r>
            <a:r>
              <a:rPr lang="en-US" baseline="-25000" dirty="0" err="1"/>
              <a:t>u</a:t>
            </a:r>
            <a:r>
              <a:rPr lang="en-US" dirty="0"/>
              <a:t>:= c P </a:t>
            </a:r>
            <a:r>
              <a:rPr lang="en-US" dirty="0" err="1"/>
              <a:t>q</a:t>
            </a:r>
            <a:r>
              <a:rPr lang="en-US" baseline="-25000" dirty="0" err="1"/>
              <a:t>u</a:t>
            </a:r>
            <a:r>
              <a:rPr lang="en-US" dirty="0"/>
              <a:t> + (1-c) </a:t>
            </a:r>
            <a:r>
              <a:rPr lang="en-US" dirty="0" err="1"/>
              <a:t>e</a:t>
            </a:r>
            <a:r>
              <a:rPr lang="en-US" baseline="-25000" dirty="0" err="1"/>
              <a:t>u</a:t>
            </a:r>
            <a:endParaRPr lang="en-US" baseline="-25000" dirty="0"/>
          </a:p>
          <a:p>
            <a:r>
              <a:rPr lang="en-US" dirty="0"/>
              <a:t>Interpretation: Like eigenvector centrality but with  probability </a:t>
            </a:r>
            <a:r>
              <a:rPr lang="en-US" i="1" dirty="0"/>
              <a:t>c</a:t>
            </a:r>
            <a:r>
              <a:rPr lang="en-US" dirty="0"/>
              <a:t>, the random walk restarts at node </a:t>
            </a:r>
            <a:r>
              <a:rPr lang="en-US" i="1" dirty="0"/>
              <a:t>u</a:t>
            </a:r>
            <a:endParaRPr lang="en-US" dirty="0"/>
          </a:p>
          <a:p>
            <a:r>
              <a:rPr lang="en-US" dirty="0"/>
              <a:t>There is a closed-form solution</a:t>
            </a:r>
          </a:p>
          <a:p>
            <a:r>
              <a:rPr lang="en-US" dirty="0"/>
              <a:t>Define S[</a:t>
            </a:r>
            <a:r>
              <a:rPr lang="en-US" dirty="0" err="1"/>
              <a:t>u,v</a:t>
            </a:r>
            <a:r>
              <a:rPr lang="en-US" dirty="0"/>
              <a:t>] := </a:t>
            </a:r>
            <a:r>
              <a:rPr lang="en-US" dirty="0" err="1"/>
              <a:t>q</a:t>
            </a:r>
            <a:r>
              <a:rPr lang="en-US" baseline="-25000" dirty="0" err="1"/>
              <a:t>u</a:t>
            </a:r>
            <a:r>
              <a:rPr lang="en-US" dirty="0"/>
              <a:t> + q</a:t>
            </a:r>
            <a:r>
              <a:rPr lang="en-US" baseline="-25000" dirty="0"/>
              <a:t>v</a:t>
            </a:r>
            <a:endParaRPr lang="en-US" dirty="0"/>
          </a:p>
          <a:p>
            <a:pPr lvl="1"/>
            <a:r>
              <a:rPr lang="en-US" dirty="0"/>
              <a:t>The probability that a random walk from </a:t>
            </a:r>
            <a:r>
              <a:rPr lang="en-US" i="1" dirty="0"/>
              <a:t>u</a:t>
            </a:r>
            <a:r>
              <a:rPr lang="en-US" dirty="0"/>
              <a:t> leads to </a:t>
            </a:r>
            <a:r>
              <a:rPr lang="en-US" i="1" dirty="0"/>
              <a:t>v</a:t>
            </a:r>
            <a:r>
              <a:rPr lang="en-US" dirty="0"/>
              <a:t> and vice versa </a:t>
            </a:r>
          </a:p>
        </p:txBody>
      </p:sp>
    </p:spTree>
    <p:extLst>
      <p:ext uri="{BB962C8B-B14F-4D97-AF65-F5344CB8AC3E}">
        <p14:creationId xmlns:p14="http://schemas.microsoft.com/office/powerpoint/2010/main" val="3207762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28A1-3CF8-C54F-9AA3-AC1ABA5A4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Laplacian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45AB3-F260-7043-9771-B48AF2AF4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b="1" dirty="0"/>
              <a:t>L = D-A </a:t>
            </a:r>
            <a:r>
              <a:rPr lang="en-US" dirty="0"/>
              <a:t>be the Laplacian of adjacency matrix A</a:t>
            </a:r>
          </a:p>
          <a:p>
            <a:r>
              <a:rPr lang="en-US" dirty="0"/>
              <a:t>For an </a:t>
            </a:r>
            <a:r>
              <a:rPr lang="en-US" i="1" dirty="0"/>
              <a:t>n</a:t>
            </a:r>
            <a:r>
              <a:rPr lang="en-US" dirty="0"/>
              <a:t>-dimensional vector </a:t>
            </a:r>
            <a:r>
              <a:rPr lang="en-US" b="1" dirty="0"/>
              <a:t>x</a:t>
            </a:r>
            <a:r>
              <a:rPr lang="en-US" dirty="0"/>
              <a:t>, what does L</a:t>
            </a:r>
            <a:r>
              <a:rPr lang="en-US" b="1" dirty="0"/>
              <a:t>x</a:t>
            </a:r>
            <a:r>
              <a:rPr lang="en-US" b="1" i="1" dirty="0"/>
              <a:t> </a:t>
            </a:r>
            <a:r>
              <a:rPr lang="en-US" dirty="0"/>
              <a:t>compute?</a:t>
            </a:r>
          </a:p>
          <a:p>
            <a:r>
              <a:rPr lang="en-US" dirty="0"/>
              <a:t>Exercise: Let </a:t>
            </a:r>
            <a:r>
              <a:rPr lang="en-US" b="1" dirty="0"/>
              <a:t>1</a:t>
            </a:r>
            <a:r>
              <a:rPr lang="en-US" dirty="0"/>
              <a:t> be the vector that assigns 1 to each node. Show that </a:t>
            </a:r>
            <a:br>
              <a:rPr lang="en-US" dirty="0"/>
            </a:br>
            <a:r>
              <a:rPr lang="en-US" dirty="0"/>
              <a:t>L</a:t>
            </a:r>
            <a:r>
              <a:rPr lang="en-US" b="1" dirty="0"/>
              <a:t>1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 = 0</a:t>
            </a:r>
            <a:r>
              <a:rPr lang="en-US" b="1" dirty="0"/>
              <a:t>1</a:t>
            </a:r>
            <a:r>
              <a:rPr lang="en-US" dirty="0"/>
              <a:t> . So 0 is the smallest eigenvalue of </a:t>
            </a:r>
            <a:r>
              <a:rPr lang="en-US" b="1" dirty="0"/>
              <a:t>L</a:t>
            </a:r>
            <a:r>
              <a:rPr lang="en-US" dirty="0"/>
              <a:t> </a:t>
            </a:r>
          </a:p>
          <a:p>
            <a:r>
              <a:rPr lang="en-US" dirty="0"/>
              <a:t>Important identity</a:t>
            </a:r>
            <a:br>
              <a:rPr lang="en-US" dirty="0"/>
            </a:br>
            <a:r>
              <a:rPr lang="en-US" b="1" dirty="0" err="1"/>
              <a:t>x</a:t>
            </a:r>
            <a:r>
              <a:rPr lang="en-US" baseline="30000" dirty="0" err="1"/>
              <a:t>T</a:t>
            </a:r>
            <a:r>
              <a:rPr lang="en-US" dirty="0" err="1"/>
              <a:t>L</a:t>
            </a:r>
            <a:r>
              <a:rPr lang="en-US" b="1" dirty="0" err="1"/>
              <a:t>x</a:t>
            </a:r>
            <a:r>
              <a:rPr lang="en-US" dirty="0"/>
              <a:t> = ∑</a:t>
            </a:r>
            <a:r>
              <a:rPr lang="en-US" baseline="-25000" dirty="0" err="1"/>
              <a:t>u,v</a:t>
            </a:r>
            <a:r>
              <a:rPr lang="en-US" baseline="-25000" dirty="0"/>
              <a:t> in Edges </a:t>
            </a:r>
            <a:r>
              <a:rPr lang="en-US" dirty="0"/>
              <a:t> (</a:t>
            </a:r>
            <a:r>
              <a:rPr lang="en-US" b="1" dirty="0"/>
              <a:t>x</a:t>
            </a:r>
            <a:r>
              <a:rPr lang="en-US" dirty="0"/>
              <a:t>[u] – </a:t>
            </a:r>
            <a:r>
              <a:rPr lang="en-US" b="1" dirty="0"/>
              <a:t>x</a:t>
            </a:r>
            <a:r>
              <a:rPr lang="en-US" dirty="0"/>
              <a:t>[v])</a:t>
            </a:r>
            <a:r>
              <a:rPr lang="en-US" baseline="30000" dirty="0"/>
              <a:t>2</a:t>
            </a:r>
          </a:p>
          <a:p>
            <a:r>
              <a:rPr lang="en-US" dirty="0"/>
              <a:t>So for each node </a:t>
            </a:r>
            <a:r>
              <a:rPr lang="en-US" i="1" dirty="0"/>
              <a:t>u</a:t>
            </a:r>
            <a:r>
              <a:rPr lang="en-US" dirty="0"/>
              <a:t>, the squared difference with its </a:t>
            </a:r>
            <a:r>
              <a:rPr lang="en-US" dirty="0" err="1"/>
              <a:t>neighbours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28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4C891-253B-9E40-94C5-5A1DDB0A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044C5-8926-AE4C-86B3-C04F3E314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0 eigenvalue eigenvectors </a:t>
            </a:r>
            <a:r>
              <a:rPr lang="en-US" b="1" dirty="0"/>
              <a:t>Lx= </a:t>
            </a:r>
            <a:r>
              <a:rPr lang="en-US" dirty="0"/>
              <a:t>0</a:t>
            </a:r>
            <a:r>
              <a:rPr lang="en-US" b="1" dirty="0"/>
              <a:t>x</a:t>
            </a:r>
          </a:p>
          <a:p>
            <a:r>
              <a:rPr lang="en-US" dirty="0"/>
              <a:t>From previous results, these are the node features </a:t>
            </a:r>
            <a:r>
              <a:rPr lang="en-US" b="1" dirty="0"/>
              <a:t>x </a:t>
            </a:r>
            <a:r>
              <a:rPr lang="en-US" dirty="0"/>
              <a:t>such that each node’s feature value is the average of its </a:t>
            </a:r>
            <a:r>
              <a:rPr lang="en-US" dirty="0" err="1"/>
              <a:t>neighbours</a:t>
            </a:r>
            <a:r>
              <a:rPr lang="en-US" dirty="0"/>
              <a:t>.</a:t>
            </a:r>
          </a:p>
          <a:p>
            <a:r>
              <a:rPr lang="en-US" dirty="0"/>
              <a:t>One possibility is to set </a:t>
            </a:r>
            <a:r>
              <a:rPr lang="en-US" b="1" dirty="0"/>
              <a:t>x=1</a:t>
            </a:r>
            <a:r>
              <a:rPr lang="en-US" dirty="0"/>
              <a:t>. Any other options?</a:t>
            </a:r>
          </a:p>
        </p:txBody>
      </p:sp>
    </p:spTree>
    <p:extLst>
      <p:ext uri="{BB962C8B-B14F-4D97-AF65-F5344CB8AC3E}">
        <p14:creationId xmlns:p14="http://schemas.microsoft.com/office/powerpoint/2010/main" val="3229332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F69C-C5F5-2640-BEE2-D5A9B644F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to Clusters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A6E3-48BE-014C-9DB4-A63CAFB88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Generalizing this idea we can allow for some edges between clusters with eigenvalues </a:t>
            </a:r>
            <a:r>
              <a:rPr lang="en-US" dirty="0" err="1"/>
              <a:t>λ</a:t>
            </a:r>
            <a:r>
              <a:rPr lang="en-US" dirty="0"/>
              <a:t>&gt;0</a:t>
            </a:r>
            <a:r>
              <a:rPr lang="en-US" i="1" dirty="0"/>
              <a:t>.</a:t>
            </a:r>
          </a:p>
          <a:p>
            <a:r>
              <a:rPr lang="en-US" dirty="0"/>
              <a:t>Each eigenvector corresponds to a node feature for one cluster.</a:t>
            </a:r>
          </a:p>
          <a:p>
            <a:r>
              <a:rPr lang="en-US" dirty="0"/>
              <a:t>If we read these as soft cluster assignments, it can be shown this minimizes the </a:t>
            </a:r>
            <a:r>
              <a:rPr lang="en-US" dirty="0" err="1"/>
              <a:t>RatioCut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6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1BA4-D7AF-DA41-86CE-7CD30EDC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Data Are Everywhere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96792-0965-4F42-8C91-C6BC7C0DD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Relational Learning Repository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2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88AED-FABD-4C4E-8801-917E9E99D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binary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9A4DD-0D9A-4247-B6C3-AAA5A7BA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</a:t>
            </a:r>
            <a:r>
              <a:rPr lang="en-US" i="1" dirty="0"/>
              <a:t>V</a:t>
            </a:r>
            <a:r>
              <a:rPr lang="en-US" dirty="0"/>
              <a:t> of nodes</a:t>
            </a:r>
          </a:p>
          <a:p>
            <a:r>
              <a:rPr lang="en-US" dirty="0"/>
              <a:t>A set </a:t>
            </a:r>
            <a:r>
              <a:rPr lang="en-US" i="1" dirty="0" err="1"/>
              <a:t>VxV</a:t>
            </a:r>
            <a:r>
              <a:rPr lang="en-US" i="1" dirty="0"/>
              <a:t> </a:t>
            </a:r>
            <a:r>
              <a:rPr lang="en-US" dirty="0"/>
              <a:t>of edges</a:t>
            </a:r>
          </a:p>
          <a:p>
            <a:r>
              <a:rPr lang="en-US" dirty="0"/>
              <a:t>Can represent through adjacency matrix A in </a:t>
            </a:r>
            <a:r>
              <a:rPr lang="en-US" i="1" dirty="0" err="1"/>
              <a:t>R</a:t>
            </a:r>
            <a:r>
              <a:rPr lang="en-US" baseline="30000" dirty="0" err="1"/>
              <a:t>|V|x|V</a:t>
            </a:r>
            <a:r>
              <a:rPr lang="en-US" baseline="30000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053227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F0398-5F9A-B64A-8B58-1491B1AC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5BBF7-9F00-C04D-A066-58728C07D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Undirected: A is symmetric</a:t>
            </a:r>
          </a:p>
          <a:p>
            <a:r>
              <a:rPr lang="en-US" dirty="0"/>
              <a:t>Boolean (no weights) A contains only 0,1 entries</a:t>
            </a:r>
          </a:p>
          <a:p>
            <a:r>
              <a:rPr lang="en-US" dirty="0"/>
              <a:t>Simple Graph:</a:t>
            </a:r>
          </a:p>
          <a:p>
            <a:pPr lvl="1"/>
            <a:r>
              <a:rPr lang="en-US" dirty="0"/>
              <a:t>No self-loops (A has 0 diagonal)</a:t>
            </a:r>
          </a:p>
          <a:p>
            <a:pPr lvl="1"/>
            <a:r>
              <a:rPr lang="en-US" dirty="0"/>
              <a:t>At most 1 edge between nodes</a:t>
            </a:r>
          </a:p>
          <a:p>
            <a:pPr lvl="1"/>
            <a:r>
              <a:rPr lang="en-US" dirty="0"/>
              <a:t>Undirected</a:t>
            </a:r>
          </a:p>
        </p:txBody>
      </p:sp>
    </p:spTree>
    <p:extLst>
      <p:ext uri="{BB962C8B-B14F-4D97-AF65-F5344CB8AC3E}">
        <p14:creationId xmlns:p14="http://schemas.microsoft.com/office/powerpoint/2010/main" val="343174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D4609-BC11-ED49-A949-6DE285DAB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 with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8F231-5404-5E49-8835-D810CDB99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Multi-relational: edges have types</a:t>
            </a:r>
          </a:p>
          <a:p>
            <a:pPr lvl="1"/>
            <a:r>
              <a:rPr lang="en-US" dirty="0"/>
              <a:t>A in </a:t>
            </a:r>
            <a:r>
              <a:rPr lang="en-US" i="1" dirty="0" err="1"/>
              <a:t>R</a:t>
            </a:r>
            <a:r>
              <a:rPr lang="en-US" baseline="30000" dirty="0" err="1"/>
              <a:t>|V|x|R|x|V</a:t>
            </a:r>
            <a:r>
              <a:rPr lang="en-US" baseline="30000" dirty="0"/>
              <a:t>|</a:t>
            </a:r>
          </a:p>
          <a:p>
            <a:r>
              <a:rPr lang="en-US" dirty="0"/>
              <a:t>Heterogeneous = multi-relational + node types</a:t>
            </a:r>
          </a:p>
          <a:p>
            <a:pPr lvl="1"/>
            <a:r>
              <a:rPr lang="en-US" i="1" dirty="0"/>
              <a:t>V = V</a:t>
            </a:r>
            <a:r>
              <a:rPr lang="en-US" i="1" baseline="-25000" dirty="0"/>
              <a:t>1</a:t>
            </a:r>
            <a:r>
              <a:rPr lang="en-US" i="1" dirty="0"/>
              <a:t> + …+ </a:t>
            </a:r>
            <a:r>
              <a:rPr lang="en-US" i="1" dirty="0" err="1"/>
              <a:t>V</a:t>
            </a:r>
            <a:r>
              <a:rPr lang="en-US" i="1" baseline="-25000" dirty="0" err="1"/>
              <a:t>k</a:t>
            </a:r>
            <a:endParaRPr lang="en-US" i="1" baseline="-25000" dirty="0"/>
          </a:p>
          <a:p>
            <a:r>
              <a:rPr lang="en-US" dirty="0"/>
              <a:t>Can also have continuous node </a:t>
            </a:r>
            <a:r>
              <a:rPr lang="en-US" b="1" dirty="0"/>
              <a:t>features X </a:t>
            </a:r>
            <a:r>
              <a:rPr lang="en-US" dirty="0"/>
              <a:t>in </a:t>
            </a:r>
            <a:r>
              <a:rPr lang="en-US" i="1" dirty="0" err="1"/>
              <a:t>R</a:t>
            </a:r>
            <a:r>
              <a:rPr lang="en-US" baseline="30000" dirty="0" err="1"/>
              <a:t>|V|x</a:t>
            </a:r>
            <a:r>
              <a:rPr lang="en-US" baseline="30000" dirty="0"/>
              <a:t> 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68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0D59-265E-BF4E-940C-53E3BC78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DB595-4A7B-E44D-B887-507C1920C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graph representation languages do you know?</a:t>
            </a:r>
          </a:p>
          <a:p>
            <a:pPr lvl="1"/>
            <a:r>
              <a:rPr lang="en-US" dirty="0"/>
              <a:t>SQL?</a:t>
            </a:r>
          </a:p>
          <a:p>
            <a:pPr lvl="1"/>
            <a:r>
              <a:rPr lang="en-US" dirty="0"/>
              <a:t>RDF?</a:t>
            </a:r>
          </a:p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my tutorial </a:t>
            </a:r>
            <a:r>
              <a:rPr lang="en-US" dirty="0"/>
              <a:t>for examples of representing the same data in different ways</a:t>
            </a:r>
          </a:p>
          <a:p>
            <a:r>
              <a:rPr lang="en-US" dirty="0"/>
              <a:t>See </a:t>
            </a:r>
            <a:r>
              <a:rPr lang="en-US" dirty="0">
                <a:hlinkClick r:id="rId4"/>
              </a:rPr>
              <a:t>Nickel survey </a:t>
            </a:r>
            <a:r>
              <a:rPr lang="en-US" dirty="0"/>
              <a:t>for triple representation. </a:t>
            </a:r>
          </a:p>
          <a:p>
            <a:pPr lvl="1"/>
            <a:r>
              <a:rPr lang="en-US" dirty="0"/>
              <a:t>Also </a:t>
            </a:r>
            <a:r>
              <a:rPr lang="en-US"/>
              <a:t>visual genome?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06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0FB36-F6A7-7247-A33F-D369DE540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13D61-8193-7342-A012-2081EBD7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Node Classification (semi-supervised)</a:t>
            </a:r>
          </a:p>
          <a:p>
            <a:r>
              <a:rPr lang="en-US" dirty="0"/>
              <a:t>Relation Prediction</a:t>
            </a:r>
          </a:p>
          <a:p>
            <a:pPr lvl="1"/>
            <a:r>
              <a:rPr lang="en-US" dirty="0"/>
              <a:t>Relation/edge features</a:t>
            </a:r>
          </a:p>
          <a:p>
            <a:r>
              <a:rPr lang="en-US" dirty="0"/>
              <a:t>Community Detection</a:t>
            </a:r>
          </a:p>
          <a:p>
            <a:r>
              <a:rPr lang="en-US" dirty="0"/>
              <a:t>Entire Graph Targets (e.g. Graph Classification)</a:t>
            </a:r>
          </a:p>
          <a:p>
            <a:pPr lvl="1"/>
            <a:r>
              <a:rPr lang="en-US" dirty="0"/>
              <a:t>Generating Entire Graphs</a:t>
            </a:r>
          </a:p>
        </p:txBody>
      </p:sp>
    </p:spTree>
    <p:extLst>
      <p:ext uri="{BB962C8B-B14F-4D97-AF65-F5344CB8AC3E}">
        <p14:creationId xmlns:p14="http://schemas.microsoft.com/office/powerpoint/2010/main" val="776591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37F07-6436-E847-9CDE-F6C3EE27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Node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02B48-D196-A44D-8F13-412783496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Degree</a:t>
            </a:r>
          </a:p>
          <a:p>
            <a:r>
              <a:rPr lang="en-US" dirty="0"/>
              <a:t>Centrality</a:t>
            </a:r>
          </a:p>
          <a:p>
            <a:r>
              <a:rPr lang="en-US" dirty="0"/>
              <a:t>Eigenvector Centrality</a:t>
            </a:r>
          </a:p>
          <a:p>
            <a:r>
              <a:rPr lang="en-US" dirty="0"/>
              <a:t>Clustering Coefficient</a:t>
            </a:r>
          </a:p>
          <a:p>
            <a:r>
              <a:rPr lang="en-US" dirty="0"/>
              <a:t>Ego Graph (every graph-level concept can be applied)</a:t>
            </a:r>
          </a:p>
          <a:p>
            <a:r>
              <a:rPr lang="en-US" dirty="0"/>
              <a:t>Motifs/Graphlets</a:t>
            </a:r>
          </a:p>
        </p:txBody>
      </p:sp>
    </p:spTree>
    <p:extLst>
      <p:ext uri="{BB962C8B-B14F-4D97-AF65-F5344CB8AC3E}">
        <p14:creationId xmlns:p14="http://schemas.microsoft.com/office/powerpoint/2010/main" val="146957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94EDC-205F-7E44-8ED7-FD542F28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Graph-Level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2828-5C23-764A-92A4-A22F41470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simply aggregate node-level features</a:t>
            </a:r>
          </a:p>
          <a:p>
            <a:pPr lvl="1"/>
            <a:r>
              <a:rPr lang="en-US" dirty="0"/>
              <a:t>E.g. histogram of degrees: the </a:t>
            </a:r>
            <a:r>
              <a:rPr lang="en-US" i="1" dirty="0"/>
              <a:t>degree distribution</a:t>
            </a:r>
            <a:endParaRPr lang="en-US" dirty="0"/>
          </a:p>
          <a:p>
            <a:r>
              <a:rPr lang="en-US" dirty="0" err="1"/>
              <a:t>Weisfeiler</a:t>
            </a:r>
            <a:r>
              <a:rPr lang="en-US" dirty="0"/>
              <a:t>-Lehmann: clustering nodes</a:t>
            </a:r>
          </a:p>
          <a:p>
            <a:pPr lvl="1"/>
            <a:r>
              <a:rPr lang="en-US" dirty="0"/>
              <a:t>Can also be seen as computing new node features</a:t>
            </a:r>
          </a:p>
          <a:p>
            <a:r>
              <a:rPr lang="en-US" dirty="0"/>
              <a:t>Graphlets computed over the whole graph</a:t>
            </a:r>
          </a:p>
        </p:txBody>
      </p:sp>
    </p:spTree>
    <p:extLst>
      <p:ext uri="{BB962C8B-B14F-4D97-AF65-F5344CB8AC3E}">
        <p14:creationId xmlns:p14="http://schemas.microsoft.com/office/powerpoint/2010/main" val="2947415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908</Words>
  <Application>Microsoft Macintosh PowerPoint</Application>
  <PresentationFormat>Widescreen</PresentationFormat>
  <Paragraphs>115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Introduction: Chapter 2</vt:lpstr>
      <vt:lpstr>Graph Data Are Everywhere</vt:lpstr>
      <vt:lpstr>Definition of binary Graph</vt:lpstr>
      <vt:lpstr>Graph Types</vt:lpstr>
      <vt:lpstr>Graphs with Types</vt:lpstr>
      <vt:lpstr>Discussion</vt:lpstr>
      <vt:lpstr>Machine Learning Tasks</vt:lpstr>
      <vt:lpstr>Important Node Stats</vt:lpstr>
      <vt:lpstr>Graph-Level Features</vt:lpstr>
      <vt:lpstr>Relational Features: Neighbourhood Overlap</vt:lpstr>
      <vt:lpstr>The k-step Transition Matrix</vt:lpstr>
      <vt:lpstr>Katz Index</vt:lpstr>
      <vt:lpstr>Page Rank I</vt:lpstr>
      <vt:lpstr>Page Rank II</vt:lpstr>
      <vt:lpstr>Graph Laplacian</vt:lpstr>
      <vt:lpstr>Connected Components</vt:lpstr>
      <vt:lpstr>Generalizing to Clusters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Chapter 1</dc:title>
  <dc:creator>Oliver Schulte</dc:creator>
  <cp:lastModifiedBy>Oliver Schulte</cp:lastModifiedBy>
  <cp:revision>29</cp:revision>
  <dcterms:created xsi:type="dcterms:W3CDTF">2021-09-21T20:23:59Z</dcterms:created>
  <dcterms:modified xsi:type="dcterms:W3CDTF">2021-10-06T00:22:27Z</dcterms:modified>
</cp:coreProperties>
</file>