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256" r:id="rId2"/>
    <p:sldId id="318" r:id="rId3"/>
    <p:sldId id="289" r:id="rId4"/>
    <p:sldId id="324" r:id="rId5"/>
    <p:sldId id="288" r:id="rId6"/>
    <p:sldId id="290" r:id="rId7"/>
    <p:sldId id="294" r:id="rId8"/>
    <p:sldId id="257" r:id="rId9"/>
    <p:sldId id="292" r:id="rId10"/>
    <p:sldId id="259" r:id="rId11"/>
    <p:sldId id="293" r:id="rId12"/>
    <p:sldId id="296" r:id="rId13"/>
    <p:sldId id="295" r:id="rId14"/>
    <p:sldId id="297" r:id="rId15"/>
    <p:sldId id="298" r:id="rId16"/>
    <p:sldId id="276" r:id="rId17"/>
    <p:sldId id="273" r:id="rId18"/>
    <p:sldId id="277" r:id="rId19"/>
    <p:sldId id="312" r:id="rId20"/>
    <p:sldId id="313" r:id="rId21"/>
    <p:sldId id="314" r:id="rId22"/>
    <p:sldId id="315" r:id="rId23"/>
    <p:sldId id="316" r:id="rId24"/>
    <p:sldId id="317" r:id="rId25"/>
    <p:sldId id="319" r:id="rId26"/>
    <p:sldId id="272" r:id="rId27"/>
    <p:sldId id="283" r:id="rId28"/>
    <p:sldId id="299" r:id="rId29"/>
    <p:sldId id="321" r:id="rId30"/>
    <p:sldId id="320" r:id="rId31"/>
    <p:sldId id="322" r:id="rId32"/>
    <p:sldId id="323" r:id="rId33"/>
    <p:sldId id="300" r:id="rId34"/>
    <p:sldId id="311" r:id="rId35"/>
    <p:sldId id="274" r:id="rId36"/>
    <p:sldId id="326" r:id="rId37"/>
    <p:sldId id="325" r:id="rId38"/>
    <p:sldId id="327" r:id="rId39"/>
    <p:sldId id="278" r:id="rId40"/>
    <p:sldId id="280" r:id="rId41"/>
    <p:sldId id="281" r:id="rId42"/>
    <p:sldId id="282" r:id="rId43"/>
    <p:sldId id="286" r:id="rId44"/>
    <p:sldId id="284" r:id="rId4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8163" autoAdjust="0"/>
  </p:normalViewPr>
  <p:slideViewPr>
    <p:cSldViewPr snapToGrid="0" snapToObjects="1">
      <p:cViewPr varScale="1">
        <p:scale>
          <a:sx n="101" d="100"/>
          <a:sy n="101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43DF10F-661A-154D-AEC4-831FE342F32A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5E3594E-B5E7-DE43-B105-D1E7D317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1456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CBE3EAE-D6F7-B341-A9D9-F43E30C616E4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7494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plan: start with assumptions.</a:t>
            </a:r>
          </a:p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A1: common cause</a:t>
            </a:r>
          </a:p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A2:</a:t>
            </a:r>
            <a:r>
              <a:rPr lang="en-CA" baseline="0" dirty="0" smtClean="0">
                <a:latin typeface="Calibri" charset="0"/>
              </a:rPr>
              <a:t> small number. dimensionality reduction.</a:t>
            </a:r>
          </a:p>
          <a:p>
            <a:pPr eaLnBrk="1" hangingPunct="1">
              <a:spcBef>
                <a:spcPct val="0"/>
              </a:spcBef>
            </a:pPr>
            <a:r>
              <a:rPr lang="en-CA" baseline="0" dirty="0" smtClean="0">
                <a:latin typeface="Calibri" charset="0"/>
              </a:rPr>
              <a:t>A3: form of causation: </a:t>
            </a:r>
            <a:r>
              <a:rPr lang="en-CA" baseline="0" dirty="0" err="1" smtClean="0">
                <a:latin typeface="Calibri" charset="0"/>
              </a:rPr>
              <a:t>pca</a:t>
            </a:r>
            <a:r>
              <a:rPr lang="en-CA" baseline="0" dirty="0" smtClean="0">
                <a:latin typeface="Calibri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Calibri" charset="0"/>
              </a:rPr>
              <a:t>group learning, similar assumptions</a:t>
            </a:r>
            <a:endParaRPr lang="en-US" dirty="0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BEA8C6-1438-6349-AE5B-AD4AFC0FE361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in this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Answers on personality questionnaire.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manifold concept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But in manifold, we have a 1-1 </a:t>
            </a:r>
            <a:r>
              <a:rPr lang="en-US" baseline="0" dirty="0" err="1" smtClean="0"/>
              <a:t>bicontinuous</a:t>
            </a:r>
            <a:r>
              <a:rPr lang="en-US" baseline="0" dirty="0" smtClean="0"/>
              <a:t> mapping between observed states and latent states. Can we get the same for </a:t>
            </a:r>
            <a:r>
              <a:rPr lang="en-US" baseline="0" smtClean="0"/>
              <a:t>statistical models?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Self-organizing maps</a:t>
            </a:r>
            <a:r>
              <a:rPr lang="en-US" dirty="0" smtClean="0"/>
              <a:t>: directly try to map </a:t>
            </a:r>
            <a:r>
              <a:rPr lang="en-US" dirty="0" err="1" smtClean="0"/>
              <a:t>m</a:t>
            </a:r>
            <a:r>
              <a:rPr lang="en-US" dirty="0" smtClean="0"/>
              <a:t>-D data points to </a:t>
            </a:r>
            <a:r>
              <a:rPr lang="en-US" dirty="0" err="1" smtClean="0"/>
              <a:t>k</a:t>
            </a:r>
            <a:r>
              <a:rPr lang="en-US" dirty="0" smtClean="0"/>
              <a:t>-D data points such that closeness is preserved.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</a:t>
            </a:r>
            <a:r>
              <a:rPr lang="en-US" baseline="0" dirty="0" smtClean="0"/>
              <a:t> notation works very well, see tutorial.</a:t>
            </a:r>
          </a:p>
          <a:p>
            <a:r>
              <a:rPr lang="en-US" baseline="0" dirty="0" smtClean="0"/>
              <a:t>Also tutorial: link-based classification in general.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0" dirty="0" smtClean="0"/>
              <a:t> different clusters corresponding to different </a:t>
            </a:r>
            <a:r>
              <a:rPr lang="en-US" baseline="0" dirty="0" err="1" smtClean="0"/>
              <a:t>colours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Can use cluster membership as feature.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266339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Called</a:t>
            </a:r>
            <a:r>
              <a:rPr lang="en-US" baseline="0" dirty="0" smtClean="0"/>
              <a:t> mixture model because the unconditional distribution over X is a mixture over Z.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Maybe</a:t>
            </a:r>
            <a:r>
              <a:rPr lang="en-US" baseline="0" dirty="0" smtClean="0"/>
              <a:t> add graphical model.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5619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similar means, large variances</a:t>
            </a:r>
            <a:r>
              <a:rPr lang="en-US" baseline="0" dirty="0" smtClean="0"/>
              <a:t> between groups.</a:t>
            </a:r>
          </a:p>
          <a:p>
            <a:r>
              <a:rPr lang="en-US" baseline="0" dirty="0" smtClean="0"/>
              <a:t>This involves observed features, could also group using latent features.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10308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at the humps in the yellow part of the picture.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09037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seem</a:t>
            </a:r>
            <a:r>
              <a:rPr lang="en-US" baseline="0" dirty="0" smtClean="0"/>
              <a:t>s to be hierarchical model. people in deep learning think about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420186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cognitive science conjecture</a:t>
            </a:r>
            <a:r>
              <a:rPr lang="en-US" dirty="0" smtClean="0"/>
              <a:t>: the brain has more sophisticated</a:t>
            </a:r>
            <a:r>
              <a:rPr lang="en-US" baseline="0" dirty="0" smtClean="0"/>
              <a:t> strategies.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00940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Psychology: from manifest</a:t>
            </a:r>
            <a:r>
              <a:rPr lang="en-US" baseline="0" dirty="0" smtClean="0"/>
              <a:t> to latent</a:t>
            </a:r>
          </a:p>
          <a:p>
            <a:r>
              <a:rPr lang="en-US" baseline="0" dirty="0" err="1" smtClean="0"/>
              <a:t>Duda</a:t>
            </a:r>
            <a:r>
              <a:rPr lang="en-US" baseline="0" dirty="0" smtClean="0"/>
              <a:t> and Hart discuss </a:t>
            </a:r>
            <a:r>
              <a:rPr lang="en-US" baseline="0" dirty="0" err="1" smtClean="0"/>
              <a:t>identifiability</a:t>
            </a:r>
            <a:r>
              <a:rPr lang="en-US" baseline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06981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brain seems to do this too, we don’t believe in consequences.</a:t>
            </a:r>
          </a:p>
          <a:p>
            <a:r>
              <a:rPr lang="en-US" baseline="0" dirty="0" smtClean="0"/>
              <a:t>look up </a:t>
            </a:r>
            <a:r>
              <a:rPr lang="en-US" baseline="0" dirty="0" err="1" smtClean="0"/>
              <a:t>Reichenbach</a:t>
            </a:r>
            <a:r>
              <a:rPr lang="en-US" baseline="0" dirty="0" smtClean="0"/>
              <a:t> 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71591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notice the flow</a:t>
            </a:r>
            <a:r>
              <a:rPr lang="en-US" baseline="0" dirty="0" smtClean="0"/>
              <a:t> of inference: from sunrise 1, infer the hidden parameters, then can predict sunrise 2.</a:t>
            </a:r>
          </a:p>
          <a:p>
            <a:r>
              <a:rPr lang="en-US" baseline="0" dirty="0" smtClean="0"/>
              <a:t>The brain does this all the time. E.g.: run into same person at party 3 times.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62968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convention for latent variable nodes, e.g., in Bishop</a:t>
            </a:r>
            <a:r>
              <a:rPr lang="en-US" baseline="0" dirty="0" smtClean="0"/>
              <a:t> or </a:t>
            </a:r>
            <a:r>
              <a:rPr lang="en-US" baseline="0" smtClean="0"/>
              <a:t>winbugs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defines the type of graphical model you look for. This is the key picture: given k unobserved causes, the data lie</a:t>
            </a:r>
            <a:r>
              <a:rPr lang="en-US" baseline="0" dirty="0" smtClean="0"/>
              <a:t> on a k-dimensional manifold. The brain seems to assume that the world has </a:t>
            </a:r>
            <a:r>
              <a:rPr lang="en-US" baseline="0" dirty="0" err="1" smtClean="0"/>
              <a:t>somethign</a:t>
            </a:r>
            <a:r>
              <a:rPr lang="en-US" baseline="0" dirty="0" smtClean="0"/>
              <a:t> like this structure. Plus it adds a set of priors on the exact form of the conditional dependence. PCA can also be </a:t>
            </a:r>
            <a:r>
              <a:rPr lang="en-US" baseline="0" dirty="0" err="1" smtClean="0"/>
              <a:t>modelled</a:t>
            </a:r>
            <a:r>
              <a:rPr lang="en-US" baseline="0" dirty="0" smtClean="0"/>
              <a:t> this way.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64680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prior</a:t>
            </a:r>
            <a:r>
              <a:rPr lang="en-US" baseline="0" dirty="0" smtClean="0"/>
              <a:t> can still be hard to evaluate.</a:t>
            </a:r>
          </a:p>
          <a:p>
            <a:r>
              <a:rPr lang="en-US" baseline="0" dirty="0" smtClean="0"/>
              <a:t>finding optimal Z values can also be hard to do even if you can evaluate Z easily (NP-hardness).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23200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extreme</a:t>
            </a:r>
            <a:r>
              <a:rPr lang="en-US" baseline="0" dirty="0" smtClean="0"/>
              <a:t> case, as many components as observed variables -&gt; not interesting.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64680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8C79C2-6210-4643-9B00-6DB17D1490DF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124607-D7EB-3446-A4B8-55166DB8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243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9F025-39CE-7842-B088-7AEAE675A2FD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E80-921C-614C-9D5C-E880ED678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053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80C8-DE31-6D45-A75B-2F78ED31D1B4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52AD-693C-B34D-A8D9-1959FACC4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289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53F57-6B8A-5942-BBD7-60F9A771C0EF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5685-DC37-0445-898B-F64AE21B2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926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181F22-A87A-7B42-BD26-2AA8A58930D0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2C3EF-4CE4-FF46-9CDF-2832916B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4284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EAD73-D4C5-DA48-80F8-712B46BE2632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DA57-F8B9-B54F-AF0F-CC9FA0CF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634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EB567-BCE6-0D4E-AF49-18ECF2A3F029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733E-2B96-754A-A071-B13946FEA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7002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06915-5FD9-8947-AE88-405019268103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B271-2852-0F49-AEEE-3E7BF04BC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1832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357CB-324E-CF4B-9620-22A80CFB5894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9F6A-3B58-334D-9273-DA712BDC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67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9F4B48-5700-3348-8034-93071F1942FF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DA4859-D5F6-8445-B88F-302AD4376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66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45A4A6-4041-BB45-AD0E-76F15C40C5C1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E0285F-B208-4644-BE15-0A0C423E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2089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125" y="61531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fld id="{951B6275-5792-9B45-B275-43D0224B9192}" type="datetime1">
              <a:rPr lang="en-US"/>
              <a:pPr>
                <a:defRPr/>
              </a:pPr>
              <a:t>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r>
              <a:rPr lang="en-US" dirty="0" smtClean="0"/>
              <a:t>Latent Feature Learning Intro – O. Schulte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 smtClean="0">
                <a:solidFill>
                  <a:srgbClr val="FFFFFF"/>
                </a:solidFill>
                <a:latin typeface="Franklin Gothic Book" charset="0"/>
              </a:defRPr>
            </a:lvl1pPr>
          </a:lstStyle>
          <a:p>
            <a:pPr>
              <a:defRPr/>
            </a:pPr>
            <a:fld id="{7CEF2234-60CD-F14D-A018-E190E338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TextBox 9"/>
          <p:cNvSpPr txBox="1">
            <a:spLocks noChangeArrowheads="1"/>
          </p:cNvSpPr>
          <p:nvPr/>
        </p:nvSpPr>
        <p:spPr bwMode="auto">
          <a:xfrm>
            <a:off x="7769225" y="6210300"/>
            <a:ext cx="917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4B99B7F-2E64-2646-91C2-380EEC053FFA}" type="slidenum">
              <a:rPr lang="en-US" sz="1400" smtClean="0">
                <a:latin typeface="Perpetua" charset="0"/>
              </a:rPr>
              <a:pPr eaLnBrk="1" hangingPunct="1"/>
              <a:t>‹#›</a:t>
            </a:fld>
            <a:endParaRPr lang="en-US" sz="1400" dirty="0">
              <a:latin typeface="Perpetu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plato.stanford.edu/entries/physics-Rpcc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en.wikipedia.org/wiki/Big_Five_personality_traits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Franklin Gothic Book" charset="0"/>
              </a:rPr>
              <a:t>Unsupervised Feature Learning</a:t>
            </a:r>
            <a:br>
              <a:rPr lang="en-US" dirty="0" smtClean="0">
                <a:latin typeface="Franklin Gothic Book" charset="0"/>
              </a:rPr>
            </a:br>
            <a:r>
              <a:rPr lang="en-US" dirty="0" smtClean="0">
                <a:latin typeface="Franklin Gothic Book" charset="0"/>
              </a:rPr>
              <a:t>Introduction</a:t>
            </a:r>
            <a:endParaRPr dirty="0">
              <a:latin typeface="Franklin Gothic Book" charset="0"/>
            </a:endParaRPr>
          </a:p>
        </p:txBody>
      </p:sp>
      <p:pic>
        <p:nvPicPr>
          <p:cNvPr id="15363" name="Picture 5" descr="sfu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841028" y="247864"/>
            <a:ext cx="18446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1219200" y="4464066"/>
            <a:ext cx="3276600" cy="1747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Oliver Schulte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School </a:t>
            </a:r>
            <a:r>
              <a:rPr lang="en-CA" dirty="0">
                <a:latin typeface="Perpetua" pitchFamily="18" charset="0"/>
              </a:rPr>
              <a:t>of Computing Science</a:t>
            </a:r>
            <a:endParaRPr lang="en-CA" dirty="0" smtClean="0">
              <a:latin typeface="Perpetua" pitchFamily="18" charset="0"/>
            </a:endParaRP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Simon Fraser University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endParaRPr lang="en-CA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8638774"/>
              </p:ext>
            </p:extLst>
          </p:nvPr>
        </p:nvGraphicFramePr>
        <p:xfrm>
          <a:off x="1038786" y="1676552"/>
          <a:ext cx="6994010" cy="437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668"/>
                <a:gridCol w="1165668"/>
                <a:gridCol w="1689975"/>
                <a:gridCol w="1048498"/>
                <a:gridCol w="758533"/>
                <a:gridCol w="1165668"/>
              </a:tblGrid>
              <a:tr h="359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107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r>
              <a:rPr lang="en-US" dirty="0" smtClean="0"/>
              <a:t>Assumptions for Learning Latent Structure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2189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Assumption 1: The Common Cause Principle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9450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Reichenbach’s Common Cause Principle (1956)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30611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“Every correlation can be explained by a direct causal connection or a common cause.”</a:t>
            </a:r>
          </a:p>
          <a:p>
            <a:pPr>
              <a:buNone/>
            </a:pPr>
            <a:r>
              <a:rPr lang="en-US" dirty="0">
                <a:hlinkClick r:id="rId3"/>
              </a:rPr>
              <a:t>Stanford Encyclopaedia</a:t>
            </a:r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0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Models Version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5688" y="387490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215284" y="4822852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114695" y="4822852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Y</a:t>
            </a:r>
            <a:endParaRPr lang="en-US" sz="1600" dirty="0"/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 flipH="1">
            <a:off x="1378149" y="4213458"/>
            <a:ext cx="1062540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7" idx="0"/>
          </p:cNvCxnSpPr>
          <p:nvPr/>
        </p:nvCxnSpPr>
        <p:spPr>
          <a:xfrm>
            <a:off x="2440689" y="4213458"/>
            <a:ext cx="832914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268845" y="2753910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</a:t>
            </a:r>
            <a:endParaRPr lang="en-US" sz="1600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68256" y="2753910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Y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stCxn id="10" idx="3"/>
            <a:endCxn id="11" idx="1"/>
          </p:cNvCxnSpPr>
          <p:nvPr/>
        </p:nvCxnSpPr>
        <p:spPr>
          <a:xfrm>
            <a:off x="1594575" y="2923187"/>
            <a:ext cx="15736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92351" y="3396489"/>
            <a:ext cx="1284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 like this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76800" y="3844126"/>
            <a:ext cx="128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 maybe like this</a:t>
            </a:r>
            <a:endParaRPr lang="en-US" dirty="0"/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395734" y="387490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325330" y="4822852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</a:t>
            </a:r>
            <a:endParaRPr lang="en-US" sz="1600" dirty="0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224741" y="4822852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Y</a:t>
            </a:r>
            <a:endParaRPr lang="en-US" sz="1600" dirty="0"/>
          </a:p>
        </p:txBody>
      </p:sp>
      <p:cxnSp>
        <p:nvCxnSpPr>
          <p:cNvPr id="18" name="Straight Arrow Connector 17"/>
          <p:cNvCxnSpPr>
            <a:stCxn id="15" idx="2"/>
            <a:endCxn id="16" idx="0"/>
          </p:cNvCxnSpPr>
          <p:nvPr/>
        </p:nvCxnSpPr>
        <p:spPr>
          <a:xfrm flipH="1">
            <a:off x="5488195" y="4213458"/>
            <a:ext cx="1062540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17" idx="0"/>
          </p:cNvCxnSpPr>
          <p:nvPr/>
        </p:nvCxnSpPr>
        <p:spPr>
          <a:xfrm>
            <a:off x="6550735" y="4213458"/>
            <a:ext cx="832914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6" idx="3"/>
            <a:endCxn id="17" idx="1"/>
          </p:cNvCxnSpPr>
          <p:nvPr/>
        </p:nvCxnSpPr>
        <p:spPr>
          <a:xfrm>
            <a:off x="5651060" y="4992129"/>
            <a:ext cx="15736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48559" y="1634707"/>
            <a:ext cx="7414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Assumption: If we see a correlation between two variables X,Y, then the world works like this: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8559" y="5629392"/>
            <a:ext cx="7414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Terminology: Z is a cause, component, factor.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3000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Models Version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5688" y="3874904"/>
            <a:ext cx="1667143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Common Cause</a:t>
            </a:r>
            <a:endParaRPr lang="en-US" sz="16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215284" y="4822852"/>
            <a:ext cx="1462059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Observation 1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114695" y="4822852"/>
            <a:ext cx="1462059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Observation 2</a:t>
            </a:r>
            <a:endParaRPr lang="en-US" sz="1600" dirty="0"/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 flipH="1">
            <a:off x="1946314" y="4213458"/>
            <a:ext cx="1172946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7" idx="0"/>
          </p:cNvCxnSpPr>
          <p:nvPr/>
        </p:nvCxnSpPr>
        <p:spPr>
          <a:xfrm>
            <a:off x="3119260" y="4213458"/>
            <a:ext cx="726465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268845" y="2753910"/>
            <a:ext cx="1462059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Observation 1</a:t>
            </a:r>
            <a:endParaRPr lang="en-US" sz="1600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68256" y="2753910"/>
            <a:ext cx="1462059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Observation 2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stCxn id="10" idx="3"/>
            <a:endCxn id="11" idx="1"/>
          </p:cNvCxnSpPr>
          <p:nvPr/>
        </p:nvCxnSpPr>
        <p:spPr>
          <a:xfrm>
            <a:off x="2730904" y="2923187"/>
            <a:ext cx="4373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92351" y="3396489"/>
            <a:ext cx="1284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76800" y="3844126"/>
            <a:ext cx="1284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395734" y="3874904"/>
            <a:ext cx="1667143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Common Cause</a:t>
            </a:r>
            <a:endParaRPr lang="en-US" sz="1600" dirty="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325330" y="4822852"/>
            <a:ext cx="1462059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Observation 1</a:t>
            </a:r>
            <a:endParaRPr lang="en-US" sz="1600" dirty="0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224741" y="4822852"/>
            <a:ext cx="1462059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Observation 2</a:t>
            </a:r>
            <a:endParaRPr lang="en-US" sz="1600" dirty="0"/>
          </a:p>
        </p:txBody>
      </p:sp>
      <p:cxnSp>
        <p:nvCxnSpPr>
          <p:cNvPr id="18" name="Straight Arrow Connector 17"/>
          <p:cNvCxnSpPr>
            <a:stCxn id="15" idx="2"/>
            <a:endCxn id="16" idx="0"/>
          </p:cNvCxnSpPr>
          <p:nvPr/>
        </p:nvCxnSpPr>
        <p:spPr>
          <a:xfrm flipH="1">
            <a:off x="6056360" y="4213458"/>
            <a:ext cx="1172946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17" idx="0"/>
          </p:cNvCxnSpPr>
          <p:nvPr/>
        </p:nvCxnSpPr>
        <p:spPr>
          <a:xfrm>
            <a:off x="7229306" y="4213458"/>
            <a:ext cx="726465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6" idx="3"/>
            <a:endCxn id="17" idx="1"/>
          </p:cNvCxnSpPr>
          <p:nvPr/>
        </p:nvCxnSpPr>
        <p:spPr>
          <a:xfrm>
            <a:off x="6787389" y="4992129"/>
            <a:ext cx="4373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48559" y="1634707"/>
            <a:ext cx="7414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Assumption: If we see a correlation between two variables X,Y, then the world </a:t>
            </a:r>
            <a:r>
              <a:rPr lang="en-US" dirty="0" err="1" smtClean="0"/>
              <a:t>workds</a:t>
            </a:r>
            <a:r>
              <a:rPr lang="en-US" dirty="0" smtClean="0"/>
              <a:t> like this: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8440960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Intuitive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673266"/>
          </a:xfrm>
        </p:spPr>
        <p:txBody>
          <a:bodyPr/>
          <a:lstStyle/>
          <a:p>
            <a:r>
              <a:rPr lang="en-US" dirty="0" smtClean="0"/>
              <a:t>Sun rose at 6 am each day this week.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89079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Sunrise 1</a:t>
            </a:r>
            <a:endParaRPr lang="en-US" sz="16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719092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Sunrise 2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325027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Sunrise 3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801032" y="2222636"/>
            <a:ext cx="3594954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Position of Sun, Earth, Earth Rotation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endCxn id="5" idx="0"/>
          </p:cNvCxnSpPr>
          <p:nvPr/>
        </p:nvCxnSpPr>
        <p:spPr>
          <a:xfrm flipH="1">
            <a:off x="2314824" y="2561190"/>
            <a:ext cx="1812135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126958" y="2561190"/>
            <a:ext cx="111298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7" idx="0"/>
          </p:cNvCxnSpPr>
          <p:nvPr/>
        </p:nvCxnSpPr>
        <p:spPr>
          <a:xfrm>
            <a:off x="4238256" y="2561190"/>
            <a:ext cx="1612516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884382" y="3829345"/>
            <a:ext cx="7772400" cy="67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charset="0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Student’s marks are explained by their knowledge.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090394" y="4551872"/>
            <a:ext cx="6821759" cy="1611400"/>
            <a:chOff x="508529" y="3646702"/>
            <a:chExt cx="6821759" cy="1611400"/>
          </a:xfrm>
        </p:grpSpPr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50852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1</a:t>
              </a:r>
              <a:endParaRPr lang="en-US" sz="1600" dirty="0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525070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2</a:t>
              </a:r>
              <a:endParaRPr lang="en-US" sz="1600" dirty="0"/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2749568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3</a:t>
              </a:r>
              <a:endParaRPr lang="en-US" sz="1600" dirty="0"/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406505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4</a:t>
              </a:r>
              <a:endParaRPr lang="en-US" sz="1600" dirty="0"/>
            </a:p>
          </p:txBody>
        </p:sp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520289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5</a:t>
              </a:r>
              <a:endParaRPr lang="en-US" sz="1600" dirty="0"/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6518547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6</a:t>
              </a:r>
              <a:endParaRPr lang="en-US" sz="1600" dirty="0"/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2901968" y="3646702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Knowledge</a:t>
              </a:r>
              <a:endParaRPr lang="en-US" sz="1600" dirty="0"/>
            </a:p>
          </p:txBody>
        </p:sp>
        <p:cxnSp>
          <p:nvCxnSpPr>
            <p:cNvPr id="24" name="Straight Arrow Connector 23"/>
            <p:cNvCxnSpPr>
              <a:stCxn id="23" idx="2"/>
            </p:cNvCxnSpPr>
            <p:nvPr/>
          </p:nvCxnSpPr>
          <p:spPr>
            <a:xfrm flipH="1">
              <a:off x="914407" y="3985256"/>
              <a:ext cx="2587545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3" idx="2"/>
            </p:cNvCxnSpPr>
            <p:nvPr/>
          </p:nvCxnSpPr>
          <p:spPr>
            <a:xfrm flipH="1">
              <a:off x="1986603" y="3985256"/>
              <a:ext cx="151534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3" idx="2"/>
              <a:endCxn id="19" idx="0"/>
            </p:cNvCxnSpPr>
            <p:nvPr/>
          </p:nvCxnSpPr>
          <p:spPr>
            <a:xfrm flipH="1">
              <a:off x="3155439" y="3985256"/>
              <a:ext cx="346513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3" idx="2"/>
            </p:cNvCxnSpPr>
            <p:nvPr/>
          </p:nvCxnSpPr>
          <p:spPr>
            <a:xfrm>
              <a:off x="3501952" y="3985256"/>
              <a:ext cx="99932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3" idx="2"/>
              <a:endCxn id="21" idx="0"/>
            </p:cNvCxnSpPr>
            <p:nvPr/>
          </p:nvCxnSpPr>
          <p:spPr>
            <a:xfrm>
              <a:off x="3501952" y="3985256"/>
              <a:ext cx="2106818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</p:cNvCxnSpPr>
            <p:nvPr/>
          </p:nvCxnSpPr>
          <p:spPr>
            <a:xfrm>
              <a:off x="3501952" y="3985256"/>
              <a:ext cx="3526574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0035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 Generative Model With Latent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6117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down a model of how the observed features are generated given latent features.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Train the model on a subset of observed features.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on another.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08529" y="3646702"/>
            <a:ext cx="6821759" cy="1611400"/>
            <a:chOff x="508529" y="3646702"/>
            <a:chExt cx="6821759" cy="1611400"/>
          </a:xfrm>
        </p:grpSpPr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50852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1</a:t>
              </a:r>
              <a:endParaRPr lang="en-US" sz="1600" dirty="0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525070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2</a:t>
              </a:r>
              <a:endParaRPr lang="en-US" sz="1600" dirty="0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749568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3</a:t>
              </a:r>
              <a:endParaRPr lang="en-US" sz="1600" dirty="0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06505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4</a:t>
              </a:r>
              <a:endParaRPr lang="en-US" sz="1600" dirty="0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520289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5</a:t>
              </a:r>
              <a:endParaRPr lang="en-US" sz="1600" dirty="0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6518547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6</a:t>
              </a:r>
              <a:endParaRPr lang="en-US" sz="1600" dirty="0"/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2901968" y="3646702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Knowledge</a:t>
              </a:r>
              <a:endParaRPr lang="en-US" sz="1600" dirty="0"/>
            </a:p>
          </p:txBody>
        </p:sp>
        <p:cxnSp>
          <p:nvCxnSpPr>
            <p:cNvPr id="13" name="Straight Arrow Connector 12"/>
            <p:cNvCxnSpPr>
              <a:stCxn id="11" idx="2"/>
            </p:cNvCxnSpPr>
            <p:nvPr/>
          </p:nvCxnSpPr>
          <p:spPr>
            <a:xfrm flipH="1">
              <a:off x="914407" y="3985256"/>
              <a:ext cx="2587545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1" idx="2"/>
            </p:cNvCxnSpPr>
            <p:nvPr/>
          </p:nvCxnSpPr>
          <p:spPr>
            <a:xfrm flipH="1">
              <a:off x="1986603" y="3985256"/>
              <a:ext cx="151534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1" idx="2"/>
              <a:endCxn id="7" idx="0"/>
            </p:cNvCxnSpPr>
            <p:nvPr/>
          </p:nvCxnSpPr>
          <p:spPr>
            <a:xfrm flipH="1">
              <a:off x="3155439" y="3985256"/>
              <a:ext cx="346513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1" idx="2"/>
            </p:cNvCxnSpPr>
            <p:nvPr/>
          </p:nvCxnSpPr>
          <p:spPr>
            <a:xfrm>
              <a:off x="3501952" y="3985256"/>
              <a:ext cx="99932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1" idx="2"/>
              <a:endCxn id="9" idx="0"/>
            </p:cNvCxnSpPr>
            <p:nvPr/>
          </p:nvCxnSpPr>
          <p:spPr>
            <a:xfrm>
              <a:off x="3501952" y="3985256"/>
              <a:ext cx="2106818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1" idx="2"/>
            </p:cNvCxnSpPr>
            <p:nvPr/>
          </p:nvCxnSpPr>
          <p:spPr>
            <a:xfrm>
              <a:off x="3501952" y="3985256"/>
              <a:ext cx="3526574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8737" y="4631674"/>
            <a:ext cx="7772400" cy="1690735"/>
          </a:xfrm>
        </p:spPr>
        <p:txBody>
          <a:bodyPr/>
          <a:lstStyle/>
          <a:p>
            <a:r>
              <a:rPr lang="en-US" dirty="0" smtClean="0"/>
              <a:t>Answer: </a:t>
            </a:r>
            <a:r>
              <a:rPr lang="en-US" i="1" dirty="0" smtClean="0"/>
              <a:t>Conditional on latent feature, observed features are independent.</a:t>
            </a:r>
          </a:p>
          <a:p>
            <a:r>
              <a:rPr lang="en-US" dirty="0" smtClean="0"/>
              <a:t>Informally, Z </a:t>
            </a:r>
            <a:r>
              <a:rPr lang="en-US" i="1" dirty="0" smtClean="0"/>
              <a:t>explains the correlations </a:t>
            </a:r>
            <a:r>
              <a:rPr lang="en-US" dirty="0" smtClean="0"/>
              <a:t>among X1,X2, X3.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081691" y="3079284"/>
            <a:ext cx="4028591" cy="1287718"/>
            <a:chOff x="1789079" y="2605111"/>
            <a:chExt cx="4028591" cy="1287718"/>
          </a:xfrm>
        </p:grpSpPr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1789079" y="3554275"/>
              <a:ext cx="435636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X1</a:t>
              </a:r>
              <a:endParaRPr lang="en-US" sz="1600" dirty="0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3719092" y="3554275"/>
              <a:ext cx="492643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X 2</a:t>
              </a:r>
              <a:endParaRPr lang="en-US" sz="1600" dirty="0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5325027" y="3554275"/>
              <a:ext cx="492643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X 3</a:t>
              </a:r>
              <a:endParaRPr lang="en-US" sz="1600" dirty="0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051484" y="2605111"/>
              <a:ext cx="310001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Z</a:t>
              </a:r>
              <a:endParaRPr lang="en-US" sz="1600" dirty="0"/>
            </a:p>
          </p:txBody>
        </p:sp>
        <p:cxnSp>
          <p:nvCxnSpPr>
            <p:cNvPr id="9" name="Straight Arrow Connector 8"/>
            <p:cNvCxnSpPr>
              <a:endCxn id="5" idx="0"/>
            </p:cNvCxnSpPr>
            <p:nvPr/>
          </p:nvCxnSpPr>
          <p:spPr>
            <a:xfrm flipH="1">
              <a:off x="2006897" y="2943665"/>
              <a:ext cx="2120063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4126958" y="2943665"/>
              <a:ext cx="111298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7" idx="0"/>
            </p:cNvCxnSpPr>
            <p:nvPr/>
          </p:nvCxnSpPr>
          <p:spPr>
            <a:xfrm>
              <a:off x="4238256" y="2943665"/>
              <a:ext cx="1333093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90121" y="1689990"/>
            <a:ext cx="7772400" cy="1389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charset="0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charset="0"/>
              <a:buNone/>
            </a:pPr>
            <a:r>
              <a:rPr lang="en-US" dirty="0" smtClean="0"/>
              <a:t>Question: What independence relations are entailed by the Bayes net below?</a:t>
            </a:r>
            <a:endParaRPr lang="en-US" i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6226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7447" y="1746577"/>
            <a:ext cx="7772400" cy="110850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P(</a:t>
            </a:r>
            <a:r>
              <a:rPr lang="en-US" b="1" dirty="0" smtClean="0"/>
              <a:t>X</a:t>
            </a:r>
            <a:r>
              <a:rPr lang="en-US" dirty="0"/>
              <a:t>,</a:t>
            </a:r>
            <a:r>
              <a:rPr lang="en-US" dirty="0" smtClean="0"/>
              <a:t>Z) 	= 	P(</a:t>
            </a:r>
            <a:r>
              <a:rPr lang="en-US" b="1" dirty="0" smtClean="0"/>
              <a:t>X</a:t>
            </a:r>
            <a:r>
              <a:rPr lang="en-US" dirty="0" smtClean="0"/>
              <a:t>|Z) x	P(Z)</a:t>
            </a:r>
          </a:p>
          <a:p>
            <a:pPr marL="0" indent="0">
              <a:buNone/>
            </a:pPr>
            <a:r>
              <a:rPr lang="en-US" dirty="0" smtClean="0"/>
              <a:t>		=	</a:t>
            </a:r>
            <a:r>
              <a:rPr lang="en-US" dirty="0" err="1" smtClean="0"/>
              <a:t>Π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P(X</a:t>
            </a:r>
            <a:r>
              <a:rPr lang="en-US" i="1" baseline="-25000" dirty="0" err="1" smtClean="0"/>
              <a:t>i</a:t>
            </a:r>
            <a:r>
              <a:rPr lang="en-US" dirty="0" err="1" smtClean="0"/>
              <a:t>|Z</a:t>
            </a:r>
            <a:r>
              <a:rPr lang="en-US" dirty="0" smtClean="0"/>
              <a:t>) x	P(Z)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2331" y="2855078"/>
            <a:ext cx="2004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joint distribution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879524" y="2269675"/>
            <a:ext cx="69752" cy="5854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81567" y="3422497"/>
            <a:ext cx="209523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conditional probability for each observed variable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easy to estimate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0" idx="0"/>
          </p:cNvCxnSpPr>
          <p:nvPr/>
        </p:nvCxnSpPr>
        <p:spPr>
          <a:xfrm flipH="1" flipV="1">
            <a:off x="3823793" y="2855078"/>
            <a:ext cx="5391" cy="5674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85680" y="3534367"/>
            <a:ext cx="2004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regularize latent values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283050" y="2850604"/>
            <a:ext cx="13512" cy="6664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2070" y="5363459"/>
            <a:ext cx="73908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for a given guess of the latent quantities, easy to estimate and evaluate data likelihood </a:t>
            </a:r>
            <a:r>
              <a:rPr lang="en-US" sz="2600" dirty="0">
                <a:solidFill>
                  <a:prstClr val="black"/>
                </a:solidFill>
                <a:latin typeface="Perpetua"/>
              </a:rPr>
              <a:t>P(</a:t>
            </a:r>
            <a:r>
              <a:rPr lang="en-US" sz="2600" b="1" dirty="0">
                <a:solidFill>
                  <a:prstClr val="black"/>
                </a:solidFill>
                <a:latin typeface="Perpetua"/>
              </a:rPr>
              <a:t>X</a:t>
            </a:r>
            <a:r>
              <a:rPr lang="en-US" sz="2600" dirty="0">
                <a:solidFill>
                  <a:prstClr val="black"/>
                </a:solidFill>
                <a:latin typeface="Perpetua"/>
              </a:rPr>
              <a:t>|Z</a:t>
            </a:r>
            <a:r>
              <a:rPr lang="en-US" sz="2600" dirty="0" smtClean="0">
                <a:solidFill>
                  <a:prstClr val="black"/>
                </a:solidFill>
                <a:latin typeface="Perpetua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09562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8376" y="1447800"/>
            <a:ext cx="8108424" cy="4572000"/>
          </a:xfrm>
        </p:spPr>
        <p:txBody>
          <a:bodyPr/>
          <a:lstStyle/>
          <a:p>
            <a:r>
              <a:rPr lang="en-US" sz="2000" dirty="0" smtClean="0"/>
              <a:t>Assumptions for Learning Latent Features</a:t>
            </a:r>
          </a:p>
          <a:p>
            <a:r>
              <a:rPr lang="en-US" sz="2000" dirty="0" smtClean="0"/>
              <a:t>Assumption 1: the common cause principle.</a:t>
            </a:r>
          </a:p>
          <a:p>
            <a:pPr lvl="1"/>
            <a:r>
              <a:rPr lang="en-US" sz="2000" dirty="0" smtClean="0"/>
              <a:t>Statistical consequence: conditional independence of observed features.</a:t>
            </a:r>
          </a:p>
          <a:p>
            <a:pPr lvl="1"/>
            <a:r>
              <a:rPr lang="en-US" sz="2000" dirty="0" smtClean="0"/>
              <a:t>Computational consequence: given latent feature values, relatively easy to estimate model.</a:t>
            </a:r>
          </a:p>
          <a:p>
            <a:r>
              <a:rPr lang="en-US" sz="2000" dirty="0" smtClean="0"/>
              <a:t>Assumption 2: small number of latent features.</a:t>
            </a:r>
          </a:p>
          <a:p>
            <a:pPr lvl="1"/>
            <a:r>
              <a:rPr lang="en-US" sz="2000" dirty="0" smtClean="0"/>
              <a:t>Consequence: dimensionality reduction.</a:t>
            </a:r>
          </a:p>
          <a:p>
            <a:r>
              <a:rPr lang="en-US" sz="2000" dirty="0" smtClean="0"/>
              <a:t>Assumption 3: linear relationship between latent and observed features.</a:t>
            </a:r>
          </a:p>
          <a:p>
            <a:pPr lvl="1"/>
            <a:r>
              <a:rPr lang="en-US" sz="2000" dirty="0" smtClean="0"/>
              <a:t>Consequence: tractable learning (principal component analysis). </a:t>
            </a:r>
          </a:p>
          <a:p>
            <a:r>
              <a:rPr lang="en-US" sz="2000" dirty="0" smtClean="0"/>
              <a:t>Similar Assumptions for Learning Latent Groupings (Clusters)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Common Causes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672825" y="2022140"/>
            <a:ext cx="4260175" cy="1628277"/>
            <a:chOff x="1672825" y="2022140"/>
            <a:chExt cx="4260175" cy="1628277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1672825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1</a:t>
              </a:r>
              <a:endParaRPr lang="en-US" sz="1600" dirty="0"/>
            </a:p>
          </p:txBody>
        </p:sp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2689366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2</a:t>
              </a:r>
              <a:endParaRPr lang="en-US" sz="1600" dirty="0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3913864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3</a:t>
              </a:r>
              <a:endParaRPr lang="en-US" sz="1600" dirty="0"/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5121259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4</a:t>
              </a:r>
              <a:endParaRPr lang="en-US" sz="1600" dirty="0"/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2151011" y="2039017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Knowledge</a:t>
              </a:r>
              <a:endParaRPr lang="en-US" sz="1600" dirty="0"/>
            </a:p>
          </p:txBody>
        </p:sp>
        <p:cxnSp>
          <p:nvCxnSpPr>
            <p:cNvPr id="23" name="Straight Arrow Connector 22"/>
            <p:cNvCxnSpPr>
              <a:stCxn id="22" idx="2"/>
              <a:endCxn id="16" idx="0"/>
            </p:cNvCxnSpPr>
            <p:nvPr/>
          </p:nvCxnSpPr>
          <p:spPr>
            <a:xfrm flipH="1">
              <a:off x="2078696" y="2377571"/>
              <a:ext cx="67229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  <a:endCxn id="17" idx="0"/>
            </p:cNvCxnSpPr>
            <p:nvPr/>
          </p:nvCxnSpPr>
          <p:spPr>
            <a:xfrm>
              <a:off x="2750995" y="2377571"/>
              <a:ext cx="34424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2" idx="2"/>
              <a:endCxn id="18" idx="0"/>
            </p:cNvCxnSpPr>
            <p:nvPr/>
          </p:nvCxnSpPr>
          <p:spPr>
            <a:xfrm>
              <a:off x="2750995" y="2377571"/>
              <a:ext cx="156874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endCxn id="19" idx="0"/>
            </p:cNvCxnSpPr>
            <p:nvPr/>
          </p:nvCxnSpPr>
          <p:spPr>
            <a:xfrm>
              <a:off x="2805880" y="2377571"/>
              <a:ext cx="272125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4697412" y="2022140"/>
              <a:ext cx="671979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Effort</a:t>
              </a:r>
              <a:endParaRPr lang="en-US" sz="1600" dirty="0"/>
            </a:p>
          </p:txBody>
        </p:sp>
        <p:cxnSp>
          <p:nvCxnSpPr>
            <p:cNvPr id="36" name="Straight Arrow Connector 35"/>
            <p:cNvCxnSpPr>
              <a:stCxn id="29" idx="2"/>
            </p:cNvCxnSpPr>
            <p:nvPr/>
          </p:nvCxnSpPr>
          <p:spPr>
            <a:xfrm flipH="1">
              <a:off x="2283467" y="2360694"/>
              <a:ext cx="274993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9" idx="2"/>
            </p:cNvCxnSpPr>
            <p:nvPr/>
          </p:nvCxnSpPr>
          <p:spPr>
            <a:xfrm flipH="1">
              <a:off x="3095237" y="2360694"/>
              <a:ext cx="193816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9" idx="2"/>
              <a:endCxn id="18" idx="0"/>
            </p:cNvCxnSpPr>
            <p:nvPr/>
          </p:nvCxnSpPr>
          <p:spPr>
            <a:xfrm flipH="1">
              <a:off x="4319735" y="2360694"/>
              <a:ext cx="713667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29" idx="2"/>
              <a:endCxn id="19" idx="0"/>
            </p:cNvCxnSpPr>
            <p:nvPr/>
          </p:nvCxnSpPr>
          <p:spPr>
            <a:xfrm>
              <a:off x="5033402" y="2360694"/>
              <a:ext cx="493728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675582" y="4134052"/>
            <a:ext cx="7093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notice the similarity to the topology of a </a:t>
            </a:r>
            <a:r>
              <a:rPr lang="en-US" dirty="0" err="1" smtClean="0"/>
              <a:t>feedforward</a:t>
            </a:r>
            <a:r>
              <a:rPr lang="en-US" dirty="0" smtClean="0"/>
              <a:t> neural net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626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4066502"/>
            <a:ext cx="7772400" cy="2196478"/>
          </a:xfrm>
        </p:spPr>
        <p:txBody>
          <a:bodyPr/>
          <a:lstStyle/>
          <a:p>
            <a:r>
              <a:rPr lang="en-US" dirty="0" smtClean="0"/>
              <a:t>Latent variables at layer 1 explain correlations among observed variables.</a:t>
            </a:r>
          </a:p>
          <a:p>
            <a:r>
              <a:rPr lang="en-US" dirty="0" smtClean="0"/>
              <a:t>Latent variables at layer 2 explain correlations among latent variables at layer 1.</a:t>
            </a:r>
          </a:p>
          <a:p>
            <a:r>
              <a:rPr lang="en-US" dirty="0" smtClean="0"/>
              <a:t>This is the basic idea of a </a:t>
            </a:r>
            <a:r>
              <a:rPr lang="en-US" b="1" dirty="0" smtClean="0"/>
              <a:t>deep belief network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672825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/>
              <a:t>Mark 1</a:t>
            </a:r>
            <a:endParaRPr lang="en-US" sz="16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689366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Mark 2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13864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Mark 3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121259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Mark 4</a:t>
            </a:r>
            <a:endParaRPr lang="en-US" sz="16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151011" y="2214647"/>
            <a:ext cx="119996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Knowledge</a:t>
            </a:r>
            <a:endParaRPr lang="en-US" sz="1600" dirty="0"/>
          </a:p>
        </p:txBody>
      </p:sp>
      <p:cxnSp>
        <p:nvCxnSpPr>
          <p:cNvPr id="10" name="Straight Arrow Connector 9"/>
          <p:cNvCxnSpPr>
            <a:stCxn id="9" idx="2"/>
            <a:endCxn id="5" idx="0"/>
          </p:cNvCxnSpPr>
          <p:nvPr/>
        </p:nvCxnSpPr>
        <p:spPr>
          <a:xfrm flipH="1">
            <a:off x="2078696" y="2553201"/>
            <a:ext cx="672299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2"/>
            <a:endCxn id="6" idx="0"/>
          </p:cNvCxnSpPr>
          <p:nvPr/>
        </p:nvCxnSpPr>
        <p:spPr>
          <a:xfrm>
            <a:off x="2750995" y="2553201"/>
            <a:ext cx="344242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2"/>
            <a:endCxn id="7" idx="0"/>
          </p:cNvCxnSpPr>
          <p:nvPr/>
        </p:nvCxnSpPr>
        <p:spPr>
          <a:xfrm>
            <a:off x="2750995" y="2553201"/>
            <a:ext cx="1568740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8" idx="0"/>
          </p:cNvCxnSpPr>
          <p:nvPr/>
        </p:nvCxnSpPr>
        <p:spPr>
          <a:xfrm>
            <a:off x="2805880" y="2553201"/>
            <a:ext cx="2721250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697412" y="2197770"/>
            <a:ext cx="671979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Effort</a:t>
            </a:r>
            <a:endParaRPr lang="en-US" sz="1600" dirty="0"/>
          </a:p>
        </p:txBody>
      </p:sp>
      <p:cxnSp>
        <p:nvCxnSpPr>
          <p:cNvPr id="15" name="Straight Arrow Connector 14"/>
          <p:cNvCxnSpPr>
            <a:stCxn id="14" idx="2"/>
          </p:cNvCxnSpPr>
          <p:nvPr/>
        </p:nvCxnSpPr>
        <p:spPr>
          <a:xfrm flipH="1">
            <a:off x="2283467" y="2536324"/>
            <a:ext cx="2749935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2"/>
          </p:cNvCxnSpPr>
          <p:nvPr/>
        </p:nvCxnSpPr>
        <p:spPr>
          <a:xfrm flipH="1">
            <a:off x="3095237" y="2536324"/>
            <a:ext cx="1938165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4" idx="2"/>
            <a:endCxn id="7" idx="0"/>
          </p:cNvCxnSpPr>
          <p:nvPr/>
        </p:nvCxnSpPr>
        <p:spPr>
          <a:xfrm flipH="1">
            <a:off x="4319735" y="2536324"/>
            <a:ext cx="713667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2"/>
            <a:endCxn id="8" idx="0"/>
          </p:cNvCxnSpPr>
          <p:nvPr/>
        </p:nvCxnSpPr>
        <p:spPr>
          <a:xfrm>
            <a:off x="5033402" y="2536324"/>
            <a:ext cx="493728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3913864" y="1584429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cxnSp>
        <p:nvCxnSpPr>
          <p:cNvPr id="21" name="Straight Arrow Connector 20"/>
          <p:cNvCxnSpPr>
            <a:stCxn id="19" idx="1"/>
            <a:endCxn id="9" idx="0"/>
          </p:cNvCxnSpPr>
          <p:nvPr/>
        </p:nvCxnSpPr>
        <p:spPr>
          <a:xfrm rot="10800000" flipV="1">
            <a:off x="2750996" y="1753705"/>
            <a:ext cx="1162869" cy="4609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3"/>
            <a:endCxn id="14" idx="0"/>
          </p:cNvCxnSpPr>
          <p:nvPr/>
        </p:nvCxnSpPr>
        <p:spPr>
          <a:xfrm>
            <a:off x="4223865" y="1753706"/>
            <a:ext cx="809537" cy="444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94539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Assumption 2: Low-Dimensionality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9450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Latent Feature Dimensionality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1"/>
            <a:ext cx="7772400" cy="2022854"/>
          </a:xfrm>
        </p:spPr>
        <p:txBody>
          <a:bodyPr/>
          <a:lstStyle/>
          <a:p>
            <a:r>
              <a:rPr lang="en-US" dirty="0" smtClean="0"/>
              <a:t>Assumption: The number of unobserved causes </a:t>
            </a:r>
            <a:r>
              <a:rPr lang="en-US" i="1" dirty="0" err="1" smtClean="0"/>
              <a:t>k</a:t>
            </a:r>
            <a:r>
              <a:rPr lang="en-US" dirty="0" smtClean="0"/>
              <a:t> is much less than the number </a:t>
            </a:r>
            <a:r>
              <a:rPr lang="en-US" i="1" dirty="0" err="1" smtClean="0"/>
              <a:t>m</a:t>
            </a:r>
            <a:r>
              <a:rPr lang="en-US" dirty="0" smtClean="0"/>
              <a:t> of observed variables. </a:t>
            </a:r>
          </a:p>
          <a:p>
            <a:r>
              <a:rPr lang="en-US" dirty="0" smtClean="0"/>
              <a:t>The number of latent dimensions </a:t>
            </a:r>
            <a:r>
              <a:rPr lang="en-US" i="1" dirty="0" err="1" smtClean="0"/>
              <a:t>k</a:t>
            </a:r>
            <a:r>
              <a:rPr lang="en-US" dirty="0" smtClean="0"/>
              <a:t> can be specified by the user, or learned (non-</a:t>
            </a:r>
            <a:r>
              <a:rPr lang="en-US" dirty="0" err="1" smtClean="0"/>
              <a:t>parametrics</a:t>
            </a:r>
            <a:r>
              <a:rPr lang="en-US" dirty="0" smtClean="0"/>
              <a:t>).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672825" y="3873049"/>
            <a:ext cx="4260175" cy="1628277"/>
            <a:chOff x="1672825" y="2022140"/>
            <a:chExt cx="4260175" cy="1628277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672825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1</a:t>
              </a:r>
              <a:endParaRPr lang="en-US" sz="1600" dirty="0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689366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2</a:t>
              </a:r>
              <a:endParaRPr lang="en-US" sz="1600" dirty="0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3913864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3</a:t>
              </a:r>
              <a:endParaRPr lang="en-US" sz="1600" dirty="0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5121259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4</a:t>
              </a:r>
              <a:endParaRPr lang="en-US" sz="1600" dirty="0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151011" y="2039017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Knowledge</a:t>
              </a:r>
              <a:endParaRPr lang="en-US" sz="1600" dirty="0"/>
            </a:p>
          </p:txBody>
        </p:sp>
        <p:cxnSp>
          <p:nvCxnSpPr>
            <p:cNvPr id="11" name="Straight Arrow Connector 10"/>
            <p:cNvCxnSpPr>
              <a:stCxn id="10" idx="2"/>
              <a:endCxn id="6" idx="0"/>
            </p:cNvCxnSpPr>
            <p:nvPr/>
          </p:nvCxnSpPr>
          <p:spPr>
            <a:xfrm flipH="1">
              <a:off x="2078696" y="2377571"/>
              <a:ext cx="67229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10" idx="2"/>
              <a:endCxn id="7" idx="0"/>
            </p:cNvCxnSpPr>
            <p:nvPr/>
          </p:nvCxnSpPr>
          <p:spPr>
            <a:xfrm>
              <a:off x="2750995" y="2377571"/>
              <a:ext cx="34424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2"/>
              <a:endCxn id="8" idx="0"/>
            </p:cNvCxnSpPr>
            <p:nvPr/>
          </p:nvCxnSpPr>
          <p:spPr>
            <a:xfrm>
              <a:off x="2750995" y="2377571"/>
              <a:ext cx="156874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9" idx="0"/>
            </p:cNvCxnSpPr>
            <p:nvPr/>
          </p:nvCxnSpPr>
          <p:spPr>
            <a:xfrm>
              <a:off x="2805880" y="2377571"/>
              <a:ext cx="272125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4697412" y="2022140"/>
              <a:ext cx="671979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Effort</a:t>
              </a:r>
              <a:endParaRPr lang="en-US" sz="1600" dirty="0"/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2283467" y="2360694"/>
              <a:ext cx="274993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 flipH="1">
              <a:off x="3095237" y="2360694"/>
              <a:ext cx="193816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5" idx="2"/>
              <a:endCxn id="8" idx="0"/>
            </p:cNvCxnSpPr>
            <p:nvPr/>
          </p:nvCxnSpPr>
          <p:spPr>
            <a:xfrm flipH="1">
              <a:off x="4319735" y="2360694"/>
              <a:ext cx="713667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5" idx="2"/>
              <a:endCxn id="9" idx="0"/>
            </p:cNvCxnSpPr>
            <p:nvPr/>
          </p:nvCxnSpPr>
          <p:spPr>
            <a:xfrm>
              <a:off x="5033402" y="2360694"/>
              <a:ext cx="493728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8774"/>
          </a:xfrm>
        </p:spPr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993412"/>
            <a:ext cx="7772400" cy="1306089"/>
          </a:xfrm>
        </p:spPr>
        <p:txBody>
          <a:bodyPr/>
          <a:lstStyle/>
          <a:p>
            <a:r>
              <a:rPr lang="en-US" dirty="0" smtClean="0"/>
              <a:t>Video Game Screen: 4000 pixels (say) determined by two variables (joystick position, button pressed).</a:t>
            </a:r>
            <a:endParaRPr lang="en-US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672825" y="3359897"/>
            <a:ext cx="86904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/>
              <a:t>Pixed</a:t>
            </a:r>
            <a:r>
              <a:rPr lang="en-US" sz="1600" dirty="0" smtClean="0"/>
              <a:t> 1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689366" y="3359897"/>
            <a:ext cx="80052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Pixel 2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470929" y="3359897"/>
            <a:ext cx="114286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Pixel 1999</a:t>
            </a:r>
            <a:endParaRPr lang="en-US" sz="16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933000" y="3359896"/>
            <a:ext cx="114286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Pixel 2000</a:t>
            </a:r>
            <a:endParaRPr lang="en-US" sz="1600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151011" y="2087051"/>
            <a:ext cx="89189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position</a:t>
            </a:r>
            <a:endParaRPr lang="en-US" sz="1600" dirty="0"/>
          </a:p>
        </p:txBody>
      </p:sp>
      <p:cxnSp>
        <p:nvCxnSpPr>
          <p:cNvPr id="11" name="Straight Arrow Connector 10"/>
          <p:cNvCxnSpPr>
            <a:stCxn id="10" idx="2"/>
            <a:endCxn id="6" idx="0"/>
          </p:cNvCxnSpPr>
          <p:nvPr/>
        </p:nvCxnSpPr>
        <p:spPr>
          <a:xfrm rot="5400000">
            <a:off x="1885007" y="2647947"/>
            <a:ext cx="934292" cy="4896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2"/>
            <a:endCxn id="7" idx="0"/>
          </p:cNvCxnSpPr>
          <p:nvPr/>
        </p:nvCxnSpPr>
        <p:spPr>
          <a:xfrm rot="16200000" flipH="1">
            <a:off x="2376145" y="2646416"/>
            <a:ext cx="934292" cy="4926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0" idx="2"/>
            <a:endCxn id="8" idx="0"/>
          </p:cNvCxnSpPr>
          <p:nvPr/>
        </p:nvCxnSpPr>
        <p:spPr>
          <a:xfrm rot="16200000" flipH="1">
            <a:off x="3352512" y="1670049"/>
            <a:ext cx="934292" cy="24454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697412" y="2070174"/>
            <a:ext cx="75513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button</a:t>
            </a:r>
            <a:endParaRPr lang="en-US" sz="1600" dirty="0"/>
          </a:p>
        </p:txBody>
      </p:sp>
      <p:cxnSp>
        <p:nvCxnSpPr>
          <p:cNvPr id="16" name="Straight Arrow Connector 15"/>
          <p:cNvCxnSpPr>
            <a:stCxn id="15" idx="2"/>
          </p:cNvCxnSpPr>
          <p:nvPr/>
        </p:nvCxnSpPr>
        <p:spPr>
          <a:xfrm rot="5400000">
            <a:off x="3203642" y="1488558"/>
            <a:ext cx="951168" cy="2791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2"/>
          </p:cNvCxnSpPr>
          <p:nvPr/>
        </p:nvCxnSpPr>
        <p:spPr>
          <a:xfrm rot="5400000">
            <a:off x="3609527" y="1894443"/>
            <a:ext cx="951168" cy="19797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5" idx="2"/>
          </p:cNvCxnSpPr>
          <p:nvPr/>
        </p:nvCxnSpPr>
        <p:spPr>
          <a:xfrm rot="5400000">
            <a:off x="4599369" y="2884285"/>
            <a:ext cx="951168" cy="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9" idx="0"/>
          </p:cNvCxnSpPr>
          <p:nvPr/>
        </p:nvCxnSpPr>
        <p:spPr>
          <a:xfrm rot="16200000" flipH="1">
            <a:off x="5314121" y="2169586"/>
            <a:ext cx="951168" cy="14294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71431" y="3359896"/>
            <a:ext cx="490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584729" y="3986216"/>
            <a:ext cx="7772400" cy="9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lvl="0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600" dirty="0" smtClean="0">
                <a:latin typeface="+mn-lt"/>
                <a:hlinkClick r:id="rId3"/>
              </a:rPr>
              <a:t>The Big 5 in Psychology</a:t>
            </a:r>
            <a:r>
              <a:rPr lang="en-US" sz="2600" dirty="0" smtClean="0">
                <a:latin typeface="+mn-lt"/>
              </a:rPr>
              <a:t>. Personality Types can be explained by 5 basic traits.</a:t>
            </a: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1548619" y="6203347"/>
            <a:ext cx="103996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Answer 1</a:t>
            </a:r>
            <a:endParaRPr lang="en-US" sz="1600" dirty="0"/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841766" y="6203347"/>
            <a:ext cx="103996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Answer 2</a:t>
            </a:r>
            <a:endParaRPr lang="en-US" sz="1600" dirty="0"/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623329" y="6203347"/>
            <a:ext cx="1154082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Answer 99</a:t>
            </a:r>
            <a:endParaRPr lang="en-US" sz="1600" dirty="0"/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6085400" y="6203346"/>
            <a:ext cx="126819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Answer 100</a:t>
            </a:r>
            <a:endParaRPr lang="en-US" sz="1600" dirty="0"/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86918" y="4941903"/>
            <a:ext cx="112001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Openness</a:t>
            </a:r>
            <a:endParaRPr lang="en-US" sz="1600" dirty="0"/>
          </a:p>
        </p:txBody>
      </p:sp>
      <p:cxnSp>
        <p:nvCxnSpPr>
          <p:cNvPr id="31" name="Straight Arrow Connector 30"/>
          <p:cNvCxnSpPr>
            <a:stCxn id="30" idx="2"/>
            <a:endCxn id="26" idx="0"/>
          </p:cNvCxnSpPr>
          <p:nvPr/>
        </p:nvCxnSpPr>
        <p:spPr>
          <a:xfrm rot="16200000" flipH="1">
            <a:off x="1096320" y="5231064"/>
            <a:ext cx="922890" cy="10216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0" idx="2"/>
            <a:endCxn id="27" idx="0"/>
          </p:cNvCxnSpPr>
          <p:nvPr/>
        </p:nvCxnSpPr>
        <p:spPr>
          <a:xfrm rot="16200000" flipH="1">
            <a:off x="1742893" y="4584490"/>
            <a:ext cx="922890" cy="23148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0" idx="2"/>
            <a:endCxn id="28" idx="0"/>
          </p:cNvCxnSpPr>
          <p:nvPr/>
        </p:nvCxnSpPr>
        <p:spPr>
          <a:xfrm rot="16200000" flipH="1">
            <a:off x="2662203" y="3665180"/>
            <a:ext cx="922890" cy="41534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2025404" y="4941903"/>
            <a:ext cx="1861307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conscientiousness</a:t>
            </a:r>
            <a:endParaRPr lang="en-US" sz="1600" dirty="0"/>
          </a:p>
        </p:txBody>
      </p:sp>
      <p:cxnSp>
        <p:nvCxnSpPr>
          <p:cNvPr id="35" name="Straight Arrow Connector 34"/>
          <p:cNvCxnSpPr>
            <a:stCxn id="34" idx="2"/>
            <a:endCxn id="28" idx="0"/>
          </p:cNvCxnSpPr>
          <p:nvPr/>
        </p:nvCxnSpPr>
        <p:spPr>
          <a:xfrm rot="16200000" flipH="1">
            <a:off x="3616769" y="4619746"/>
            <a:ext cx="922890" cy="2244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2753113" y="5466574"/>
            <a:ext cx="922889" cy="5506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4" idx="2"/>
          </p:cNvCxnSpPr>
          <p:nvPr/>
        </p:nvCxnSpPr>
        <p:spPr>
          <a:xfrm rot="5400000">
            <a:off x="2203911" y="5479478"/>
            <a:ext cx="951168" cy="5531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2"/>
            <a:endCxn id="29" idx="0"/>
          </p:cNvCxnSpPr>
          <p:nvPr/>
        </p:nvCxnSpPr>
        <p:spPr>
          <a:xfrm rot="16200000" flipH="1">
            <a:off x="4376334" y="3860181"/>
            <a:ext cx="922889" cy="3763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823831" y="6203346"/>
            <a:ext cx="490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292604" y="4941903"/>
            <a:ext cx="130226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extraversion</a:t>
            </a:r>
            <a:endParaRPr lang="en-US" sz="1600" dirty="0"/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5908674" y="4941901"/>
            <a:ext cx="153078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agreeableness</a:t>
            </a:r>
            <a:endParaRPr lang="en-US" sz="1600" dirty="0"/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7613212" y="4941903"/>
            <a:ext cx="123373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neuroticism</a:t>
            </a:r>
            <a:endParaRPr lang="en-US" sz="1600" dirty="0"/>
          </a:p>
        </p:txBody>
      </p:sp>
      <p:cxnSp>
        <p:nvCxnSpPr>
          <p:cNvPr id="50" name="Straight Arrow Connector 49"/>
          <p:cNvCxnSpPr>
            <a:stCxn id="44" idx="2"/>
          </p:cNvCxnSpPr>
          <p:nvPr/>
        </p:nvCxnSpPr>
        <p:spPr>
          <a:xfrm rot="5400000">
            <a:off x="3211889" y="4471500"/>
            <a:ext cx="922889" cy="25408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4" idx="2"/>
          </p:cNvCxnSpPr>
          <p:nvPr/>
        </p:nvCxnSpPr>
        <p:spPr>
          <a:xfrm rot="5400000">
            <a:off x="3755367" y="5014978"/>
            <a:ext cx="922889" cy="14538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4" idx="2"/>
          </p:cNvCxnSpPr>
          <p:nvPr/>
        </p:nvCxnSpPr>
        <p:spPr>
          <a:xfrm rot="16200000" flipH="1">
            <a:off x="4610608" y="5613583"/>
            <a:ext cx="922889" cy="2566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4" idx="2"/>
          </p:cNvCxnSpPr>
          <p:nvPr/>
        </p:nvCxnSpPr>
        <p:spPr>
          <a:xfrm rot="16200000" flipH="1">
            <a:off x="5468106" y="4756085"/>
            <a:ext cx="922889" cy="19716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5" idx="2"/>
          </p:cNvCxnSpPr>
          <p:nvPr/>
        </p:nvCxnSpPr>
        <p:spPr>
          <a:xfrm rot="5400000">
            <a:off x="4077054" y="3606333"/>
            <a:ext cx="922893" cy="4271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5" idx="2"/>
          </p:cNvCxnSpPr>
          <p:nvPr/>
        </p:nvCxnSpPr>
        <p:spPr>
          <a:xfrm rot="5400000">
            <a:off x="4711305" y="4240582"/>
            <a:ext cx="922891" cy="30026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5" idx="2"/>
            <a:endCxn id="28" idx="0"/>
          </p:cNvCxnSpPr>
          <p:nvPr/>
        </p:nvCxnSpPr>
        <p:spPr>
          <a:xfrm rot="5400000">
            <a:off x="5475773" y="5005052"/>
            <a:ext cx="922892" cy="14736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5" idx="2"/>
          </p:cNvCxnSpPr>
          <p:nvPr/>
        </p:nvCxnSpPr>
        <p:spPr>
          <a:xfrm rot="16200000" flipH="1">
            <a:off x="6413519" y="5541003"/>
            <a:ext cx="922891" cy="4017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10800000" flipV="1">
            <a:off x="2151011" y="5280457"/>
            <a:ext cx="6206118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 flipV="1">
            <a:off x="3823831" y="5280453"/>
            <a:ext cx="4533298" cy="9228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0800000" flipV="1">
            <a:off x="5452547" y="5280457"/>
            <a:ext cx="2904582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 flipV="1">
            <a:off x="7075861" y="5280457"/>
            <a:ext cx="1281268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Consequence: Dimensionality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a </a:t>
            </a:r>
            <a:r>
              <a:rPr lang="en-US" dirty="0" err="1" smtClean="0"/>
              <a:t>tuple</a:t>
            </a:r>
            <a:r>
              <a:rPr lang="en-US" dirty="0" smtClean="0"/>
              <a:t> of </a:t>
            </a:r>
            <a:r>
              <a:rPr lang="en-US" i="1" dirty="0" err="1" smtClean="0"/>
              <a:t>m</a:t>
            </a:r>
            <a:r>
              <a:rPr lang="en-US" dirty="0" smtClean="0"/>
              <a:t> observed feature values is well predicted by </a:t>
            </a:r>
            <a:r>
              <a:rPr lang="en-US" i="1" dirty="0" err="1" smtClean="0"/>
              <a:t>k</a:t>
            </a:r>
            <a:r>
              <a:rPr lang="en-US" dirty="0" smtClean="0"/>
              <a:t> latent features, we can represent the </a:t>
            </a:r>
            <a:r>
              <a:rPr lang="en-US" i="1" dirty="0" err="1" smtClean="0"/>
              <a:t>m</a:t>
            </a:r>
            <a:r>
              <a:rPr lang="en-US" dirty="0" err="1" smtClean="0"/>
              <a:t>-tuple</a:t>
            </a:r>
            <a:r>
              <a:rPr lang="en-US" dirty="0" smtClean="0"/>
              <a:t> instead by a </a:t>
            </a:r>
            <a:r>
              <a:rPr lang="en-US" i="1" dirty="0" err="1" smtClean="0"/>
              <a:t>k</a:t>
            </a:r>
            <a:r>
              <a:rPr lang="en-US" dirty="0" err="1" smtClean="0"/>
              <a:t>-tuple</a:t>
            </a:r>
            <a:r>
              <a:rPr lang="en-US" dirty="0" smtClean="0"/>
              <a:t>, without (much) loss of information.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The data lie on a </a:t>
            </a:r>
            <a:r>
              <a:rPr lang="en-US" i="1" dirty="0" err="1" smtClean="0"/>
              <a:t>k</a:t>
            </a:r>
            <a:r>
              <a:rPr lang="en-US" dirty="0" smtClean="0"/>
              <a:t>-dimensional </a:t>
            </a:r>
            <a:r>
              <a:rPr lang="en-US" i="1" dirty="0" smtClean="0"/>
              <a:t>manifold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Video Game example: instead of specifying all 2000 pixels, specify (position of joystick, button pressed).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From 2 numbers we can </a:t>
            </a:r>
            <a:r>
              <a:rPr lang="en-US" b="1" dirty="0" smtClean="0"/>
              <a:t>reconstruct</a:t>
            </a:r>
            <a:r>
              <a:rPr lang="en-US" dirty="0" smtClean="0"/>
              <a:t> 2000.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Generative </a:t>
            </a:r>
            <a:r>
              <a:rPr lang="en-US" dirty="0" err="1" smtClean="0"/>
              <a:t>Modelling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639021"/>
          </a:xfrm>
        </p:spPr>
        <p:txBody>
          <a:bodyPr/>
          <a:lstStyle/>
          <a:p>
            <a:r>
              <a:rPr lang="en-US" dirty="0" smtClean="0"/>
              <a:t>A general framework for thinking about latent feature learning.</a:t>
            </a:r>
          </a:p>
          <a:p>
            <a:r>
              <a:rPr lang="en-US" dirty="0" smtClean="0"/>
              <a:t>Model how the feature distribution is generated.</a:t>
            </a:r>
          </a:p>
          <a:p>
            <a:r>
              <a:rPr lang="en-US" dirty="0" smtClean="0"/>
              <a:t>E.g., Gaussian mixture model for clustering.</a:t>
            </a:r>
          </a:p>
          <a:p>
            <a:r>
              <a:rPr lang="en-US" dirty="0" smtClean="0"/>
              <a:t>From the chain rule, we have</a:t>
            </a:r>
            <a:br>
              <a:rPr lang="en-US" dirty="0" smtClean="0"/>
            </a:br>
            <a:r>
              <a:rPr lang="en-US" dirty="0" smtClean="0"/>
              <a:t>P(Y,</a:t>
            </a:r>
            <a:r>
              <a:rPr lang="en-US" b="1" dirty="0" smtClean="0"/>
              <a:t>X</a:t>
            </a:r>
            <a:r>
              <a:rPr lang="en-US" dirty="0" smtClean="0"/>
              <a:t>) = P(Y|</a:t>
            </a:r>
            <a:r>
              <a:rPr lang="en-US" b="1" dirty="0" smtClean="0"/>
              <a:t>X</a:t>
            </a:r>
            <a:r>
              <a:rPr lang="en-US" dirty="0" smtClean="0"/>
              <a:t>) </a:t>
            </a:r>
            <a:r>
              <a:rPr lang="en-US" dirty="0" err="1" smtClean="0"/>
              <a:t>x</a:t>
            </a:r>
            <a:r>
              <a:rPr lang="en-US" dirty="0" smtClean="0"/>
              <a:t> P(</a:t>
            </a:r>
            <a:r>
              <a:rPr lang="en-US" b="1" dirty="0" smtClean="0"/>
              <a:t>X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4275444"/>
            <a:ext cx="236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Discriminative model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93172" y="4275444"/>
            <a:ext cx="3222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Generative model of features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</p:cNvCxnSpPr>
          <p:nvPr/>
        </p:nvCxnSpPr>
        <p:spPr>
          <a:xfrm rot="5400000" flipH="1" flipV="1">
            <a:off x="2469797" y="3715053"/>
            <a:ext cx="188623" cy="932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0"/>
          </p:cNvCxnSpPr>
          <p:nvPr/>
        </p:nvCxnSpPr>
        <p:spPr>
          <a:xfrm rot="16200000" flipV="1">
            <a:off x="4651294" y="3622468"/>
            <a:ext cx="188623" cy="11173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615" y="301796"/>
            <a:ext cx="8410185" cy="1984204"/>
          </a:xfrm>
        </p:spPr>
        <p:txBody>
          <a:bodyPr/>
          <a:lstStyle/>
          <a:p>
            <a:r>
              <a:rPr lang="en-US" dirty="0" smtClean="0"/>
              <a:t>Discussion Question: Discriminative vs. Generative </a:t>
            </a:r>
            <a:r>
              <a:rPr lang="en-US" dirty="0" err="1" smtClean="0"/>
              <a:t>Modelling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0"/>
            <a:ext cx="7772400" cy="4572000"/>
          </a:xfrm>
        </p:spPr>
        <p:txBody>
          <a:bodyPr/>
          <a:lstStyle/>
          <a:p>
            <a:r>
              <a:rPr lang="en-US" dirty="0" smtClean="0"/>
              <a:t>Suppose we want to predict a student’s GPA using their marks in a course.</a:t>
            </a:r>
          </a:p>
          <a:p>
            <a:r>
              <a:rPr lang="en-US" dirty="0" smtClean="0"/>
              <a:t>Might it help to model correlations among the course components?</a:t>
            </a:r>
          </a:p>
          <a:p>
            <a:r>
              <a:rPr lang="en-US" dirty="0" smtClean="0"/>
              <a:t>How?</a:t>
            </a:r>
          </a:p>
          <a:p>
            <a:r>
              <a:rPr lang="en-US" dirty="0" smtClean="0"/>
              <a:t>See file </a:t>
            </a:r>
            <a:r>
              <a:rPr lang="en-US" dirty="0" err="1" smtClean="0"/>
              <a:t>examples.xlsx</a:t>
            </a:r>
            <a:r>
              <a:rPr lang="en-US" dirty="0" smtClean="0"/>
              <a:t>/generative </a:t>
            </a:r>
            <a:r>
              <a:rPr lang="en-US" dirty="0" err="1" smtClean="0"/>
              <a:t>modelling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curse of dimensionality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Scaling </a:t>
            </a:r>
            <a:r>
              <a:rPr lang="en-US" dirty="0"/>
              <a:t>standard ML methods to high-dimensional feature spaces is hard, both computationally and statistically.</a:t>
            </a:r>
          </a:p>
          <a:p>
            <a:pPr lvl="1"/>
            <a:r>
              <a:rPr lang="en-US" dirty="0"/>
              <a:t>Statistics: data do not cover space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Computation: local minima for parameter optimization.</a:t>
            </a:r>
          </a:p>
          <a:p>
            <a:r>
              <a:rPr lang="en-US" dirty="0" smtClean="0"/>
              <a:t>Latent feature learning can be used to reduce the data dimensionality.</a:t>
            </a:r>
          </a:p>
          <a:p>
            <a:r>
              <a:rPr lang="en-US" dirty="0" smtClean="0"/>
              <a:t>Other approach: directly map the </a:t>
            </a:r>
            <a:r>
              <a:rPr lang="en-US" i="1" dirty="0" err="1" smtClean="0"/>
              <a:t>m</a:t>
            </a:r>
            <a:r>
              <a:rPr lang="en-US" dirty="0" smtClean="0"/>
              <a:t> observed features to </a:t>
            </a:r>
            <a:r>
              <a:rPr lang="en-US" i="1" dirty="0" err="1" smtClean="0"/>
              <a:t>k</a:t>
            </a:r>
            <a:r>
              <a:rPr lang="en-US" dirty="0" smtClean="0"/>
              <a:t> features with minimum loss of information.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4644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Dimensionality Reduction Techniques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66045253"/>
              </p:ext>
            </p:extLst>
          </p:nvPr>
        </p:nvGraphicFramePr>
        <p:xfrm>
          <a:off x="1038783" y="1417638"/>
          <a:ext cx="5889155" cy="2172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526"/>
                <a:gridCol w="981526"/>
                <a:gridCol w="1423006"/>
                <a:gridCol w="882865"/>
                <a:gridCol w="638706"/>
                <a:gridCol w="981526"/>
              </a:tblGrid>
              <a:tr h="31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95122" y="3590071"/>
            <a:ext cx="7772400" cy="3024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Can often by visualized as merging columns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lang="en-US" sz="2600" noProof="0" dirty="0" smtClean="0">
                <a:latin typeface="+mn-lt"/>
              </a:rPr>
              <a:t>Discrete features: use Boolean combinations.</a:t>
            </a:r>
          </a:p>
          <a:p>
            <a:pPr marL="730250" lvl="1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kumimoji="0" lang="en-US" sz="2600" b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E.g</a:t>
            </a:r>
            <a:r>
              <a:rPr lang="en-US" sz="2600" dirty="0" smtClean="0">
                <a:latin typeface="+mn-lt"/>
              </a:rPr>
              <a:t>. merge Temperature and Humidity into one feature.</a:t>
            </a:r>
            <a:endParaRPr kumimoji="0" lang="en-US" sz="26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PCA</a:t>
            </a:r>
            <a:r>
              <a:rPr lang="en-US" sz="2600" dirty="0" smtClean="0">
                <a:latin typeface="+mn-lt"/>
              </a:rPr>
              <a:t> (continuous)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use linear combinations to merge features.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Factor analysis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: merge highly correlated features.</a:t>
            </a:r>
          </a:p>
          <a:p>
            <a:pPr marL="273050" lvl="0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  <a:defRPr/>
            </a:pPr>
            <a:r>
              <a:rPr lang="en-US" sz="2600" i="1" dirty="0" smtClean="0">
                <a:latin typeface="+mn-lt"/>
              </a:rPr>
              <a:t>Deep learning</a:t>
            </a:r>
            <a:r>
              <a:rPr lang="en-US" sz="2600" dirty="0" smtClean="0">
                <a:latin typeface="+mn-lt"/>
              </a:rPr>
              <a:t>: non-linear combinations of features.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6807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the Unobserved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Many tasks in machine learning involve specifying values for quantities that are not observed.</a:t>
            </a:r>
          </a:p>
          <a:p>
            <a:pPr lvl="1"/>
            <a:r>
              <a:rPr lang="en-US" dirty="0" smtClean="0"/>
              <a:t>Impute missing values.</a:t>
            </a:r>
          </a:p>
          <a:p>
            <a:pPr lvl="1"/>
            <a:r>
              <a:rPr lang="en-US" dirty="0" smtClean="0"/>
              <a:t>Clustering.</a:t>
            </a:r>
          </a:p>
          <a:p>
            <a:pPr lvl="1"/>
            <a:r>
              <a:rPr lang="en-US" dirty="0" smtClean="0"/>
              <a:t>Weights for hidden layers in neural network.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53416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389218"/>
            <a:ext cx="6906250" cy="1143000"/>
          </a:xfrm>
        </p:spPr>
        <p:txBody>
          <a:bodyPr/>
          <a:lstStyle/>
          <a:p>
            <a:pPr algn="ctr"/>
            <a:r>
              <a:rPr lang="en-US" dirty="0" smtClean="0"/>
              <a:t>Assumption 3: Linearity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 Component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469561"/>
          </a:xfrm>
        </p:spPr>
        <p:txBody>
          <a:bodyPr/>
          <a:lstStyle/>
          <a:p>
            <a:r>
              <a:rPr lang="en-US" dirty="0" smtClean="0"/>
              <a:t>Observed Features are linear combinations of latent features.</a:t>
            </a:r>
          </a:p>
          <a:p>
            <a:pPr lvl="1"/>
            <a:r>
              <a:rPr lang="en-US" dirty="0" smtClean="0"/>
              <a:t>Plus some noise.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81691" y="4028448"/>
            <a:ext cx="43563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X1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11704" y="4028448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 2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617639" y="4028448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 3</a:t>
            </a:r>
            <a:endParaRPr lang="en-US" sz="16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344096" y="307928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cxnSp>
        <p:nvCxnSpPr>
          <p:cNvPr id="10" name="Straight Arrow Connector 9"/>
          <p:cNvCxnSpPr>
            <a:endCxn id="6" idx="0"/>
          </p:cNvCxnSpPr>
          <p:nvPr/>
        </p:nvCxnSpPr>
        <p:spPr>
          <a:xfrm flipH="1">
            <a:off x="1299509" y="3417838"/>
            <a:ext cx="2120063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419570" y="3417838"/>
            <a:ext cx="111298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" idx="0"/>
          </p:cNvCxnSpPr>
          <p:nvPr/>
        </p:nvCxnSpPr>
        <p:spPr>
          <a:xfrm>
            <a:off x="3530868" y="3417838"/>
            <a:ext cx="1333093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60275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54906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17639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</a:t>
            </a: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731439" y="4702639"/>
            <a:ext cx="7772400" cy="1469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2400" dirty="0" smtClean="0">
                <a:latin typeface="+mn-lt"/>
                <a:cs typeface="+mn-cs"/>
              </a:rPr>
              <a:t>X1 = a Z + </a:t>
            </a:r>
            <a:r>
              <a:rPr lang="en-US" sz="2400" dirty="0" err="1" smtClean="0">
                <a:latin typeface="+mn-lt"/>
                <a:cs typeface="+mn-cs"/>
              </a:rPr>
              <a:t>ε</a:t>
            </a:r>
            <a:r>
              <a:rPr lang="en-US" sz="2400" dirty="0" smtClean="0">
                <a:latin typeface="+mn-lt"/>
                <a:cs typeface="+mn-cs"/>
              </a:rPr>
              <a:t> 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X2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 =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b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 Z +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ε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2400" baseline="0" dirty="0" smtClean="0">
                <a:latin typeface="+mn-lt"/>
                <a:cs typeface="+mn-cs"/>
              </a:rPr>
              <a:t>X3</a:t>
            </a:r>
            <a:r>
              <a:rPr lang="en-US" sz="2400" dirty="0" smtClean="0">
                <a:latin typeface="+mn-lt"/>
                <a:cs typeface="+mn-cs"/>
              </a:rPr>
              <a:t> = </a:t>
            </a:r>
            <a:r>
              <a:rPr lang="en-US" sz="2400" dirty="0" err="1" smtClean="0">
                <a:latin typeface="+mn-lt"/>
                <a:cs typeface="+mn-cs"/>
              </a:rPr>
              <a:t>c</a:t>
            </a:r>
            <a:r>
              <a:rPr lang="en-US" sz="2400" dirty="0" smtClean="0">
                <a:latin typeface="+mn-lt"/>
                <a:cs typeface="+mn-cs"/>
              </a:rPr>
              <a:t> Z +</a:t>
            </a:r>
            <a:r>
              <a:rPr lang="en-US" sz="2400" dirty="0" err="1" smtClean="0">
                <a:latin typeface="+mn-lt"/>
                <a:cs typeface="+mn-cs"/>
              </a:rPr>
              <a:t>ε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36028"/>
          </a:xfrm>
        </p:spPr>
        <p:txBody>
          <a:bodyPr/>
          <a:lstStyle/>
          <a:p>
            <a:r>
              <a:rPr lang="en-US" dirty="0" smtClean="0"/>
              <a:t>Given number </a:t>
            </a:r>
            <a:r>
              <a:rPr lang="en-US" i="1" dirty="0" err="1" smtClean="0"/>
              <a:t>k</a:t>
            </a:r>
            <a:r>
              <a:rPr lang="en-US" dirty="0" smtClean="0"/>
              <a:t> of principal components, relatively easy to find optimal latent features.</a:t>
            </a:r>
          </a:p>
          <a:p>
            <a:r>
              <a:rPr lang="en-US" dirty="0" smtClean="0"/>
              <a:t>Columns are linear combinations of each other (neglecting noise), e.g.</a:t>
            </a:r>
          </a:p>
          <a:p>
            <a:pPr lvl="1"/>
            <a:r>
              <a:rPr lang="en-US" dirty="0" smtClean="0"/>
              <a:t>X1 = a Z and X2 = </a:t>
            </a:r>
            <a:r>
              <a:rPr lang="en-US" dirty="0" err="1" smtClean="0"/>
              <a:t>b</a:t>
            </a:r>
            <a:r>
              <a:rPr lang="en-US" dirty="0" smtClean="0"/>
              <a:t> Z implies X2 = </a:t>
            </a:r>
            <a:r>
              <a:rPr lang="en-US" dirty="0" err="1" smtClean="0"/>
              <a:t>b</a:t>
            </a:r>
            <a:r>
              <a:rPr lang="en-US" dirty="0" smtClean="0"/>
              <a:t>/a X1.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Tuning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Usual approach: use domain knowledge to </a:t>
            </a:r>
          </a:p>
          <a:p>
            <a:pPr lvl="1"/>
            <a:r>
              <a:rPr lang="en-US" dirty="0" smtClean="0"/>
              <a:t>select relevant features</a:t>
            </a:r>
          </a:p>
          <a:p>
            <a:pPr lvl="1"/>
            <a:r>
              <a:rPr lang="en-US" dirty="0" smtClean="0"/>
              <a:t>transform basic features.</a:t>
            </a:r>
          </a:p>
          <a:p>
            <a:r>
              <a:rPr lang="en-US" dirty="0" smtClean="0"/>
              <a:t>Unsupervised learning: use program to </a:t>
            </a:r>
            <a:r>
              <a:rPr lang="en-US" i="1" dirty="0" smtClean="0"/>
              <a:t>discover</a:t>
            </a:r>
            <a:r>
              <a:rPr lang="en-US" dirty="0" smtClean="0"/>
              <a:t> new features from basic ones.</a:t>
            </a:r>
          </a:p>
          <a:p>
            <a:pPr lvl="1"/>
            <a:r>
              <a:rPr lang="en-US" dirty="0" smtClean="0"/>
              <a:t>Typically the learned features are fewer than the basic features</a:t>
            </a:r>
          </a:p>
          <a:p>
            <a:pPr lvl="1">
              <a:buFont typeface="Wingdings" charset="2"/>
              <a:buChar char="Ø"/>
            </a:pPr>
            <a:r>
              <a:rPr lang="en-US" i="1" dirty="0" smtClean="0"/>
              <a:t>Dimensionality reduction</a:t>
            </a:r>
            <a:r>
              <a:rPr lang="en-US" dirty="0" smtClean="0"/>
              <a:t>.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61014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Hierarchical Clustering: group rows into level-1 clusters. Group level-1 clusters into level-2 clusters etc.</a:t>
            </a:r>
          </a:p>
          <a:p>
            <a:r>
              <a:rPr lang="en-US" dirty="0" smtClean="0"/>
              <a:t>Hierarchical Feature Learning: group columns into level-1 features. Group level-1 features into level-2 features etc.</a:t>
            </a:r>
          </a:p>
          <a:p>
            <a:pPr lvl="1"/>
            <a:r>
              <a:rPr lang="en-US" dirty="0" smtClean="0"/>
              <a:t>Together with non-linearity, the </a:t>
            </a:r>
            <a:r>
              <a:rPr lang="en-US" smtClean="0"/>
              <a:t>key idea behind </a:t>
            </a:r>
            <a:r>
              <a:rPr lang="en-US" dirty="0" smtClean="0"/>
              <a:t>deep learning.</a:t>
            </a:r>
          </a:p>
          <a:p>
            <a:pPr lvl="1"/>
            <a:r>
              <a:rPr lang="en-US" dirty="0" smtClean="0"/>
              <a:t>Deep = many hierarchy levels.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87502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16568"/>
            <a:ext cx="7772400" cy="1143000"/>
          </a:xfrm>
        </p:spPr>
        <p:txBody>
          <a:bodyPr/>
          <a:lstStyle/>
          <a:p>
            <a:r>
              <a:rPr lang="en-US" dirty="0" smtClean="0"/>
              <a:t>Learning Latent Groups = Clusters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4293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Clusters as Latent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707882"/>
          </a:xfrm>
        </p:spPr>
        <p:txBody>
          <a:bodyPr/>
          <a:lstStyle/>
          <a:p>
            <a:r>
              <a:rPr lang="en-US" dirty="0" smtClean="0"/>
              <a:t>Suppose we want to cluster </a:t>
            </a:r>
            <a:r>
              <a:rPr lang="en-US" i="1" dirty="0" err="1" smtClean="0"/>
              <a:t>n</a:t>
            </a:r>
            <a:r>
              <a:rPr lang="en-US" dirty="0" smtClean="0"/>
              <a:t> items. </a:t>
            </a:r>
          </a:p>
          <a:p>
            <a:r>
              <a:rPr lang="en-US" dirty="0" smtClean="0"/>
              <a:t>Define </a:t>
            </a:r>
            <a:r>
              <a:rPr lang="en-US" dirty="0" err="1" smtClean="0"/>
              <a:t>Z(Item</a:t>
            </a:r>
            <a:r>
              <a:rPr lang="en-US" dirty="0" smtClean="0"/>
              <a:t>) = </a:t>
            </a:r>
            <a:r>
              <a:rPr lang="en-US" dirty="0" err="1" smtClean="0"/>
              <a:t>cluster(Item</a:t>
            </a:r>
            <a:r>
              <a:rPr lang="en-US" dirty="0" smtClean="0"/>
              <a:t>): specifies the cluster of a given </a:t>
            </a:r>
            <a:r>
              <a:rPr lang="en-US" i="1" dirty="0" err="1" smtClean="0"/>
              <a:t>item</a:t>
            </a:r>
            <a:r>
              <a:rPr lang="en-US" i="1" baseline="-25000" dirty="0" err="1" smtClean="0"/>
              <a:t>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domain(Z</a:t>
            </a:r>
            <a:r>
              <a:rPr lang="en-US" dirty="0" smtClean="0"/>
              <a:t>) = {1,..,k}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Single latent feature with bounded range.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Reduces model dimensionality in the sense of keeping parameter space small.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 merges rows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97543363"/>
              </p:ext>
            </p:extLst>
          </p:nvPr>
        </p:nvGraphicFramePr>
        <p:xfrm>
          <a:off x="1038784" y="1906032"/>
          <a:ext cx="6140623" cy="3828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7232"/>
                <a:gridCol w="877232"/>
                <a:gridCol w="1271802"/>
                <a:gridCol w="789054"/>
                <a:gridCol w="570839"/>
                <a:gridCol w="877232"/>
                <a:gridCol w="877232"/>
              </a:tblGrid>
              <a:tr h="340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CCFFCC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CCFFCC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CCFFCC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FF66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FF66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FF66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CCFFCC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CCFFCC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CCFFCC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CCFFCC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FF66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FF66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49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8963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Mixture Model for 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b="1" dirty="0" smtClean="0"/>
              <a:t>X</a:t>
            </a:r>
            <a:r>
              <a:rPr lang="en-US" dirty="0" smtClean="0"/>
              <a:t> denote a random feature vector.</a:t>
            </a:r>
          </a:p>
          <a:p>
            <a:pPr lvl="1"/>
            <a:r>
              <a:rPr lang="en-US" dirty="0" smtClean="0"/>
              <a:t>I.e., the domain of </a:t>
            </a:r>
            <a:r>
              <a:rPr lang="en-US" b="1" dirty="0" smtClean="0"/>
              <a:t>X</a:t>
            </a:r>
            <a:r>
              <a:rPr lang="en-US" dirty="0" smtClean="0"/>
              <a:t> is the set of </a:t>
            </a:r>
            <a:r>
              <a:rPr lang="en-US" i="1" dirty="0" err="1" smtClean="0"/>
              <a:t>m</a:t>
            </a:r>
            <a:r>
              <a:rPr lang="en-US" dirty="0" smtClean="0"/>
              <a:t>-dimensional feature vectors.</a:t>
            </a:r>
          </a:p>
          <a:p>
            <a:r>
              <a:rPr lang="en-US" dirty="0" smtClean="0"/>
              <a:t>Parameters of the Model are conditional </a:t>
            </a:r>
            <a:r>
              <a:rPr lang="en-US" dirty="0" smtClean="0"/>
              <a:t>probabilities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P(</a:t>
            </a:r>
            <a:r>
              <a:rPr lang="en-US" b="1" i="1" dirty="0" smtClean="0"/>
              <a:t>X=</a:t>
            </a:r>
            <a:r>
              <a:rPr lang="en-US" b="1" i="1" dirty="0" err="1" smtClean="0"/>
              <a:t>x</a:t>
            </a:r>
            <a:r>
              <a:rPr lang="en-US" i="1" dirty="0" err="1" smtClean="0"/>
              <a:t>|Z</a:t>
            </a:r>
            <a:r>
              <a:rPr lang="en-US" i="1" dirty="0" smtClean="0"/>
              <a:t>=</a:t>
            </a:r>
            <a:r>
              <a:rPr lang="en-US" i="1" dirty="0" err="1" smtClean="0"/>
              <a:t>i</a:t>
            </a:r>
            <a:r>
              <a:rPr lang="en-US" i="1" dirty="0" smtClean="0"/>
              <a:t>)</a:t>
            </a:r>
            <a:r>
              <a:rPr lang="en-US" dirty="0" smtClean="0"/>
              <a:t> for </a:t>
            </a:r>
            <a:r>
              <a:rPr lang="en-US" i="1" dirty="0" err="1" smtClean="0"/>
              <a:t>i</a:t>
            </a:r>
            <a:r>
              <a:rPr lang="en-US" i="1" dirty="0" smtClean="0"/>
              <a:t> = 1, ..</a:t>
            </a:r>
            <a:r>
              <a:rPr lang="en-US" i="1" dirty="0" err="1" smtClean="0"/>
              <a:t>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913047" y="4367002"/>
            <a:ext cx="407866" cy="1287718"/>
            <a:chOff x="3011704" y="3079284"/>
            <a:chExt cx="407866" cy="1287718"/>
          </a:xfrm>
        </p:grpSpPr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3011704" y="4028448"/>
              <a:ext cx="325730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dirty="0" smtClean="0"/>
                <a:t>X </a:t>
              </a:r>
              <a:endParaRPr lang="en-US" sz="1600" b="1" dirty="0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3109569" y="3079284"/>
              <a:ext cx="310001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Z</a:t>
              </a:r>
              <a:endParaRPr lang="en-US" sz="1600" dirty="0"/>
            </a:p>
          </p:txBody>
        </p:sp>
        <p:cxnSp>
          <p:nvCxnSpPr>
            <p:cNvPr id="11" name="Straight Arrow Connector 10"/>
            <p:cNvCxnSpPr>
              <a:stCxn id="9" idx="2"/>
              <a:endCxn id="7" idx="0"/>
            </p:cNvCxnSpPr>
            <p:nvPr/>
          </p:nvCxnSpPr>
          <p:spPr>
            <a:xfrm rot="5400000">
              <a:off x="2914265" y="3678143"/>
              <a:ext cx="610610" cy="900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for Learning Latent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593688"/>
            <a:ext cx="7772400" cy="4754562"/>
          </a:xfrm>
        </p:spPr>
        <p:txBody>
          <a:bodyPr/>
          <a:lstStyle/>
          <a:p>
            <a:pPr>
              <a:buNone/>
            </a:pPr>
            <a:r>
              <a:rPr lang="en-US" sz="3200" dirty="0" smtClean="0"/>
              <a:t>Similar assumptions as with latent feature learning.</a:t>
            </a:r>
          </a:p>
          <a:p>
            <a:r>
              <a:rPr lang="en-US" sz="3200" i="1" dirty="0" smtClean="0"/>
              <a:t>Similarities</a:t>
            </a:r>
            <a:r>
              <a:rPr lang="en-US" sz="3200" dirty="0" smtClean="0"/>
              <a:t> can be explained by a common feature: membership in the same group.</a:t>
            </a:r>
          </a:p>
          <a:p>
            <a:r>
              <a:rPr lang="en-US" sz="3200" i="1" dirty="0" smtClean="0"/>
              <a:t>Dissimilarities</a:t>
            </a:r>
            <a:r>
              <a:rPr lang="en-US" sz="3200" dirty="0" smtClean="0"/>
              <a:t> can be explained by membership in different groups.</a:t>
            </a:r>
          </a:p>
          <a:p>
            <a:r>
              <a:rPr lang="en-US" sz="3200" dirty="0" smtClean="0"/>
              <a:t>A small number of </a:t>
            </a:r>
            <a:r>
              <a:rPr lang="en-US" sz="3200" i="1" dirty="0" err="1" smtClean="0"/>
              <a:t>k</a:t>
            </a:r>
            <a:r>
              <a:rPr lang="en-US" sz="3200" dirty="0" smtClean="0"/>
              <a:t> groups suffices.</a:t>
            </a:r>
          </a:p>
          <a:p>
            <a:r>
              <a:rPr lang="en-US" sz="3200" dirty="0" smtClean="0"/>
              <a:t>Versions of linearity also (ANOVA).</a:t>
            </a:r>
          </a:p>
          <a:p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1069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Latent Feature Learning: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2800" dirty="0" smtClean="0"/>
              <a:t>Dimensionality </a:t>
            </a:r>
            <a:r>
              <a:rPr lang="en-US" sz="2800" dirty="0"/>
              <a:t>reduction</a:t>
            </a:r>
            <a:r>
              <a:rPr lang="en-US" sz="2800" dirty="0" smtClean="0"/>
              <a:t>.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2800" dirty="0"/>
              <a:t>Eliminate redundancies among features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Data exploration: find clusters/groupings.</a:t>
            </a:r>
          </a:p>
          <a:p>
            <a:r>
              <a:rPr lang="en-US" sz="2800" dirty="0" smtClean="0"/>
              <a:t>Can help with missing data, either features or labels.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775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744"/>
            <a:ext cx="7772400" cy="1143000"/>
          </a:xfrm>
        </p:spPr>
        <p:txBody>
          <a:bodyPr/>
          <a:lstStyle/>
          <a:p>
            <a:r>
              <a:rPr lang="en-US" dirty="0" smtClean="0"/>
              <a:t>Example: Dog Weights @ Dog Show</a:t>
            </a:r>
            <a:endParaRPr lang="en-US" dirty="0"/>
          </a:p>
        </p:txBody>
      </p:sp>
      <p:pic>
        <p:nvPicPr>
          <p:cNvPr id="5" name="Content Placeholder 4" descr="ANOVA_no_fit.jpg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t="2670" b="2670"/>
          <a:stretch>
            <a:fillRect/>
          </a:stretch>
        </p:blipFill>
        <p:spPr>
          <a:xfrm>
            <a:off x="654050" y="1876425"/>
            <a:ext cx="7772400" cy="4572000"/>
          </a:xfrm>
        </p:spPr>
      </p:pic>
      <p:sp>
        <p:nvSpPr>
          <p:cNvPr id="6" name="TextBox 5"/>
          <p:cNvSpPr txBox="1"/>
          <p:nvPr/>
        </p:nvSpPr>
        <p:spPr>
          <a:xfrm>
            <a:off x="382514" y="1285162"/>
            <a:ext cx="8304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Y = weights. X = (young, old) x (short-hair, long-hair).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Why is this a bad grouping?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076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1648"/>
            <a:ext cx="7772400" cy="1143000"/>
          </a:xfrm>
        </p:spPr>
        <p:txBody>
          <a:bodyPr/>
          <a:lstStyle/>
          <a:p>
            <a:r>
              <a:rPr lang="en-US" dirty="0" smtClean="0"/>
              <a:t>Better Fit</a:t>
            </a:r>
            <a:endParaRPr lang="en-US" dirty="0"/>
          </a:p>
        </p:txBody>
      </p:sp>
      <p:pic>
        <p:nvPicPr>
          <p:cNvPr id="5" name="Content Placeholder 4" descr="ANOVA_fair_fit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t="7680" b="7680"/>
          <a:stretch>
            <a:fillRect/>
          </a:stretch>
        </p:blipFill>
        <p:spPr>
          <a:xfrm>
            <a:off x="914400" y="1891471"/>
            <a:ext cx="7772400" cy="4572000"/>
          </a:xfrm>
        </p:spPr>
      </p:pic>
      <p:sp>
        <p:nvSpPr>
          <p:cNvPr id="7" name="TextBox 6"/>
          <p:cNvSpPr txBox="1"/>
          <p:nvPr/>
        </p:nvSpPr>
        <p:spPr>
          <a:xfrm>
            <a:off x="382514" y="1285162"/>
            <a:ext cx="8304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Y = weights. X = (pet, working breed) x (less athletic, more athletic).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Why is this a better grouping?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5494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547"/>
            <a:ext cx="7772400" cy="1143000"/>
          </a:xfrm>
        </p:spPr>
        <p:txBody>
          <a:bodyPr/>
          <a:lstStyle/>
          <a:p>
            <a:r>
              <a:rPr lang="en-US" dirty="0" smtClean="0"/>
              <a:t>Best Fit</a:t>
            </a:r>
            <a:endParaRPr lang="en-US" dirty="0"/>
          </a:p>
        </p:txBody>
      </p:sp>
      <p:pic>
        <p:nvPicPr>
          <p:cNvPr id="5" name="Content Placeholder 4" descr="ANOVA_very_good_fit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t="441" b="441"/>
          <a:stretch>
            <a:fillRect/>
          </a:stretch>
        </p:blipFill>
        <p:spPr/>
      </p:pic>
      <p:sp>
        <p:nvSpPr>
          <p:cNvPr id="6" name="TextBox 5"/>
          <p:cNvSpPr txBox="1"/>
          <p:nvPr/>
        </p:nvSpPr>
        <p:spPr>
          <a:xfrm>
            <a:off x="382514" y="1178069"/>
            <a:ext cx="8304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Y = weights. X = breed </a:t>
            </a:r>
            <a:r>
              <a:rPr lang="en-US" smtClean="0"/>
              <a:t>+ merging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Why is this the best grouping?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8869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Latent Features for Latent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17638"/>
            <a:ext cx="7772400" cy="2934880"/>
          </a:xfrm>
        </p:spPr>
        <p:txBody>
          <a:bodyPr/>
          <a:lstStyle/>
          <a:p>
            <a:r>
              <a:rPr lang="en-US" sz="2800" dirty="0" smtClean="0"/>
              <a:t>The dog show example defined clusters in terms of </a:t>
            </a:r>
            <a:r>
              <a:rPr lang="en-US" sz="2800" i="1" dirty="0" smtClean="0"/>
              <a:t>observed features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Can also learn </a:t>
            </a:r>
            <a:r>
              <a:rPr lang="en-US" sz="2800" i="1" dirty="0" smtClean="0"/>
              <a:t>unobserved features </a:t>
            </a:r>
            <a:r>
              <a:rPr lang="en-US" sz="2800" dirty="0" smtClean="0"/>
              <a:t>to define clusters. (How?).</a:t>
            </a:r>
          </a:p>
          <a:p>
            <a:r>
              <a:rPr lang="en-US" sz="2800" dirty="0" smtClean="0"/>
              <a:t>Emphasized by deep learning researchers: latent features provided </a:t>
            </a:r>
            <a:r>
              <a:rPr lang="en-US" sz="2800" i="1" dirty="0" smtClean="0"/>
              <a:t>factored representations</a:t>
            </a:r>
            <a:r>
              <a:rPr lang="en-US" sz="2800" dirty="0" smtClean="0"/>
              <a:t> of clusters.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381412" y="5621471"/>
            <a:ext cx="81955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Weight</a:t>
            </a:r>
            <a:r>
              <a:rPr lang="en-US" sz="1600" b="1" dirty="0" smtClean="0"/>
              <a:t> </a:t>
            </a:r>
            <a:endParaRPr lang="en-US" sz="1600" b="1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636189" y="4672307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5485884" y="5316166"/>
            <a:ext cx="61061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461643" y="5621471"/>
            <a:ext cx="81955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Weight</a:t>
            </a:r>
            <a:r>
              <a:rPr lang="en-US" sz="1600" b="1" dirty="0" smtClean="0"/>
              <a:t> </a:t>
            </a:r>
            <a:endParaRPr lang="en-US" sz="1600" b="1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549006" y="4686382"/>
            <a:ext cx="732192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Breed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stCxn id="11" idx="2"/>
            <a:endCxn id="10" idx="0"/>
          </p:cNvCxnSpPr>
          <p:nvPr/>
        </p:nvCxnSpPr>
        <p:spPr>
          <a:xfrm rot="5400000">
            <a:off x="3594995" y="5301363"/>
            <a:ext cx="596535" cy="436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997437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6900"/>
            <a:ext cx="7772400" cy="4952790"/>
          </a:xfrm>
        </p:spPr>
        <p:txBody>
          <a:bodyPr/>
          <a:lstStyle/>
          <a:p>
            <a:r>
              <a:rPr lang="en-US" sz="2400" dirty="0" smtClean="0"/>
              <a:t>General intuition for latent feature learning: A small set of unobserved features explains correlations among observed features.</a:t>
            </a:r>
          </a:p>
          <a:p>
            <a:r>
              <a:rPr lang="en-US" sz="2400" dirty="0" smtClean="0"/>
              <a:t>Can often think of unobserved features as unobserved causes.</a:t>
            </a:r>
          </a:p>
          <a:p>
            <a:r>
              <a:rPr lang="en-US" sz="2400" dirty="0" smtClean="0"/>
              <a:t>Finding a small set of explanatory features -&gt; dimensionality reduction.</a:t>
            </a:r>
          </a:p>
          <a:p>
            <a:r>
              <a:rPr lang="en-US" sz="2400" dirty="0" smtClean="0"/>
              <a:t>Explanatory = conditional on latent features, observed features are (nearly) independent.</a:t>
            </a:r>
          </a:p>
          <a:p>
            <a:r>
              <a:rPr lang="en-US" sz="2400" dirty="0" smtClean="0"/>
              <a:t>Can</a:t>
            </a:r>
            <a:r>
              <a:rPr lang="en-US" sz="2400" dirty="0" smtClean="0"/>
              <a:t> visualize </a:t>
            </a:r>
            <a:r>
              <a:rPr lang="en-US" sz="2400" dirty="0" smtClean="0"/>
              <a:t>as merging feature columns.</a:t>
            </a:r>
          </a:p>
          <a:p>
            <a:r>
              <a:rPr lang="en-US" sz="2400" dirty="0" smtClean="0"/>
              <a:t>Similar ideas for latent group learning (clustering): A small number of groups explains similarities among objects.</a:t>
            </a:r>
          </a:p>
          <a:p>
            <a:r>
              <a:rPr lang="en-US" sz="2400" dirty="0" smtClean="0"/>
              <a:t>Can</a:t>
            </a:r>
            <a:r>
              <a:rPr lang="en-US" sz="2400" dirty="0" smtClean="0"/>
              <a:t> visualize </a:t>
            </a:r>
            <a:r>
              <a:rPr lang="en-US" sz="2400" dirty="0" smtClean="0"/>
              <a:t>as merging rows.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Cognitive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brain infers latent structure all the time.</a:t>
            </a:r>
          </a:p>
          <a:p>
            <a:r>
              <a:rPr lang="en-US" dirty="0" smtClean="0"/>
              <a:t>Example: from retina  activation (rods and cones), infer 3-D scene in front of me.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1666123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Observed to Unobserved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2642" y="1447800"/>
            <a:ext cx="8234158" cy="2437824"/>
          </a:xfrm>
        </p:spPr>
        <p:txBody>
          <a:bodyPr/>
          <a:lstStyle/>
          <a:p>
            <a:r>
              <a:rPr lang="en-US" dirty="0" smtClean="0"/>
              <a:t>Skeptical Question:</a:t>
            </a:r>
          </a:p>
          <a:p>
            <a:pPr lvl="1"/>
            <a:r>
              <a:rPr lang="en-US" dirty="0" smtClean="0"/>
              <a:t>How can we learn about what is unobserved from what is observed?</a:t>
            </a:r>
          </a:p>
          <a:p>
            <a:pPr lvl="1"/>
            <a:r>
              <a:rPr lang="en-US" dirty="0" err="1" smtClean="0"/>
              <a:t>Identifiability</a:t>
            </a:r>
            <a:r>
              <a:rPr lang="en-US" dirty="0" smtClean="0"/>
              <a:t>?</a:t>
            </a:r>
          </a:p>
          <a:p>
            <a:r>
              <a:rPr lang="en-US" dirty="0" smtClean="0"/>
              <a:t>Answer: We need assumptions about the relationship between observed and unobserved features.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410805" y="4577240"/>
            <a:ext cx="43563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X1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17350" y="4577240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 2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069271" y="4577240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 3</a:t>
            </a:r>
            <a:endParaRPr lang="en-US" sz="16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846441" y="5526404"/>
            <a:ext cx="42411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Z1</a:t>
            </a:r>
            <a:endParaRPr lang="en-US" sz="16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876800" y="4401192"/>
            <a:ext cx="2435663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Observed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Features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220161" y="5472166"/>
            <a:ext cx="3920356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Unobserved/Latent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Features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709993" y="5526404"/>
            <a:ext cx="42411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Z2</a:t>
            </a:r>
            <a:endParaRPr lang="en-US" sz="1600" dirty="0"/>
          </a:p>
        </p:txBody>
      </p:sp>
      <p:sp>
        <p:nvSpPr>
          <p:cNvPr id="16" name="Down Arrow 15"/>
          <p:cNvSpPr/>
          <p:nvPr/>
        </p:nvSpPr>
        <p:spPr>
          <a:xfrm>
            <a:off x="2363800" y="5101226"/>
            <a:ext cx="283328" cy="3709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2679508" y="4978669"/>
            <a:ext cx="2076385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Assumptions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2288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144" y="2773983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Data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5602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Franklin Gothic Book" charset="0"/>
              </a:rPr>
              <a:t>The Data Matrix</a:t>
            </a:r>
            <a:endParaRPr lang="en-US" dirty="0">
              <a:latin typeface="Franklin Gothic Book" charset="0"/>
            </a:endParaRPr>
          </a:p>
        </p:txBody>
      </p:sp>
      <p:sp>
        <p:nvSpPr>
          <p:cNvPr id="17410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schemeClr val="tx2"/>
                </a:solidFill>
                <a:latin typeface="Perpetua" charset="0"/>
              </a:rPr>
              <a:t>Latent Feature Learning Intro - O. Schulte</a:t>
            </a:r>
            <a:endParaRPr lang="en-US" sz="1400" dirty="0">
              <a:solidFill>
                <a:schemeClr val="tx2"/>
              </a:solidFill>
              <a:latin typeface="Perpetua" charset="0"/>
            </a:endParaRPr>
          </a:p>
        </p:txBody>
      </p:sp>
      <p:sp>
        <p:nvSpPr>
          <p:cNvPr id="17411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091813"/>
          </a:xfrm>
        </p:spPr>
        <p:txBody>
          <a:bodyPr/>
          <a:lstStyle/>
          <a:p>
            <a:r>
              <a:rPr lang="en-US" dirty="0" err="1" smtClean="0">
                <a:latin typeface="Perpetua" charset="0"/>
              </a:rPr>
              <a:t>I.i.d</a:t>
            </a:r>
            <a:r>
              <a:rPr lang="en-US" dirty="0" smtClean="0">
                <a:latin typeface="Perpetua" charset="0"/>
              </a:rPr>
              <a:t>. data can be represented in a </a:t>
            </a:r>
            <a:r>
              <a:rPr lang="en-US" b="1" dirty="0" smtClean="0">
                <a:latin typeface="Perpetua" charset="0"/>
              </a:rPr>
              <a:t>data matrix</a:t>
            </a:r>
            <a:r>
              <a:rPr lang="en-US" dirty="0" smtClean="0">
                <a:latin typeface="Perpetua" charset="0"/>
              </a:rPr>
              <a:t>.</a:t>
            </a:r>
          </a:p>
          <a:p>
            <a:pPr eaLnBrk="1" hangingPunct="1"/>
            <a:r>
              <a:rPr lang="en-US" dirty="0" smtClean="0">
                <a:latin typeface="Perpetua" charset="0"/>
              </a:rPr>
              <a:t>A list of  </a:t>
            </a:r>
            <a:r>
              <a:rPr lang="en-US" b="1" dirty="0" smtClean="0">
                <a:latin typeface="Perpetua" charset="0"/>
              </a:rPr>
              <a:t>features/columns/variables/attributes</a:t>
            </a:r>
            <a:br>
              <a:rPr lang="en-US" b="1" dirty="0" smtClean="0">
                <a:latin typeface="Perpetua" charset="0"/>
              </a:rPr>
            </a:br>
            <a:r>
              <a:rPr lang="en-US" b="1" dirty="0" smtClean="0">
                <a:latin typeface="Perpetua" charset="0"/>
              </a:rPr>
              <a:t> X=(</a:t>
            </a:r>
            <a:r>
              <a:rPr lang="en-US" dirty="0" smtClean="0">
                <a:latin typeface="Perpetua" charset="0"/>
              </a:rPr>
              <a:t>X</a:t>
            </a:r>
            <a:r>
              <a:rPr lang="en-US" sz="2000" i="1" baseline="-25000" dirty="0" smtClean="0">
                <a:latin typeface="Perpetua" charset="0"/>
              </a:rPr>
              <a:t>1</a:t>
            </a:r>
            <a:r>
              <a:rPr lang="en-US" dirty="0" smtClean="0">
                <a:latin typeface="Perpetua" charset="0"/>
              </a:rPr>
              <a:t>,X</a:t>
            </a:r>
            <a:r>
              <a:rPr lang="en-US" i="1" baseline="-25000" dirty="0" smtClean="0">
                <a:latin typeface="Perpetua" charset="0"/>
              </a:rPr>
              <a:t>2</a:t>
            </a:r>
            <a:r>
              <a:rPr lang="en-US" dirty="0" smtClean="0">
                <a:latin typeface="Perpetua" charset="0"/>
              </a:rPr>
              <a:t>,...,</a:t>
            </a:r>
            <a:r>
              <a:rPr lang="en-US" dirty="0" err="1" smtClean="0">
                <a:latin typeface="Perpetua" charset="0"/>
              </a:rPr>
              <a:t>X</a:t>
            </a:r>
            <a:r>
              <a:rPr lang="en-US" i="1" baseline="-25000" dirty="0" err="1" smtClean="0">
                <a:latin typeface="Perpetua" charset="0"/>
              </a:rPr>
              <a:t>m</a:t>
            </a:r>
            <a:r>
              <a:rPr lang="en-US" i="1" dirty="0" smtClean="0">
                <a:latin typeface="Perpetua" charset="0"/>
              </a:rPr>
              <a:t>)</a:t>
            </a:r>
            <a:r>
              <a:rPr lang="en-US" dirty="0" smtClean="0">
                <a:latin typeface="Perpetua" charset="0"/>
              </a:rPr>
              <a:t>.</a:t>
            </a:r>
          </a:p>
          <a:p>
            <a:r>
              <a:rPr lang="en-US" dirty="0">
                <a:latin typeface="Perpetua" charset="0"/>
              </a:rPr>
              <a:t>Data matrix </a:t>
            </a:r>
            <a:r>
              <a:rPr lang="en-US" i="1" dirty="0" err="1">
                <a:latin typeface="Perpetua" charset="0"/>
              </a:rPr>
              <a:t>D</a:t>
            </a:r>
            <a:r>
              <a:rPr lang="en-US" i="1" baseline="-25000" dirty="0" err="1">
                <a:latin typeface="Perpetua" charset="0"/>
              </a:rPr>
              <a:t>n</a:t>
            </a:r>
            <a:r>
              <a:rPr lang="en-US" i="1" baseline="-25000" dirty="0">
                <a:latin typeface="Perpetua" charset="0"/>
              </a:rPr>
              <a:t> x </a:t>
            </a:r>
            <a:r>
              <a:rPr lang="en-US" i="1" baseline="-25000" dirty="0" smtClean="0">
                <a:latin typeface="Perpetua" charset="0"/>
              </a:rPr>
              <a:t>m</a:t>
            </a:r>
            <a:r>
              <a:rPr lang="en-US" dirty="0" smtClean="0">
                <a:latin typeface="Perpetua" charset="0"/>
              </a:rPr>
              <a:t> </a:t>
            </a:r>
            <a:r>
              <a:rPr lang="en-US" dirty="0">
                <a:latin typeface="Perpetua" charset="0"/>
              </a:rPr>
              <a:t>lists </a:t>
            </a:r>
            <a:r>
              <a:rPr lang="en-US" i="1" dirty="0">
                <a:latin typeface="Perpetua" charset="0"/>
              </a:rPr>
              <a:t>n </a:t>
            </a:r>
            <a:r>
              <a:rPr lang="en-US" dirty="0">
                <a:latin typeface="Perpetua" charset="0"/>
              </a:rPr>
              <a:t>cases. Each case lists a value for each </a:t>
            </a:r>
            <a:r>
              <a:rPr lang="en-US" dirty="0" smtClean="0">
                <a:latin typeface="Perpetua" charset="0"/>
              </a:rPr>
              <a:t>feature.</a:t>
            </a:r>
          </a:p>
          <a:p>
            <a:r>
              <a:rPr lang="en-US" dirty="0" smtClean="0">
                <a:latin typeface="Perpetua" charset="0"/>
              </a:rPr>
              <a:t>Generative model for the </a:t>
            </a:r>
            <a:r>
              <a:rPr lang="en-US" b="1" dirty="0" smtClean="0">
                <a:latin typeface="Perpetua" charset="0"/>
              </a:rPr>
              <a:t>joint distribution </a:t>
            </a:r>
            <a:r>
              <a:rPr lang="en-US" dirty="0" smtClean="0">
                <a:latin typeface="Perpetua" charset="0"/>
              </a:rPr>
              <a:t>P(</a:t>
            </a:r>
            <a:r>
              <a:rPr lang="en-US" b="1" dirty="0" smtClean="0">
                <a:latin typeface="Perpetua" charset="0"/>
              </a:rPr>
              <a:t>X</a:t>
            </a:r>
            <a:r>
              <a:rPr lang="en-US" dirty="0" smtClean="0">
                <a:latin typeface="Perpetua" charset="0"/>
              </a:rPr>
              <a:t>)</a:t>
            </a:r>
            <a:r>
              <a:rPr lang="en-US" b="1" dirty="0" smtClean="0">
                <a:latin typeface="Perpetua" charset="0"/>
              </a:rPr>
              <a:t>.</a:t>
            </a:r>
            <a:endParaRPr lang="en-US" dirty="0" smtClean="0">
              <a:latin typeface="Perpetu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Discriminative Learning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Latent Feature Learning Intro - O. Schulte</a:t>
            </a:r>
            <a:endParaRPr lang="en-US" dirty="0"/>
          </a:p>
        </p:txBody>
      </p:sp>
      <p:sp>
        <p:nvSpPr>
          <p:cNvPr id="5" name="Content Placeholder 3"/>
          <p:cNvSpPr txBox="1">
            <a:spLocks noGrp="1"/>
          </p:cNvSpPr>
          <p:nvPr>
            <p:ph sz="quarter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charset="0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Perpetua" charset="0"/>
              </a:rPr>
              <a:t>A distinguished target/class variable </a:t>
            </a:r>
            <a:r>
              <a:rPr lang="en-US" i="1" dirty="0" smtClean="0">
                <a:latin typeface="Perpetua" charset="0"/>
              </a:rPr>
              <a:t>Y</a:t>
            </a:r>
            <a:r>
              <a:rPr lang="en-US" dirty="0" smtClean="0">
                <a:latin typeface="Perpetua" charset="0"/>
              </a:rPr>
              <a:t> (continuous/discrete).</a:t>
            </a:r>
          </a:p>
          <a:p>
            <a:r>
              <a:rPr lang="en-US" dirty="0" smtClean="0">
                <a:latin typeface="Perpetua" charset="0"/>
              </a:rPr>
              <a:t>Data matrix </a:t>
            </a:r>
            <a:r>
              <a:rPr lang="en-US" i="1" dirty="0" err="1" smtClean="0">
                <a:latin typeface="Perpetua" charset="0"/>
              </a:rPr>
              <a:t>D</a:t>
            </a:r>
            <a:r>
              <a:rPr lang="en-US" i="1" baseline="-25000" dirty="0" err="1" smtClean="0">
                <a:latin typeface="Perpetua" charset="0"/>
              </a:rPr>
              <a:t>n</a:t>
            </a:r>
            <a:r>
              <a:rPr lang="en-US" i="1" baseline="-25000" dirty="0" smtClean="0">
                <a:latin typeface="Perpetua" charset="0"/>
              </a:rPr>
              <a:t> x m</a:t>
            </a:r>
            <a:r>
              <a:rPr lang="en-US" dirty="0" smtClean="0">
                <a:latin typeface="Perpetua" charset="0"/>
              </a:rPr>
              <a:t> lists </a:t>
            </a:r>
            <a:r>
              <a:rPr lang="en-US" i="1" dirty="0" smtClean="0">
                <a:latin typeface="Perpetua" charset="0"/>
              </a:rPr>
              <a:t>n </a:t>
            </a:r>
            <a:r>
              <a:rPr lang="en-US" dirty="0" smtClean="0">
                <a:latin typeface="Perpetua" charset="0"/>
              </a:rPr>
              <a:t>cases. Each case lists a value for each feature.</a:t>
            </a:r>
          </a:p>
          <a:p>
            <a:r>
              <a:rPr lang="en-US" dirty="0" smtClean="0">
                <a:latin typeface="Perpetua" charset="0"/>
              </a:rPr>
              <a:t>Discriminative Model for the </a:t>
            </a:r>
            <a:r>
              <a:rPr lang="en-US" b="1" dirty="0" smtClean="0">
                <a:latin typeface="Perpetua" charset="0"/>
              </a:rPr>
              <a:t>conditional distribution </a:t>
            </a:r>
            <a:r>
              <a:rPr lang="en-US" dirty="0" smtClean="0">
                <a:latin typeface="Perpetua" charset="0"/>
              </a:rPr>
              <a:t>P(Y|</a:t>
            </a:r>
            <a:r>
              <a:rPr lang="en-US" b="1" dirty="0" smtClean="0">
                <a:latin typeface="Perpetua" charset="0"/>
              </a:rPr>
              <a:t>X</a:t>
            </a:r>
            <a:r>
              <a:rPr lang="en-US" dirty="0" smtClean="0">
                <a:latin typeface="Perpetua" charset="0"/>
              </a:rPr>
              <a:t>).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0940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sic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BasicPresentation.potx</Template>
  <TotalTime>490</TotalTime>
  <Words>2815</Words>
  <Application>Microsoft Macintosh PowerPoint</Application>
  <PresentationFormat>On-screen Show (4:3)</PresentationFormat>
  <Paragraphs>615</Paragraphs>
  <Slides>44</Slides>
  <Notes>20</Notes>
  <HiddenSlides>7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BasicPresentation</vt:lpstr>
      <vt:lpstr>Unsupervised Feature Learning Introduction</vt:lpstr>
      <vt:lpstr>Overview</vt:lpstr>
      <vt:lpstr>Learning the Unobserved</vt:lpstr>
      <vt:lpstr>Latent Feature Learning: Motivation</vt:lpstr>
      <vt:lpstr>Cognitive Science</vt:lpstr>
      <vt:lpstr>From Observed to Unobserved</vt:lpstr>
      <vt:lpstr>Data Model</vt:lpstr>
      <vt:lpstr>The Data Matrix</vt:lpstr>
      <vt:lpstr>Discriminative Learning</vt:lpstr>
      <vt:lpstr>Example</vt:lpstr>
      <vt:lpstr>Assumptions for Learning Latent Structure</vt:lpstr>
      <vt:lpstr>Assumption 1: The Common Cause Principle</vt:lpstr>
      <vt:lpstr>Reichenbach’s Common Cause Principle (1956)</vt:lpstr>
      <vt:lpstr>Graphical Models Version</vt:lpstr>
      <vt:lpstr>Graphical Models Version</vt:lpstr>
      <vt:lpstr>Intuitive Examples</vt:lpstr>
      <vt:lpstr>Learning a Generative Model With Latent Features</vt:lpstr>
      <vt:lpstr>Statistical Consequences</vt:lpstr>
      <vt:lpstr>Computational Consequences</vt:lpstr>
      <vt:lpstr>Multiple Common Causes</vt:lpstr>
      <vt:lpstr>Hierarchical Version</vt:lpstr>
      <vt:lpstr>Assumption 2: Low-Dimensionality</vt:lpstr>
      <vt:lpstr>Latent Feature Dimensionality</vt:lpstr>
      <vt:lpstr>More Examples</vt:lpstr>
      <vt:lpstr>Consequence: Dimensionality Reduction</vt:lpstr>
      <vt:lpstr>Generative Modelling</vt:lpstr>
      <vt:lpstr>Discussion Question: Discriminative vs. Generative Modelling</vt:lpstr>
      <vt:lpstr>The curse of dimensionality</vt:lpstr>
      <vt:lpstr>Dimensionality Reduction Techniques</vt:lpstr>
      <vt:lpstr>Assumption 3: Linearity</vt:lpstr>
      <vt:lpstr>Principal Component Assumption</vt:lpstr>
      <vt:lpstr>Consequences</vt:lpstr>
      <vt:lpstr>Feature Tuning</vt:lpstr>
      <vt:lpstr>Hierarchical Models</vt:lpstr>
      <vt:lpstr>Learning Latent Groups = Clusters</vt:lpstr>
      <vt:lpstr>Clusters as Latent Features</vt:lpstr>
      <vt:lpstr>Clustering merges rows</vt:lpstr>
      <vt:lpstr>Mixture Model for Clustering</vt:lpstr>
      <vt:lpstr>Assumptions for Learning Latent Groups</vt:lpstr>
      <vt:lpstr>Example: Dog Weights @ Dog Show</vt:lpstr>
      <vt:lpstr>Better Fit</vt:lpstr>
      <vt:lpstr>Best Fit</vt:lpstr>
      <vt:lpstr>Learning Latent Features for Latent Groups</vt:lpstr>
      <vt:lpstr>Conclusion</vt:lpstr>
    </vt:vector>
  </TitlesOfParts>
  <Company>Simon Fraser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136</cp:revision>
  <dcterms:created xsi:type="dcterms:W3CDTF">2014-01-15T17:08:49Z</dcterms:created>
  <dcterms:modified xsi:type="dcterms:W3CDTF">2014-01-15T17:14:36Z</dcterms:modified>
</cp:coreProperties>
</file>