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96" r:id="rId1"/>
  </p:sldMasterIdLst>
  <p:notesMasterIdLst>
    <p:notesMasterId r:id="rId27"/>
  </p:notesMasterIdLst>
  <p:handoutMasterIdLst>
    <p:handoutMasterId r:id="rId28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AF1D71DB-BB25-7640-BCED-5FE0BB367C49}">
          <p14:sldIdLst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78"/>
    <p:restoredTop sz="80559"/>
  </p:normalViewPr>
  <p:slideViewPr>
    <p:cSldViewPr snapToGrid="0" snapToObjects="1">
      <p:cViewPr>
        <p:scale>
          <a:sx n="76" d="100"/>
          <a:sy n="76" d="100"/>
        </p:scale>
        <p:origin x="-1048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CCAC87-E817-884A-9358-3DEC24276FB4}" type="datetimeFigureOut">
              <a:rPr lang="en-US" smtClean="0"/>
              <a:t>19-03-20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FE1B5-9288-854E-9B4F-EEE1FD531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744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8672A7-2D62-D546-B943-B85F59ADDF17}" type="datetimeFigureOut">
              <a:rPr lang="en-US" smtClean="0"/>
              <a:t>19-03-20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58169F-5D8D-8443-9ACF-14667E26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2780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emphasis on connections</a:t>
            </a:r>
            <a:r>
              <a:rPr lang="en-US" baseline="0"/>
              <a:t> with neural net learning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684CA-648D-4A43-8EB7-C2049A572DAC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4510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=VCdxqn0fcnE helicopter</a:t>
            </a:r>
          </a:p>
          <a:p>
            <a:r>
              <a:rPr lang="en-US" dirty="0"/>
              <a:t>https://</a:t>
            </a:r>
            <a:r>
              <a:rPr lang="en-US" dirty="0" err="1"/>
              <a:t>www.wired.com</a:t>
            </a:r>
            <a:r>
              <a:rPr lang="en-US" dirty="0"/>
              <a:t>/2015/02/</a:t>
            </a:r>
            <a:r>
              <a:rPr lang="en-US" dirty="0" err="1"/>
              <a:t>google</a:t>
            </a:r>
            <a:r>
              <a:rPr lang="en-US" dirty="0"/>
              <a:t>-</a:t>
            </a:r>
            <a:r>
              <a:rPr lang="en-US" dirty="0" err="1"/>
              <a:t>ai</a:t>
            </a:r>
            <a:r>
              <a:rPr lang="en-US" dirty="0"/>
              <a:t>-plays-</a:t>
            </a:r>
            <a:r>
              <a:rPr lang="en-US" dirty="0" err="1"/>
              <a:t>atari</a:t>
            </a:r>
            <a:r>
              <a:rPr lang="en-US" dirty="0"/>
              <a:t>-like-pros</a:t>
            </a:r>
            <a:r>
              <a:rPr lang="en-US" dirty="0" smtClean="0"/>
              <a:t>/</a:t>
            </a:r>
          </a:p>
          <a:p>
            <a:r>
              <a:rPr lang="en-US" dirty="0" smtClean="0"/>
              <a:t>http://</a:t>
            </a:r>
            <a:r>
              <a:rPr lang="en-US" dirty="0" err="1" smtClean="0"/>
              <a:t>www.youtube.com</a:t>
            </a:r>
            <a:r>
              <a:rPr lang="en-US" dirty="0" smtClean="0"/>
              <a:t>/</a:t>
            </a:r>
            <a:r>
              <a:rPr lang="en-US" dirty="0" err="1" smtClean="0"/>
              <a:t>watch?v</a:t>
            </a:r>
            <a:r>
              <a:rPr lang="en-US" dirty="0" smtClean="0"/>
              <a:t>=</a:t>
            </a:r>
            <a:r>
              <a:rPr lang="en-US" dirty="0" err="1" smtClean="0"/>
              <a:t>W_gxLKSsSIE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684CA-648D-4A43-8EB7-C2049A572DAC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038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www.cs.ubc.ca</a:t>
            </a:r>
            <a:r>
              <a:rPr lang="en-US" dirty="0" smtClean="0"/>
              <a:t>/~</a:t>
            </a:r>
            <a:r>
              <a:rPr lang="en-US" dirty="0" err="1" smtClean="0"/>
              <a:t>poole</a:t>
            </a:r>
            <a:r>
              <a:rPr lang="en-US" dirty="0" smtClean="0"/>
              <a:t>/demos/</a:t>
            </a:r>
            <a:r>
              <a:rPr lang="en-US" dirty="0" err="1" smtClean="0"/>
              <a:t>mdp</a:t>
            </a:r>
            <a:r>
              <a:rPr lang="en-US" dirty="0" smtClean="0"/>
              <a:t>/</a:t>
            </a:r>
            <a:r>
              <a:rPr lang="en-US" dirty="0" err="1" smtClean="0"/>
              <a:t>vi.html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684CA-648D-4A43-8EB7-C2049A572DAC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0354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can also interpret as probability of process eding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684CA-648D-4A43-8EB7-C2049A572DAC}" type="slidenum"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13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Show Mitchell</a:t>
            </a:r>
            <a:r>
              <a:rPr lang="en-US" baseline="0" dirty="0"/>
              <a:t> </a:t>
            </a:r>
            <a:r>
              <a:rPr lang="en-US" baseline="0" dirty="0" smtClean="0"/>
              <a:t>example</a:t>
            </a:r>
          </a:p>
          <a:p>
            <a:r>
              <a:rPr lang="en-US" dirty="0" smtClean="0"/>
              <a:t>http://</a:t>
            </a:r>
            <a:r>
              <a:rPr lang="en-US" dirty="0" err="1" smtClean="0"/>
              <a:t>www.cs.ubc.ca</a:t>
            </a:r>
            <a:r>
              <a:rPr lang="en-US" dirty="0" smtClean="0"/>
              <a:t>/~</a:t>
            </a:r>
            <a:r>
              <a:rPr lang="en-US" dirty="0" err="1" smtClean="0"/>
              <a:t>poole</a:t>
            </a:r>
            <a:r>
              <a:rPr lang="en-US" dirty="0" smtClean="0"/>
              <a:t>/demos/</a:t>
            </a:r>
            <a:r>
              <a:rPr lang="en-US" dirty="0" err="1" smtClean="0"/>
              <a:t>mdp</a:t>
            </a:r>
            <a:r>
              <a:rPr lang="en-US" dirty="0" smtClean="0"/>
              <a:t>/</a:t>
            </a:r>
            <a:r>
              <a:rPr lang="en-US" dirty="0" err="1" smtClean="0"/>
              <a:t>vi.html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684CA-648D-4A43-8EB7-C2049A572DAC}" type="slidenum"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1959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 examples from Sloan paper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669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s(0),a(0),r(0),s(1),a(1),r(1),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684CA-648D-4A43-8EB7-C2049A572DA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4177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684CA-648D-4A43-8EB7-C2049A572DAC}" type="slidenum">
              <a:rPr lang="uk-UA" smtClean="0"/>
              <a:t>23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816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CA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35647-0C69-2145-973B-E53634A70F17}" type="datetime1">
              <a:rPr lang="en-CA" smtClean="0"/>
              <a:t>19-03-20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54DCA-1C70-754D-A896-043AC6BABE50}" type="datetime1">
              <a:rPr lang="en-CA" smtClean="0"/>
              <a:t>19-03-20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7BA52-D130-054E-8420-B156DF435280}" type="datetime1">
              <a:rPr lang="en-CA" smtClean="0"/>
              <a:t>19-03-20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369F-0632-8347-B77C-E974431A8306}" type="datetime1">
              <a:rPr lang="en-CA" smtClean="0"/>
              <a:t>19-03-20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FF8C-7F19-2041-96EE-78436FC32AFC}" type="datetime1">
              <a:rPr lang="en-CA" smtClean="0"/>
              <a:t>19-03-20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D3222-5C65-2444-929E-120A9A247497}" type="datetime1">
              <a:rPr lang="en-CA" smtClean="0"/>
              <a:t>19-03-20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8ECD7-0560-F24B-9E63-899FE7F59F5C}" type="datetime1">
              <a:rPr lang="en-CA" smtClean="0"/>
              <a:t>19-03-20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C6720-BDEA-5247-9DC2-4518ECBF162C}" type="datetime1">
              <a:rPr lang="en-CA" smtClean="0"/>
              <a:t>19-03-20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8321F-40F3-8E49-B427-3D27A1EF0394}" type="datetime1">
              <a:rPr lang="en-CA" smtClean="0"/>
              <a:t>19-03-20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4DA0F-E8EA-9C47-B708-ED8D522A6733}" type="datetime1">
              <a:rPr lang="en-CA" smtClean="0"/>
              <a:t>19-03-20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695FE9D-AFAD-ED48-B99F-797AD2CBB4CC}" type="datetime1">
              <a:rPr lang="en-CA" smtClean="0"/>
              <a:t>19-03-20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7C8CD40F-3B15-2D47-A444-726EB44D8AEB}" type="datetime1">
              <a:rPr lang="en-CA" smtClean="0"/>
              <a:t>19-03-20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 dirty="0" smtClean="0"/>
              <a:t>A Crash Course in Reinforcement Learning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2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www.cs.ubc.ca/~poole/demos/mdp/vi.html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ubc.ca/~poole/demos/mdp/vi.html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Cdxqn0fcnE" TargetMode="External"/><Relationship Id="rId4" Type="http://schemas.openxmlformats.org/officeDocument/2006/relationships/hyperlink" Target="https://www.wired.com/2015/02/google-ai-plays-atari-like-pros/" TargetMode="External"/><Relationship Id="rId5" Type="http://schemas.openxmlformats.org/officeDocument/2006/relationships/hyperlink" Target="http://www.youtube.com/watch?v=W_gxLKSsSIE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www.cs.ubc.ca/~poole/demos/mdp/vi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 Crash Course in Reinforcement Learning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Oliver Schulte</a:t>
            </a:r>
          </a:p>
          <a:p>
            <a:r>
              <a:rPr lang="en-US"/>
              <a:t>Simon Fraser University</a:t>
            </a:r>
          </a:p>
        </p:txBody>
      </p:sp>
    </p:spTree>
    <p:extLst>
      <p:ext uri="{BB962C8B-B14F-4D97-AF65-F5344CB8AC3E}">
        <p14:creationId xmlns:p14="http://schemas.microsoft.com/office/powerpoint/2010/main" val="1755215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derived concepts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996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Returns and discounting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u="sng" dirty="0"/>
              <a:t>trajectory</a:t>
            </a:r>
            <a:r>
              <a:rPr lang="en-US" dirty="0"/>
              <a:t> is a (possibly infinite) sequence</a:t>
            </a:r>
            <a:br>
              <a:rPr lang="en-US" dirty="0"/>
            </a:br>
            <a:r>
              <a:rPr lang="en-US" dirty="0"/>
              <a:t>s(0),a(0),r(0),s(1),a(1),r(1),...,s(n),a(n),r(n),...</a:t>
            </a:r>
          </a:p>
          <a:p>
            <a:r>
              <a:rPr lang="en-US" dirty="0"/>
              <a:t>The </a:t>
            </a:r>
            <a:r>
              <a:rPr lang="en-US" u="sng" dirty="0"/>
              <a:t>return</a:t>
            </a:r>
            <a:r>
              <a:rPr lang="en-US" dirty="0"/>
              <a:t> is the total sum of rewards.</a:t>
            </a:r>
          </a:p>
          <a:p>
            <a:r>
              <a:rPr lang="en-US" dirty="0"/>
              <a:t>But: if the trajectory is </a:t>
            </a:r>
            <a:r>
              <a:rPr lang="en-US" dirty="0" smtClean="0"/>
              <a:t>infinite</a:t>
            </a:r>
            <a:r>
              <a:rPr lang="en-US" dirty="0"/>
              <a:t>, we have an infinite sum!</a:t>
            </a:r>
          </a:p>
          <a:p>
            <a:r>
              <a:rPr lang="en-US" dirty="0"/>
              <a:t>Solution: Weight by </a:t>
            </a:r>
            <a:r>
              <a:rPr lang="en-US" i="1" dirty="0"/>
              <a:t>discount factor </a:t>
            </a:r>
            <a:r>
              <a:rPr lang="en-US" i="1" dirty="0" err="1"/>
              <a:t>γ</a:t>
            </a:r>
            <a:r>
              <a:rPr lang="en-US" i="1" dirty="0"/>
              <a:t> </a:t>
            </a:r>
            <a:r>
              <a:rPr lang="en-US" dirty="0"/>
              <a:t>between 0 and 1.</a:t>
            </a:r>
          </a:p>
          <a:p>
            <a:r>
              <a:rPr lang="en-US" dirty="0"/>
              <a:t>Return = r(0)+</a:t>
            </a:r>
            <a:r>
              <a:rPr lang="en-US" i="1" dirty="0" err="1"/>
              <a:t>γ</a:t>
            </a:r>
            <a:r>
              <a:rPr lang="en-US" dirty="0" err="1"/>
              <a:t>r</a:t>
            </a:r>
            <a:r>
              <a:rPr lang="en-US" dirty="0"/>
              <a:t>(1)+</a:t>
            </a:r>
            <a:r>
              <a:rPr lang="en-US" i="1" dirty="0"/>
              <a:t>γ</a:t>
            </a:r>
            <a:r>
              <a:rPr lang="en-US" i="1" baseline="30000" dirty="0"/>
              <a:t>2</a:t>
            </a:r>
            <a:r>
              <a:rPr lang="en-US" dirty="0"/>
              <a:t>r(n)+...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761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Policies and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645497"/>
          </a:xfrm>
        </p:spPr>
        <p:txBody>
          <a:bodyPr>
            <a:noAutofit/>
          </a:bodyPr>
          <a:lstStyle/>
          <a:p>
            <a:r>
              <a:rPr lang="en-US" dirty="0"/>
              <a:t>A deterministic policy π is a function that maps states to actions.</a:t>
            </a:r>
          </a:p>
          <a:p>
            <a:pPr lvl="1"/>
            <a:r>
              <a:rPr lang="en-US" sz="2400" dirty="0"/>
              <a:t>i.e. tells us how to act.</a:t>
            </a:r>
          </a:p>
          <a:p>
            <a:r>
              <a:rPr lang="en-US" dirty="0"/>
              <a:t>Can also be probabilistic.</a:t>
            </a:r>
          </a:p>
          <a:p>
            <a:r>
              <a:rPr lang="en-US" dirty="0"/>
              <a:t>Can be implemented using neural nets.</a:t>
            </a:r>
          </a:p>
          <a:p>
            <a:r>
              <a:rPr lang="en-US" dirty="0"/>
              <a:t>Given a policy and an MDP, we have the </a:t>
            </a:r>
            <a:r>
              <a:rPr lang="en-US" b="1" dirty="0"/>
              <a:t>expected return</a:t>
            </a:r>
            <a:r>
              <a:rPr lang="en-US" dirty="0"/>
              <a:t> from using the policy at a state.</a:t>
            </a:r>
          </a:p>
          <a:p>
            <a:r>
              <a:rPr lang="en-US" dirty="0"/>
              <a:t>Notation: V</a:t>
            </a:r>
            <a:r>
              <a:rPr lang="en-US" baseline="30000" dirty="0"/>
              <a:t>π</a:t>
            </a:r>
            <a:r>
              <a:rPr lang="en-US" dirty="0"/>
              <a:t>(s)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331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Optimal Policies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policy π* is optimal if for any other policy and for all states s</a:t>
            </a:r>
            <a:br>
              <a:rPr lang="en-US" dirty="0"/>
            </a:br>
            <a:r>
              <a:rPr lang="en-US" dirty="0"/>
              <a:t> V</a:t>
            </a:r>
            <a:r>
              <a:rPr lang="en-US" baseline="30000" dirty="0"/>
              <a:t>π*</a:t>
            </a:r>
            <a:r>
              <a:rPr lang="en-US" dirty="0"/>
              <a:t>(s) ≥ V</a:t>
            </a:r>
            <a:r>
              <a:rPr lang="en-US" baseline="30000" dirty="0"/>
              <a:t>π</a:t>
            </a:r>
            <a:r>
              <a:rPr lang="en-US" dirty="0"/>
              <a:t>(s)</a:t>
            </a:r>
          </a:p>
          <a:p>
            <a:r>
              <a:rPr lang="en-US" dirty="0"/>
              <a:t>The value of the optimal policy is written as</a:t>
            </a:r>
            <a:br>
              <a:rPr lang="en-US" dirty="0"/>
            </a:br>
            <a:r>
              <a:rPr lang="en-US" dirty="0"/>
              <a:t>V</a:t>
            </a:r>
            <a:r>
              <a:rPr lang="en-US" baseline="30000" dirty="0"/>
              <a:t>*</a:t>
            </a:r>
            <a:r>
              <a:rPr lang="en-US" dirty="0"/>
              <a:t>(s).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2182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action value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 policy, the expected reward at a state given an action is denoted as</a:t>
            </a:r>
            <a:br>
              <a:rPr lang="en-US" dirty="0"/>
            </a:br>
            <a:r>
              <a:rPr lang="en-US" dirty="0"/>
              <a:t>Q</a:t>
            </a:r>
            <a:r>
              <a:rPr lang="en-US" baseline="30000" dirty="0"/>
              <a:t>π</a:t>
            </a:r>
            <a:r>
              <a:rPr lang="en-US" dirty="0"/>
              <a:t>(</a:t>
            </a:r>
            <a:r>
              <a:rPr lang="en-US" dirty="0" err="1"/>
              <a:t>s,a</a:t>
            </a:r>
            <a:r>
              <a:rPr lang="en-US" dirty="0"/>
              <a:t>).</a:t>
            </a:r>
          </a:p>
          <a:p>
            <a:r>
              <a:rPr lang="en-US" dirty="0"/>
              <a:t>Similarly Q</a:t>
            </a:r>
            <a:r>
              <a:rPr lang="en-US" baseline="30000" dirty="0"/>
              <a:t>*</a:t>
            </a:r>
            <a:r>
              <a:rPr lang="en-US" dirty="0"/>
              <a:t>(</a:t>
            </a:r>
            <a:r>
              <a:rPr lang="en-US" dirty="0" err="1"/>
              <a:t>s,a</a:t>
            </a:r>
            <a:r>
              <a:rPr lang="en-US" dirty="0"/>
              <a:t>) for the value of an action given the optimal policy.</a:t>
            </a:r>
          </a:p>
          <a:p>
            <a:r>
              <a:rPr lang="en-US" dirty="0">
                <a:hlinkClick r:id="rId3"/>
              </a:rPr>
              <a:t>grid example</a:t>
            </a:r>
            <a:r>
              <a:rPr lang="en-US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2702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424575"/>
            <a:ext cx="7729728" cy="1188720"/>
          </a:xfrm>
        </p:spPr>
        <p:txBody>
          <a:bodyPr/>
          <a:lstStyle/>
          <a:p>
            <a:r>
              <a:rPr lang="en-US" dirty="0" smtClean="0"/>
              <a:t>RL Concepts </a:t>
            </a:r>
            <a:endParaRPr lang="en-US" dirty="0"/>
          </a:p>
        </p:txBody>
      </p:sp>
      <p:pic>
        <p:nvPicPr>
          <p:cNvPr id="4" name="Content Placeholder 3" descr="mitchell-examples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3687" r="-53687"/>
          <a:stretch>
            <a:fillRect/>
          </a:stretch>
        </p:blipFill>
        <p:spPr>
          <a:xfrm>
            <a:off x="609600" y="1613295"/>
            <a:ext cx="10972800" cy="4525963"/>
          </a:xfrm>
        </p:spPr>
      </p:pic>
      <p:sp>
        <p:nvSpPr>
          <p:cNvPr id="5" name="TextBox 4"/>
          <p:cNvSpPr txBox="1"/>
          <p:nvPr/>
        </p:nvSpPr>
        <p:spPr>
          <a:xfrm>
            <a:off x="768139" y="3289332"/>
            <a:ext cx="24091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These 3 functions can be computed by neural networks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9834" y="6356351"/>
            <a:ext cx="9619175" cy="365125"/>
          </a:xfrm>
        </p:spPr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244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LEARNING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7121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Learning Problems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Prediction: For a fixed policy, learn V</a:t>
            </a:r>
            <a:r>
              <a:rPr lang="en-US" baseline="30000" dirty="0" smtClean="0"/>
              <a:t>π</a:t>
            </a:r>
            <a:r>
              <a:rPr lang="en-US" dirty="0" smtClean="0"/>
              <a:t>(s). </a:t>
            </a:r>
          </a:p>
          <a:p>
            <a:r>
              <a:rPr lang="en-US" dirty="0" smtClean="0"/>
              <a:t>Control: For a given MDP, </a:t>
            </a:r>
            <a:r>
              <a:rPr lang="en-US" dirty="0" smtClean="0"/>
              <a:t> learn </a:t>
            </a:r>
            <a:r>
              <a:rPr lang="en-US" dirty="0" smtClean="0"/>
              <a:t>V</a:t>
            </a:r>
            <a:r>
              <a:rPr lang="en-US" baseline="30000" dirty="0" smtClean="0"/>
              <a:t>*</a:t>
            </a:r>
            <a:r>
              <a:rPr lang="en-US" dirty="0" smtClean="0"/>
              <a:t>(</a:t>
            </a:r>
            <a:r>
              <a:rPr lang="en-US" dirty="0"/>
              <a:t>s</a:t>
            </a:r>
            <a:r>
              <a:rPr lang="en-US" dirty="0" smtClean="0"/>
              <a:t>) (optimal policy).</a:t>
            </a:r>
          </a:p>
          <a:p>
            <a:r>
              <a:rPr lang="en-US" dirty="0" smtClean="0"/>
              <a:t>Variants for Q-function.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3875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Model-Based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6262" y="2538914"/>
            <a:ext cx="3456972" cy="1230978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Transition Probabilities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8314" y="2843803"/>
            <a:ext cx="1419461" cy="74147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2292890" y="3095774"/>
            <a:ext cx="1075895" cy="277826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218948" y="2571037"/>
            <a:ext cx="2351315" cy="123097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dirty="0" smtClean="0"/>
              <a:t>Value Function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7707633" y="3095774"/>
            <a:ext cx="687867" cy="277826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243538" y="2304159"/>
            <a:ext cx="2081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dynamic programming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8314" y="3820068"/>
            <a:ext cx="10749023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Bellmann</a:t>
            </a:r>
            <a:r>
              <a:rPr lang="en-US" sz="2400" dirty="0" smtClean="0"/>
              <a:t> equation: 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V</a:t>
            </a:r>
            <a:r>
              <a:rPr lang="en-US" sz="2400" baseline="30000" dirty="0" smtClean="0"/>
              <a:t>π</a:t>
            </a:r>
            <a:r>
              <a:rPr lang="en-US" sz="2400" dirty="0" smtClean="0"/>
              <a:t>(s) = </a:t>
            </a:r>
            <a:r>
              <a:rPr lang="en-US" sz="2400" dirty="0" err="1" smtClean="0"/>
              <a:t>P</a:t>
            </a:r>
            <a:r>
              <a:rPr lang="en-US" sz="2400" baseline="-25000" dirty="0" err="1" smtClean="0"/>
              <a:t>s’,a</a:t>
            </a:r>
            <a:r>
              <a:rPr lang="en-US" sz="2400" dirty="0" smtClean="0"/>
              <a:t> π(a) x ( E(r)|</a:t>
            </a:r>
            <a:r>
              <a:rPr lang="en-US" sz="2400" dirty="0" err="1" smtClean="0"/>
              <a:t>s,a</a:t>
            </a:r>
            <a:r>
              <a:rPr lang="en-US" sz="2400" dirty="0" smtClean="0"/>
              <a:t> + P(s’|</a:t>
            </a:r>
            <a:r>
              <a:rPr lang="en-US" sz="2400" dirty="0" err="1" smtClean="0"/>
              <a:t>s,a</a:t>
            </a:r>
            <a:r>
              <a:rPr lang="en-US" sz="2400" dirty="0" smtClean="0"/>
              <a:t>) x V</a:t>
            </a:r>
            <a:r>
              <a:rPr lang="en-US" sz="2400" baseline="30000" dirty="0"/>
              <a:t>π </a:t>
            </a:r>
            <a:r>
              <a:rPr lang="en-US" sz="2400" dirty="0" smtClean="0"/>
              <a:t>(s’) 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14966" y="5056466"/>
            <a:ext cx="11031949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Developed for transition probabilities that are “nice”</a:t>
            </a:r>
            <a:br>
              <a:rPr lang="en-US" sz="2400" dirty="0" smtClean="0"/>
            </a:br>
            <a:r>
              <a:rPr lang="en-US" sz="2400" dirty="0" smtClean="0"/>
              <a:t>discrete, Gaussian, Poisson,...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hlinkClick r:id="rId2"/>
              </a:rPr>
              <a:t>grid example</a:t>
            </a:r>
            <a:r>
              <a:rPr lang="en-US" sz="2400" dirty="0"/>
              <a:t> 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3149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Model-free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By-pass estimating transition probabilities</a:t>
            </a:r>
          </a:p>
          <a:p>
            <a:r>
              <a:rPr lang="en-US" dirty="0" smtClean="0"/>
              <a:t>Why? Continuous state variables, no “nice” functional form.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379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What is Reinforcement Learning?</a:t>
            </a:r>
          </a:p>
          <a:p>
            <a:r>
              <a:rPr lang="en-US"/>
              <a:t>Key Definitions</a:t>
            </a:r>
          </a:p>
          <a:p>
            <a:r>
              <a:rPr lang="en-US"/>
              <a:t>Key Learning Tasks</a:t>
            </a:r>
          </a:p>
          <a:p>
            <a:r>
              <a:rPr lang="en-US"/>
              <a:t>Reinforcement Learning Techniques</a:t>
            </a:r>
          </a:p>
          <a:p>
            <a:r>
              <a:rPr lang="en-US"/>
              <a:t>Reinforcement Learning with Neural Nets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2189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Model-free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753299"/>
            <a:ext cx="10972800" cy="3363128"/>
          </a:xfrm>
        </p:spPr>
        <p:txBody>
          <a:bodyPr>
            <a:normAutofit/>
          </a:bodyPr>
          <a:lstStyle/>
          <a:p>
            <a:r>
              <a:rPr lang="en-US" dirty="0" smtClean="0"/>
              <a:t>Directly learn optimal policy π* (policy iteration)</a:t>
            </a:r>
          </a:p>
          <a:p>
            <a:r>
              <a:rPr lang="en-US" dirty="0" smtClean="0"/>
              <a:t>Directly learn optimal value function V*.</a:t>
            </a:r>
          </a:p>
          <a:p>
            <a:r>
              <a:rPr lang="en-US" dirty="0" smtClean="0"/>
              <a:t>Directly learn optimal action-value function Q*.</a:t>
            </a:r>
          </a:p>
          <a:p>
            <a:r>
              <a:rPr lang="en-US" dirty="0" smtClean="0"/>
              <a:t>All of these functions can be implemented in a neural network.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NN learning = reinforcement learning</a:t>
            </a:r>
          </a:p>
          <a:p>
            <a:r>
              <a:rPr lang="en-US" dirty="0" smtClean="0"/>
              <a:t>Example: </a:t>
            </a:r>
            <a:r>
              <a:rPr lang="en-US" dirty="0" err="1" smtClean="0"/>
              <a:t>TDgammon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2947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Model-free Learning: What are the data?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is simply a sequence of events </a:t>
            </a:r>
            <a:r>
              <a:rPr lang="en-US" dirty="0"/>
              <a:t>s(0),a(0),r(0),s(1),a(1),r(1)</a:t>
            </a:r>
            <a:r>
              <a:rPr lang="en-US" dirty="0" smtClean="0"/>
              <a:t>,... 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doesn’t tell us expected values or optimal actions.</a:t>
            </a:r>
          </a:p>
          <a:p>
            <a:r>
              <a:rPr lang="en-US" dirty="0" smtClean="0"/>
              <a:t>Monte Carlo learning: to learn V, </a:t>
            </a:r>
            <a:r>
              <a:rPr lang="en-US" dirty="0" smtClean="0"/>
              <a:t> observe </a:t>
            </a:r>
            <a:r>
              <a:rPr lang="en-US" dirty="0" smtClean="0"/>
              <a:t>return at end of episode.</a:t>
            </a:r>
          </a:p>
          <a:p>
            <a:r>
              <a:rPr lang="en-US" dirty="0" smtClean="0"/>
              <a:t>e.g. </a:t>
            </a:r>
            <a:r>
              <a:rPr lang="en-US" dirty="0" err="1"/>
              <a:t>C</a:t>
            </a:r>
            <a:r>
              <a:rPr lang="en-US" dirty="0" err="1" smtClean="0"/>
              <a:t>hessbase</a:t>
            </a:r>
            <a:r>
              <a:rPr lang="en-US" dirty="0" smtClean="0"/>
              <a:t> </a:t>
            </a:r>
            <a:r>
              <a:rPr lang="en-US" dirty="0" smtClean="0"/>
              <a:t>gives percentage of wins by white for any position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616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Temporal Difference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7575" y="2638044"/>
            <a:ext cx="8323289" cy="3101983"/>
          </a:xfrm>
        </p:spPr>
        <p:txBody>
          <a:bodyPr>
            <a:normAutofit/>
          </a:bodyPr>
          <a:lstStyle/>
          <a:p>
            <a:r>
              <a:rPr lang="en-US" dirty="0" smtClean="0"/>
              <a:t>Consistency idea: using current model, and given data, </a:t>
            </a:r>
            <a:r>
              <a:rPr lang="en-US" dirty="0"/>
              <a:t>s(0),a(0),r(0),s(1),a(1),r(1)</a:t>
            </a:r>
            <a:r>
              <a:rPr lang="en-US" dirty="0" smtClean="0"/>
              <a:t>, estimate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 smtClean="0"/>
              <a:t>the value V(s(t)) at current state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 smtClean="0"/>
              <a:t>the next-step value V</a:t>
            </a:r>
            <a:r>
              <a:rPr lang="en-US" sz="2400" baseline="30000" dirty="0" smtClean="0"/>
              <a:t>1</a:t>
            </a:r>
            <a:r>
              <a:rPr lang="en-US" sz="2400" dirty="0" smtClean="0"/>
              <a:t>(s(t)) = r(t)+</a:t>
            </a:r>
            <a:r>
              <a:rPr lang="en-US" sz="2400" dirty="0" err="1" smtClean="0"/>
              <a:t>γV</a:t>
            </a:r>
            <a:r>
              <a:rPr lang="en-US" sz="2400" dirty="0" smtClean="0"/>
              <a:t>(s(t+1))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 err="1" smtClean="0"/>
              <a:t>Traing</a:t>
            </a:r>
            <a:r>
              <a:rPr lang="en-US" sz="2400" dirty="0" smtClean="0"/>
              <a:t> weights to minimize the “error” [V</a:t>
            </a:r>
            <a:r>
              <a:rPr lang="en-US" sz="2400" baseline="30000" dirty="0" smtClean="0"/>
              <a:t>1</a:t>
            </a:r>
            <a:r>
              <a:rPr lang="en-US" sz="2400" dirty="0"/>
              <a:t>(s(t)</a:t>
            </a:r>
            <a:r>
              <a:rPr lang="en-US" sz="2400" dirty="0" smtClean="0"/>
              <a:t>)-V(s(t))]</a:t>
            </a:r>
            <a:r>
              <a:rPr lang="en-US" sz="2400" baseline="30000" dirty="0" smtClean="0"/>
              <a:t>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5596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Model-Free Learning Example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5055" y="2519362"/>
            <a:ext cx="8115120" cy="3823188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6989851" cy="365125"/>
          </a:xfrm>
        </p:spPr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0896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Alpha-Zero Chess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762477"/>
          </a:xfrm>
        </p:spPr>
        <p:txBody>
          <a:bodyPr>
            <a:noAutofit/>
          </a:bodyPr>
          <a:lstStyle/>
          <a:p>
            <a:r>
              <a:rPr lang="en-US" dirty="0" smtClean="0"/>
              <a:t>data generated by self-play</a:t>
            </a:r>
          </a:p>
          <a:p>
            <a:r>
              <a:rPr lang="en-US" dirty="0" smtClean="0"/>
              <a:t> Neural net outputs 2 quantities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 smtClean="0"/>
              <a:t>V(s), the win rate from a position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 smtClean="0"/>
              <a:t> P(</a:t>
            </a:r>
            <a:r>
              <a:rPr lang="en-US" sz="2400" dirty="0" err="1" smtClean="0"/>
              <a:t>a|s</a:t>
            </a:r>
            <a:r>
              <a:rPr lang="en-US" sz="2400" dirty="0" smtClean="0"/>
              <a:t>): vector of move probabilities</a:t>
            </a:r>
          </a:p>
          <a:p>
            <a:pPr marL="1371600" lvl="2" indent="-514350"/>
            <a:r>
              <a:rPr lang="en-US" sz="2400" dirty="0" smtClean="0"/>
              <a:t>more promising moves should have higher probability</a:t>
            </a:r>
          </a:p>
          <a:p>
            <a:pPr marL="571500" indent="-514350"/>
            <a:r>
              <a:rPr lang="en-US" dirty="0" smtClean="0"/>
              <a:t>To play, performs a Monte Carlo tree search using the neural net output</a:t>
            </a:r>
          </a:p>
          <a:p>
            <a:pPr marL="971550" lvl="1" indent="-514350"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6069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827" y="2638044"/>
            <a:ext cx="8741037" cy="379590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Reinforcement Learning: learning to act</a:t>
            </a:r>
          </a:p>
          <a:p>
            <a:r>
              <a:rPr lang="en-US" dirty="0" smtClean="0"/>
              <a:t>Adds </a:t>
            </a:r>
            <a:r>
              <a:rPr lang="en-US" i="1" dirty="0" smtClean="0"/>
              <a:t>actions</a:t>
            </a:r>
            <a:r>
              <a:rPr lang="en-US" dirty="0" smtClean="0"/>
              <a:t> and </a:t>
            </a:r>
            <a:r>
              <a:rPr lang="en-US" i="1" dirty="0" smtClean="0"/>
              <a:t>rewards</a:t>
            </a:r>
            <a:r>
              <a:rPr lang="en-US" dirty="0" smtClean="0"/>
              <a:t> to a temporal Markov model</a:t>
            </a:r>
          </a:p>
          <a:p>
            <a:r>
              <a:rPr lang="en-US" dirty="0" smtClean="0"/>
              <a:t>Learning problems:</a:t>
            </a:r>
          </a:p>
          <a:p>
            <a:pPr lvl="1"/>
            <a:r>
              <a:rPr lang="en-US" dirty="0" smtClean="0"/>
              <a:t>Value function: Compute the expected cumulative reward given a state for a given policy/ an optimal policy</a:t>
            </a:r>
          </a:p>
          <a:p>
            <a:pPr lvl="1"/>
            <a:r>
              <a:rPr lang="en-US" dirty="0" smtClean="0"/>
              <a:t>Value-action function: </a:t>
            </a:r>
            <a:r>
              <a:rPr lang="en-US" dirty="0"/>
              <a:t>Compute the expected cumulative reward </a:t>
            </a:r>
            <a:r>
              <a:rPr lang="en-US" dirty="0" smtClean="0"/>
              <a:t>given a state and an action for </a:t>
            </a:r>
            <a:r>
              <a:rPr lang="en-US" dirty="0"/>
              <a:t>a given policy/ an optimal </a:t>
            </a:r>
            <a:r>
              <a:rPr lang="en-US" dirty="0" smtClean="0"/>
              <a:t>policy</a:t>
            </a:r>
          </a:p>
          <a:p>
            <a:pPr lvl="1"/>
            <a:r>
              <a:rPr lang="en-US" dirty="0" smtClean="0"/>
              <a:t>Policy optimization: Find an optimal policy</a:t>
            </a:r>
          </a:p>
          <a:p>
            <a:r>
              <a:rPr lang="en-US" dirty="0" smtClean="0"/>
              <a:t>Value functions and policies can be represented in a neural net</a:t>
            </a:r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41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349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31136" y="370332"/>
            <a:ext cx="7729728" cy="1188720"/>
          </a:xfrm>
        </p:spPr>
        <p:txBody>
          <a:bodyPr/>
          <a:lstStyle/>
          <a:p>
            <a:r>
              <a:rPr lang="en-US"/>
              <a:t>Learning To Act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769745"/>
            <a:ext cx="10972800" cy="4448175"/>
          </a:xfrm>
        </p:spPr>
        <p:txBody>
          <a:bodyPr>
            <a:normAutofit/>
          </a:bodyPr>
          <a:lstStyle/>
          <a:p>
            <a:r>
              <a:rPr lang="en-US" dirty="0"/>
              <a:t>So far: learning to predict</a:t>
            </a:r>
          </a:p>
          <a:p>
            <a:r>
              <a:rPr lang="en-US" dirty="0"/>
              <a:t>Now: learn to </a:t>
            </a:r>
            <a:r>
              <a:rPr lang="en-US" b="1" dirty="0"/>
              <a:t>act</a:t>
            </a:r>
            <a:endParaRPr lang="en-US" dirty="0"/>
          </a:p>
          <a:p>
            <a:pPr lvl="1"/>
            <a:r>
              <a:rPr lang="en-US" dirty="0"/>
              <a:t>In engineering: control theory</a:t>
            </a:r>
          </a:p>
          <a:p>
            <a:pPr lvl="1"/>
            <a:r>
              <a:rPr lang="en-US" dirty="0"/>
              <a:t>Economics, operations research: decision and game theory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fly helicopter</a:t>
            </a:r>
          </a:p>
          <a:p>
            <a:pPr lvl="1"/>
            <a:r>
              <a:rPr lang="en-US" dirty="0"/>
              <a:t>drive car</a:t>
            </a:r>
          </a:p>
          <a:p>
            <a:pPr lvl="1"/>
            <a:r>
              <a:rPr lang="en-US" dirty="0"/>
              <a:t>play Go</a:t>
            </a:r>
          </a:p>
          <a:p>
            <a:pPr lvl="1"/>
            <a:r>
              <a:rPr lang="en-US" dirty="0"/>
              <a:t>play soccer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861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513480"/>
            <a:ext cx="7729728" cy="1188720"/>
          </a:xfrm>
        </p:spPr>
        <p:txBody>
          <a:bodyPr/>
          <a:lstStyle/>
          <a:p>
            <a:r>
              <a:rPr lang="en-US"/>
              <a:t>RL at a glance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667" r="-16667"/>
          <a:stretch>
            <a:fillRect/>
          </a:stretch>
        </p:blipFill>
        <p:spPr>
          <a:xfrm>
            <a:off x="2574168" y="1891283"/>
            <a:ext cx="6031246" cy="4465068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129837" y="6356351"/>
            <a:ext cx="8240020" cy="365125"/>
          </a:xfrm>
        </p:spPr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615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Acting in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Autonomous Helicopter</a:t>
            </a:r>
            <a:endParaRPr lang="en-US" dirty="0"/>
          </a:p>
          <a:p>
            <a:pPr lvl="1"/>
            <a:r>
              <a:rPr lang="en-US" dirty="0"/>
              <a:t>An example of </a:t>
            </a:r>
            <a:r>
              <a:rPr lang="en-US" b="1" dirty="0"/>
              <a:t>imitation learning</a:t>
            </a:r>
            <a:r>
              <a:rPr lang="en-US" dirty="0"/>
              <a:t>: start by observing human actions</a:t>
            </a:r>
          </a:p>
          <a:p>
            <a:r>
              <a:rPr lang="en-US" dirty="0">
                <a:hlinkClick r:id="rId4"/>
              </a:rPr>
              <a:t>Learning to play video games</a:t>
            </a:r>
            <a:endParaRPr lang="en-US" dirty="0"/>
          </a:p>
          <a:p>
            <a:pPr lvl="1"/>
            <a:r>
              <a:rPr lang="en-US" dirty="0"/>
              <a:t>“Deep Q works best when it lives in the moment”</a:t>
            </a:r>
          </a:p>
          <a:p>
            <a:r>
              <a:rPr lang="en-US" dirty="0" smtClean="0">
                <a:hlinkClick r:id="rId5"/>
              </a:rPr>
              <a:t>Learn </a:t>
            </a:r>
            <a:r>
              <a:rPr lang="en-US" dirty="0">
                <a:hlinkClick r:id="rId5"/>
              </a:rPr>
              <a:t>to flip </a:t>
            </a:r>
            <a:r>
              <a:rPr lang="en-US" dirty="0" smtClean="0">
                <a:hlinkClick r:id="rId5"/>
              </a:rPr>
              <a:t>pancakes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424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MARKOV DECISION PROCESSES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258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Markov Decision Processes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1" y="2704894"/>
            <a:ext cx="11264900" cy="3428244"/>
          </a:xfrm>
        </p:spPr>
        <p:txBody>
          <a:bodyPr>
            <a:normAutofit/>
          </a:bodyPr>
          <a:lstStyle/>
          <a:p>
            <a:r>
              <a:rPr lang="en-US" dirty="0"/>
              <a:t>Recall Markov process (MP)</a:t>
            </a:r>
          </a:p>
          <a:p>
            <a:pPr lvl="1"/>
            <a:r>
              <a:rPr lang="en-US" dirty="0"/>
              <a:t>state = vector </a:t>
            </a:r>
            <a:r>
              <a:rPr lang="en-US" b="1" dirty="0"/>
              <a:t>x</a:t>
            </a:r>
            <a:r>
              <a:rPr lang="en-US" dirty="0"/>
              <a:t> </a:t>
            </a:r>
            <a:r>
              <a:rPr lang="en-US" dirty="0">
                <a:latin typeface="ＭＳ ゴシック"/>
                <a:ea typeface="ＭＳ ゴシック"/>
                <a:cs typeface="ＭＳ ゴシック"/>
              </a:rPr>
              <a:t>≅</a:t>
            </a:r>
            <a:r>
              <a:rPr lang="en-US" dirty="0"/>
              <a:t> s of input variable values</a:t>
            </a:r>
          </a:p>
          <a:p>
            <a:pPr lvl="1"/>
            <a:r>
              <a:rPr lang="en-US" dirty="0"/>
              <a:t>can contain hidden variables = partially observable (POMDP)</a:t>
            </a:r>
          </a:p>
          <a:p>
            <a:pPr lvl="1"/>
            <a:r>
              <a:rPr lang="en-US" dirty="0"/>
              <a:t>transition probability P(</a:t>
            </a:r>
            <a:r>
              <a:rPr lang="en-US" dirty="0" err="1"/>
              <a:t>s’|s</a:t>
            </a:r>
            <a:r>
              <a:rPr lang="en-US" dirty="0"/>
              <a:t>)</a:t>
            </a:r>
          </a:p>
          <a:p>
            <a:r>
              <a:rPr lang="en-US" dirty="0"/>
              <a:t>Markov reward process (MRP) = MP + </a:t>
            </a:r>
            <a:r>
              <a:rPr lang="en-US" b="1" dirty="0"/>
              <a:t>rewards r</a:t>
            </a:r>
          </a:p>
          <a:p>
            <a:r>
              <a:rPr lang="en-US" dirty="0"/>
              <a:t>Markov decision process (MDP) = MRP + </a:t>
            </a:r>
            <a:r>
              <a:rPr lang="en-US" b="1" dirty="0"/>
              <a:t>actions a </a:t>
            </a:r>
          </a:p>
          <a:p>
            <a:r>
              <a:rPr lang="en-US" dirty="0"/>
              <a:t>Markov game = MDP with actions, rewards for &gt; 1 agent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503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Model Parameters: transition probabilities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Markov process:</a:t>
            </a:r>
            <a:br>
              <a:rPr lang="en-US" dirty="0"/>
            </a:br>
            <a:r>
              <a:rPr lang="en-US" dirty="0"/>
              <a:t>P(s(t+1)|s(t))</a:t>
            </a:r>
          </a:p>
          <a:p>
            <a:r>
              <a:rPr lang="en-US" dirty="0"/>
              <a:t>MDP:</a:t>
            </a:r>
            <a:br>
              <a:rPr lang="en-US" dirty="0"/>
            </a:br>
            <a:r>
              <a:rPr lang="en-US" dirty="0"/>
              <a:t>P(s(t+1)|s(t),a(t))</a:t>
            </a:r>
            <a:br>
              <a:rPr lang="en-US" dirty="0"/>
            </a:br>
            <a:r>
              <a:rPr lang="en-US" dirty="0"/>
              <a:t>E(r(t+1)|s(t),a(t)) expected reward</a:t>
            </a:r>
          </a:p>
          <a:p>
            <a:r>
              <a:rPr lang="en-US" dirty="0"/>
              <a:t>recall basketball example</a:t>
            </a:r>
          </a:p>
          <a:p>
            <a:r>
              <a:rPr lang="en-US" dirty="0"/>
              <a:t>also hockey example</a:t>
            </a:r>
          </a:p>
          <a:p>
            <a:r>
              <a:rPr lang="en-US" dirty="0">
                <a:hlinkClick r:id="rId3"/>
              </a:rPr>
              <a:t>grid </a:t>
            </a:r>
            <a:r>
              <a:rPr lang="en-US" dirty="0" smtClean="0">
                <a:hlinkClick r:id="rId3"/>
              </a:rPr>
              <a:t>example</a:t>
            </a:r>
            <a:r>
              <a:rPr lang="en-US" dirty="0" smtClean="0"/>
              <a:t> David Poole’s demo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Crash Course in Reinforcement Learning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726205"/>
      </p:ext>
    </p:extLst>
  </p:cSld>
  <p:clrMapOvr>
    <a:masterClrMapping/>
  </p:clrMapOvr>
</p:sld>
</file>

<file path=ppt/theme/theme1.xml><?xml version="1.0" encoding="utf-8"?>
<a:theme xmlns:a="http://schemas.openxmlformats.org/drawingml/2006/main" name="waseda-schult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waseda-schulte.potx</Template>
  <TotalTime>3763</TotalTime>
  <Words>1102</Words>
  <Application>Microsoft Macintosh PowerPoint</Application>
  <PresentationFormat>Custom</PresentationFormat>
  <Paragraphs>180</Paragraphs>
  <Slides>25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waseda-schulte</vt:lpstr>
      <vt:lpstr>A Crash Course in Reinforcement Learning</vt:lpstr>
      <vt:lpstr>Outline</vt:lpstr>
      <vt:lpstr>Overview</vt:lpstr>
      <vt:lpstr>Learning To Act</vt:lpstr>
      <vt:lpstr>RL at a glance</vt:lpstr>
      <vt:lpstr>Acting in Action</vt:lpstr>
      <vt:lpstr>MARKOV DECISION PROCESSES</vt:lpstr>
      <vt:lpstr>Markov Decision Processes</vt:lpstr>
      <vt:lpstr>Model Parameters: transition probabilities</vt:lpstr>
      <vt:lpstr>derived concepts</vt:lpstr>
      <vt:lpstr>Returns and discounting</vt:lpstr>
      <vt:lpstr>Policies and Values</vt:lpstr>
      <vt:lpstr>Optimal Policies</vt:lpstr>
      <vt:lpstr>The action value function</vt:lpstr>
      <vt:lpstr>RL Concepts </vt:lpstr>
      <vt:lpstr>LEARNING</vt:lpstr>
      <vt:lpstr>Two Learning Problems</vt:lpstr>
      <vt:lpstr>Model-Based Learning</vt:lpstr>
      <vt:lpstr>Model-free Learning</vt:lpstr>
      <vt:lpstr>Model-free Learning</vt:lpstr>
      <vt:lpstr>Model-free Learning: What are the data?</vt:lpstr>
      <vt:lpstr>Temporal Difference Learning</vt:lpstr>
      <vt:lpstr>Model-Free Learning Example</vt:lpstr>
      <vt:lpstr>Example: Alpha-Zero Chess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Oliver Schulte</cp:lastModifiedBy>
  <cp:revision>170</cp:revision>
  <dcterms:created xsi:type="dcterms:W3CDTF">2019-03-04T23:28:41Z</dcterms:created>
  <dcterms:modified xsi:type="dcterms:W3CDTF">2019-03-20T16:59:26Z</dcterms:modified>
</cp:coreProperties>
</file>