
<file path=[Content_Types].xml><?xml version="1.0" encoding="utf-8"?>
<Types xmlns="http://schemas.openxmlformats.org/package/2006/content-types">
  <Default Extension="png" ContentType="image/png"/>
  <Default Extension="emf" ContentType="image/x-emf"/>
  <Default Extension="mov" ContentType="video/quicktime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autoCompressPictures="0">
  <p:sldMasterIdLst>
    <p:sldMasterId id="2147483696" r:id="rId1"/>
  </p:sldMasterIdLst>
  <p:notesMasterIdLst>
    <p:notesMasterId r:id="rId36"/>
  </p:notesMasterIdLst>
  <p:handoutMasterIdLst>
    <p:handoutMasterId r:id="rId37"/>
  </p:handoutMasterIdLst>
  <p:sldIdLst>
    <p:sldId id="257" r:id="rId2"/>
    <p:sldId id="258" r:id="rId3"/>
    <p:sldId id="259" r:id="rId4"/>
    <p:sldId id="260" r:id="rId5"/>
    <p:sldId id="283" r:id="rId6"/>
    <p:sldId id="284" r:id="rId7"/>
    <p:sldId id="285" r:id="rId8"/>
    <p:sldId id="262" r:id="rId9"/>
    <p:sldId id="263" r:id="rId10"/>
    <p:sldId id="288" r:id="rId11"/>
    <p:sldId id="289" r:id="rId12"/>
    <p:sldId id="290" r:id="rId13"/>
    <p:sldId id="267" r:id="rId14"/>
    <p:sldId id="380" r:id="rId15"/>
    <p:sldId id="264" r:id="rId16"/>
    <p:sldId id="282" r:id="rId17"/>
    <p:sldId id="291" r:id="rId18"/>
    <p:sldId id="292" r:id="rId19"/>
    <p:sldId id="266" r:id="rId20"/>
    <p:sldId id="293" r:id="rId21"/>
    <p:sldId id="268" r:id="rId22"/>
    <p:sldId id="294" r:id="rId23"/>
    <p:sldId id="269" r:id="rId24"/>
    <p:sldId id="270" r:id="rId25"/>
    <p:sldId id="271" r:id="rId26"/>
    <p:sldId id="382" r:id="rId27"/>
    <p:sldId id="295" r:id="rId28"/>
    <p:sldId id="381" r:id="rId29"/>
    <p:sldId id="383" r:id="rId30"/>
    <p:sldId id="272" r:id="rId31"/>
    <p:sldId id="384" r:id="rId32"/>
    <p:sldId id="385" r:id="rId33"/>
    <p:sldId id="386" r:id="rId34"/>
    <p:sldId id="281" r:id="rId3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Intro" id="{AF1D71DB-BB25-7640-BCED-5FE0BB367C49}">
          <p14:sldIdLst>
            <p14:sldId id="257"/>
            <p14:sldId id="258"/>
            <p14:sldId id="259"/>
            <p14:sldId id="260"/>
            <p14:sldId id="283"/>
            <p14:sldId id="284"/>
            <p14:sldId id="285"/>
            <p14:sldId id="262"/>
            <p14:sldId id="263"/>
            <p14:sldId id="288"/>
            <p14:sldId id="289"/>
            <p14:sldId id="290"/>
            <p14:sldId id="267"/>
            <p14:sldId id="380"/>
            <p14:sldId id="264"/>
            <p14:sldId id="282"/>
            <p14:sldId id="291"/>
            <p14:sldId id="292"/>
            <p14:sldId id="266"/>
            <p14:sldId id="293"/>
            <p14:sldId id="268"/>
            <p14:sldId id="294"/>
            <p14:sldId id="269"/>
            <p14:sldId id="270"/>
            <p14:sldId id="271"/>
          </p14:sldIdLst>
        </p14:section>
        <p14:section name="learning value functions" id="{5969FB97-74FE-A442-BD33-29108C5C10C3}">
          <p14:sldIdLst>
            <p14:sldId id="382"/>
            <p14:sldId id="295"/>
            <p14:sldId id="381"/>
            <p14:sldId id="383"/>
            <p14:sldId id="272"/>
            <p14:sldId id="384"/>
            <p14:sldId id="385"/>
            <p14:sldId id="386"/>
            <p14:sldId id="281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399"/>
    <p:restoredTop sz="90263"/>
  </p:normalViewPr>
  <p:slideViewPr>
    <p:cSldViewPr snapToGrid="0" snapToObjects="1">
      <p:cViewPr varScale="1">
        <p:scale>
          <a:sx n="138" d="100"/>
          <a:sy n="138" d="100"/>
        </p:scale>
        <p:origin x="1144" y="1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handoutMaster" Target="handoutMasters/handout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5CCAC87-E817-884A-9358-3DEC24276FB4}" type="datetimeFigureOut">
              <a:rPr lang="en-US" smtClean="0"/>
              <a:t>4/6/20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03FE1B5-9288-854E-9B4F-EEE1FD531D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4074426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68672A7-2D62-D546-B943-B85F59ADDF17}" type="datetimeFigureOut">
              <a:rPr lang="en-US" smtClean="0"/>
              <a:t>4/6/20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58169F-5D8D-8443-9ACF-14667E26D2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8278055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emphasis on connections</a:t>
            </a:r>
            <a:r>
              <a:rPr lang="en-US" baseline="0"/>
              <a:t> with neural net learning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F684CA-648D-4A43-8EB7-C2049A572DAC}" type="slidenum"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945102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https://</a:t>
            </a:r>
            <a:r>
              <a:rPr lang="en-US" dirty="0" err="1"/>
              <a:t>cs.stanford.edu</a:t>
            </a:r>
            <a:r>
              <a:rPr lang="en-US" dirty="0"/>
              <a:t>/people/</a:t>
            </a:r>
            <a:r>
              <a:rPr lang="en-US" dirty="0" err="1"/>
              <a:t>karpathy</a:t>
            </a:r>
            <a:r>
              <a:rPr lang="en-US" dirty="0"/>
              <a:t>/</a:t>
            </a:r>
            <a:r>
              <a:rPr lang="en-US" dirty="0" err="1"/>
              <a:t>reinforcejs</a:t>
            </a:r>
            <a:r>
              <a:rPr lang="en-US" dirty="0"/>
              <a:t>/</a:t>
            </a:r>
            <a:r>
              <a:rPr lang="en-US" dirty="0" err="1"/>
              <a:t>gridworld_dp.html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58169F-5D8D-8443-9ACF-14667E26D254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052071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https://</a:t>
            </a:r>
            <a:r>
              <a:rPr lang="en-US" dirty="0" err="1"/>
              <a:t>www.youtube.com</a:t>
            </a:r>
            <a:r>
              <a:rPr lang="en-US" dirty="0"/>
              <a:t>/</a:t>
            </a:r>
            <a:r>
              <a:rPr lang="en-US" dirty="0" err="1"/>
              <a:t>watch?v</a:t>
            </a:r>
            <a:r>
              <a:rPr lang="en-US" dirty="0"/>
              <a:t>=</a:t>
            </a:r>
            <a:r>
              <a:rPr lang="en-US" dirty="0" err="1"/>
              <a:t>eGKPfZTXHsc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58169F-5D8D-8443-9ACF-14667E26D254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004970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Show Mitchell</a:t>
            </a:r>
            <a:r>
              <a:rPr lang="en-US" baseline="0" dirty="0"/>
              <a:t> example</a:t>
            </a:r>
          </a:p>
          <a:p>
            <a:r>
              <a:rPr lang="en-US" dirty="0"/>
              <a:t>http://</a:t>
            </a:r>
            <a:r>
              <a:rPr lang="en-US" dirty="0" err="1"/>
              <a:t>www.cs.ubc.ca</a:t>
            </a:r>
            <a:r>
              <a:rPr lang="en-US" dirty="0"/>
              <a:t>/~</a:t>
            </a:r>
            <a:r>
              <a:rPr lang="en-US" dirty="0" err="1"/>
              <a:t>poole</a:t>
            </a:r>
            <a:r>
              <a:rPr lang="en-US" dirty="0"/>
              <a:t>/demos/</a:t>
            </a:r>
            <a:r>
              <a:rPr lang="en-US" dirty="0" err="1"/>
              <a:t>mdp</a:t>
            </a:r>
            <a:r>
              <a:rPr lang="en-US" dirty="0"/>
              <a:t>/</a:t>
            </a:r>
            <a:r>
              <a:rPr lang="en-US" dirty="0" err="1"/>
              <a:t>vi.html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F684CA-648D-4A43-8EB7-C2049A572DAC}" type="slidenum"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019599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make sure this equation displays correctly</a:t>
            </a:r>
          </a:p>
          <a:p>
            <a:r>
              <a:rPr lang="en-US" dirty="0"/>
              <a:t>Explain: s’ = next state given current action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58169F-5D8D-8443-9ACF-14667E26D254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906613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Solution: Q(</a:t>
            </a:r>
            <a:r>
              <a:rPr lang="en-US" dirty="0" err="1"/>
              <a:t>s,a</a:t>
            </a:r>
            <a:r>
              <a:rPr lang="en-US" dirty="0"/>
              <a:t>) = R(</a:t>
            </a:r>
            <a:r>
              <a:rPr lang="en-US" dirty="0" err="1"/>
              <a:t>s,a</a:t>
            </a:r>
            <a:r>
              <a:rPr lang="en-US" dirty="0"/>
              <a:t>) + \gamma x \sum_{s’} P(</a:t>
            </a:r>
            <a:r>
              <a:rPr lang="en-US" dirty="0" err="1"/>
              <a:t>s’|s</a:t>
            </a:r>
            <a:r>
              <a:rPr lang="en-US" dirty="0"/>
              <a:t>) x V(s’)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58169F-5D8D-8443-9ACF-14667E26D254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609839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en-US" dirty="0"/>
              <a:t>Known in business schools</a:t>
            </a:r>
          </a:p>
          <a:p>
            <a:pPr marL="171450" indent="-171450">
              <a:buFontTx/>
              <a:buChar char="-"/>
            </a:pPr>
            <a:r>
              <a:rPr lang="en-US" dirty="0"/>
              <a:t>Can choose optimal actions with any probability, even deterministic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58169F-5D8D-8443-9ACF-14667E26D254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548056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Tough trade-off: features give context and information but blow up state space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58169F-5D8D-8443-9ACF-14667E26D254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59317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https://</a:t>
            </a:r>
            <a:r>
              <a:rPr lang="en-US" dirty="0" err="1"/>
              <a:t>deepmind.com</a:t>
            </a:r>
            <a:r>
              <a:rPr lang="en-US" dirty="0"/>
              <a:t>/blog/announcements/</a:t>
            </a:r>
            <a:r>
              <a:rPr lang="en-US" dirty="0" err="1"/>
              <a:t>deepmind</a:t>
            </a:r>
            <a:r>
              <a:rPr lang="en-US" dirty="0"/>
              <a:t>-and-blizzard-open-</a:t>
            </a:r>
            <a:r>
              <a:rPr lang="en-US" dirty="0" err="1"/>
              <a:t>starcraft</a:t>
            </a:r>
            <a:r>
              <a:rPr lang="en-US" dirty="0"/>
              <a:t>-ii-ai-research-environment</a:t>
            </a:r>
          </a:p>
          <a:p>
            <a:r>
              <a:rPr lang="en-US" dirty="0"/>
              <a:t>https://</a:t>
            </a:r>
            <a:r>
              <a:rPr lang="en-US" dirty="0" err="1"/>
              <a:t>www.newscientist.com</a:t>
            </a:r>
            <a:r>
              <a:rPr lang="en-US" dirty="0"/>
              <a:t>/article/2221840-deepminds-starcraft-playing-ai-beats-99-8-per-cent-of-human-gamers/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58169F-5D8D-8443-9ACF-14667E26D254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983522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https://</a:t>
            </a:r>
            <a:r>
              <a:rPr lang="en-US" dirty="0" err="1"/>
              <a:t>www.youtube.com</a:t>
            </a:r>
            <a:r>
              <a:rPr lang="en-US" dirty="0"/>
              <a:t>/</a:t>
            </a:r>
            <a:r>
              <a:rPr lang="en-US" dirty="0" err="1"/>
              <a:t>watch?v</a:t>
            </a:r>
            <a:r>
              <a:rPr lang="en-US" dirty="0"/>
              <a:t>=VCdxqn0fcnE helicopter</a:t>
            </a:r>
          </a:p>
          <a:p>
            <a:r>
              <a:rPr lang="en-US" dirty="0"/>
              <a:t>https://</a:t>
            </a:r>
            <a:r>
              <a:rPr lang="en-US" dirty="0" err="1"/>
              <a:t>www.wired.com</a:t>
            </a:r>
            <a:r>
              <a:rPr lang="en-US" dirty="0"/>
              <a:t>/2015/02/</a:t>
            </a:r>
            <a:r>
              <a:rPr lang="en-US" dirty="0" err="1"/>
              <a:t>google</a:t>
            </a:r>
            <a:r>
              <a:rPr lang="en-US" dirty="0"/>
              <a:t>-</a:t>
            </a:r>
            <a:r>
              <a:rPr lang="en-US" dirty="0" err="1"/>
              <a:t>ai</a:t>
            </a:r>
            <a:r>
              <a:rPr lang="en-US" dirty="0"/>
              <a:t>-plays-</a:t>
            </a:r>
            <a:r>
              <a:rPr lang="en-US" dirty="0" err="1"/>
              <a:t>atari</a:t>
            </a:r>
            <a:r>
              <a:rPr lang="en-US" dirty="0"/>
              <a:t>-like-pros/</a:t>
            </a:r>
          </a:p>
          <a:p>
            <a:r>
              <a:rPr lang="en-US" dirty="0"/>
              <a:t>http://</a:t>
            </a:r>
            <a:r>
              <a:rPr lang="en-US" dirty="0" err="1"/>
              <a:t>www.youtube.com</a:t>
            </a:r>
            <a:r>
              <a:rPr lang="en-US" dirty="0"/>
              <a:t>/</a:t>
            </a:r>
            <a:r>
              <a:rPr lang="en-US" dirty="0" err="1"/>
              <a:t>watch?v</a:t>
            </a:r>
            <a:r>
              <a:rPr lang="en-US" dirty="0"/>
              <a:t>=</a:t>
            </a:r>
            <a:r>
              <a:rPr lang="en-US" dirty="0" err="1"/>
              <a:t>W_gxLKSsSIE</a:t>
            </a:r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F684CA-648D-4A43-8EB7-C2049A572DAC}" type="slidenum"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503887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http://</a:t>
            </a:r>
            <a:r>
              <a:rPr lang="en-US" dirty="0" err="1"/>
              <a:t>setosa.io</a:t>
            </a:r>
            <a:r>
              <a:rPr lang="en-US" dirty="0"/>
              <a:t>/blog/2014/07/26/</a:t>
            </a:r>
            <a:r>
              <a:rPr lang="en-US" dirty="0" err="1"/>
              <a:t>markov</a:t>
            </a:r>
            <a:r>
              <a:rPr lang="en-US" dirty="0"/>
              <a:t>-chains/</a:t>
            </a:r>
            <a:r>
              <a:rPr lang="en-US" dirty="0" err="1"/>
              <a:t>index.html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58169F-5D8D-8443-9ACF-14667E26D254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284014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See file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58169F-5D8D-8443-9ACF-14667E26D254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506025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Can interpret state reward as expected reward from transition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58169F-5D8D-8443-9ACF-14667E26D254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697735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can also interpret as probability of process eding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F684CA-648D-4A43-8EB7-C2049A572DAC}" type="slidenum"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616951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silver-</a:t>
            </a:r>
            <a:r>
              <a:rPr lang="en-US" dirty="0" err="1"/>
              <a:t>mpd.pdf</a:t>
            </a:r>
            <a:endParaRPr lang="en-US" dirty="0"/>
          </a:p>
          <a:p>
            <a:r>
              <a:rPr lang="en-US" dirty="0"/>
              <a:t>see slide 11 student MRP for interpretation of states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58169F-5D8D-8443-9ACF-14667E26D254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505576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⁨</a:t>
            </a:r>
            <a:r>
              <a:rPr lang="en-US" dirty="0" err="1"/>
              <a:t>sfuvault</a:t>
            </a:r>
            <a:r>
              <a:rPr lang="en-US" dirty="0"/>
              <a:t>⁩ ▸ ⁨Tien⁩/v03_with_arrow.mov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58169F-5D8D-8443-9ACF-14667E26D254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83882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 algn="ctr">
              <a:defRPr sz="3800">
                <a:solidFill>
                  <a:srgbClr val="262626"/>
                </a:solidFill>
              </a:defRPr>
            </a:lvl1pPr>
          </a:lstStyle>
          <a:p>
            <a:r>
              <a:rPr lang="en-CA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5194" y="4352544"/>
            <a:ext cx="6801612" cy="1239894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CA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435647-0C69-2145-973B-E53634A70F17}" type="datetime1">
              <a:rPr lang="en-CA" smtClean="0"/>
              <a:t>2020-04-06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 Crash Course in Reinforcement Learning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CA"/>
              <a:t>Click to edit Master text styles</a:t>
            </a:r>
          </a:p>
          <a:p>
            <a:pPr lvl="1"/>
            <a:r>
              <a:rPr lang="en-CA"/>
              <a:t>Second level</a:t>
            </a:r>
          </a:p>
          <a:p>
            <a:pPr lvl="2"/>
            <a:r>
              <a:rPr lang="en-CA"/>
              <a:t>Third level</a:t>
            </a:r>
          </a:p>
          <a:p>
            <a:pPr lvl="3"/>
            <a:r>
              <a:rPr lang="en-CA"/>
              <a:t>Fourth level</a:t>
            </a:r>
          </a:p>
          <a:p>
            <a:pPr lvl="4"/>
            <a:r>
              <a:rPr lang="en-CA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054DCA-1C70-754D-A896-043AC6BABE50}" type="datetime1">
              <a:rPr lang="en-CA" smtClean="0"/>
              <a:t>2020-04-06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 Crash Course in Reinforcement Learning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3112" y="937260"/>
            <a:ext cx="1298608" cy="4983480"/>
          </a:xfrm>
        </p:spPr>
        <p:txBody>
          <a:bodyPr vert="eaVert"/>
          <a:lstStyle/>
          <a:p>
            <a:r>
              <a:rPr lang="en-CA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31136" y="937260"/>
            <a:ext cx="6198489" cy="4983480"/>
          </a:xfrm>
        </p:spPr>
        <p:txBody>
          <a:bodyPr vert="eaVert"/>
          <a:lstStyle/>
          <a:p>
            <a:pPr lvl="0"/>
            <a:r>
              <a:rPr lang="en-CA"/>
              <a:t>Click to edit Master text styles</a:t>
            </a:r>
          </a:p>
          <a:p>
            <a:pPr lvl="1"/>
            <a:r>
              <a:rPr lang="en-CA"/>
              <a:t>Second level</a:t>
            </a:r>
          </a:p>
          <a:p>
            <a:pPr lvl="2"/>
            <a:r>
              <a:rPr lang="en-CA"/>
              <a:t>Third level</a:t>
            </a:r>
          </a:p>
          <a:p>
            <a:pPr lvl="3"/>
            <a:r>
              <a:rPr lang="en-CA"/>
              <a:t>Fourth level</a:t>
            </a:r>
          </a:p>
          <a:p>
            <a:pPr lvl="4"/>
            <a:r>
              <a:rPr lang="en-CA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07BA52-D130-054E-8420-B156DF435280}" type="datetime1">
              <a:rPr lang="en-CA" smtClean="0"/>
              <a:t>2020-04-06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 Crash Course in Reinforcement Learning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CA"/>
              <a:t>Click to edit Master text styles</a:t>
            </a:r>
          </a:p>
          <a:p>
            <a:pPr lvl="1"/>
            <a:r>
              <a:rPr lang="en-CA"/>
              <a:t>Second level</a:t>
            </a:r>
          </a:p>
          <a:p>
            <a:pPr lvl="2"/>
            <a:r>
              <a:rPr lang="en-CA"/>
              <a:t>Third level</a:t>
            </a:r>
          </a:p>
          <a:p>
            <a:pPr lvl="3"/>
            <a:r>
              <a:rPr lang="en-CA"/>
              <a:t>Fourth level</a:t>
            </a:r>
          </a:p>
          <a:p>
            <a:pPr lvl="4"/>
            <a:r>
              <a:rPr lang="en-CA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1B369F-0632-8347-B77C-E974431A8306}" type="datetime1">
              <a:rPr lang="en-CA" smtClean="0"/>
              <a:t>2020-04-06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 Crash Course in Reinforcement Learning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>
              <a:defRPr sz="3800">
                <a:solidFill>
                  <a:srgbClr val="262626"/>
                </a:solidFill>
              </a:defRPr>
            </a:lvl1pPr>
          </a:lstStyle>
          <a:p>
            <a:r>
              <a:rPr lang="en-CA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5194" y="4352465"/>
            <a:ext cx="6801612" cy="1265082"/>
          </a:xfrm>
        </p:spPr>
        <p:txBody>
          <a:bodyPr anchor="t" anchorCtr="1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CA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F3FF8C-7F19-2041-96EE-78436FC32AFC}" type="datetime1">
              <a:rPr lang="en-CA" smtClean="0"/>
              <a:t>2020-04-06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 Crash Course in Reinforcement Learning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81912" y="2638044"/>
            <a:ext cx="4271771" cy="3101982"/>
          </a:xfrm>
        </p:spPr>
        <p:txBody>
          <a:bodyPr/>
          <a:lstStyle/>
          <a:p>
            <a:pPr lvl="0"/>
            <a:r>
              <a:rPr lang="en-CA"/>
              <a:t>Click to edit Master text styles</a:t>
            </a:r>
          </a:p>
          <a:p>
            <a:pPr lvl="1"/>
            <a:r>
              <a:rPr lang="en-CA"/>
              <a:t>Second level</a:t>
            </a:r>
          </a:p>
          <a:p>
            <a:pPr lvl="2"/>
            <a:r>
              <a:rPr lang="en-CA"/>
              <a:t>Third level</a:t>
            </a:r>
          </a:p>
          <a:p>
            <a:pPr lvl="3"/>
            <a:r>
              <a:rPr lang="en-CA"/>
              <a:t>Fourth level</a:t>
            </a:r>
          </a:p>
          <a:p>
            <a:pPr lvl="4"/>
            <a:r>
              <a:rPr lang="en-CA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8315" y="2638044"/>
            <a:ext cx="4270247" cy="3101982"/>
          </a:xfrm>
        </p:spPr>
        <p:txBody>
          <a:bodyPr/>
          <a:lstStyle/>
          <a:p>
            <a:pPr lvl="0"/>
            <a:r>
              <a:rPr lang="en-CA"/>
              <a:t>Click to edit Master text styles</a:t>
            </a:r>
          </a:p>
          <a:p>
            <a:pPr lvl="1"/>
            <a:r>
              <a:rPr lang="en-CA"/>
              <a:t>Second level</a:t>
            </a:r>
          </a:p>
          <a:p>
            <a:pPr lvl="2"/>
            <a:r>
              <a:rPr lang="en-CA"/>
              <a:t>Third level</a:t>
            </a:r>
          </a:p>
          <a:p>
            <a:pPr lvl="3"/>
            <a:r>
              <a:rPr lang="en-CA"/>
              <a:t>Fourth level</a:t>
            </a:r>
          </a:p>
          <a:p>
            <a:pPr lvl="4"/>
            <a:r>
              <a:rPr lang="en-CA"/>
              <a:t>Fifth level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2D3222-5C65-2444-929E-120A9A247497}" type="datetime1">
              <a:rPr lang="en-CA" smtClean="0"/>
              <a:t>2020-04-06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 Crash Course in Reinforcement Learning</a:t>
            </a:r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8343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CA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83436" y="3143250"/>
            <a:ext cx="4270248" cy="2596776"/>
          </a:xfrm>
        </p:spPr>
        <p:txBody>
          <a:bodyPr/>
          <a:lstStyle/>
          <a:p>
            <a:pPr lvl="0"/>
            <a:r>
              <a:rPr lang="en-CA"/>
              <a:t>Click to edit Master text styles</a:t>
            </a:r>
          </a:p>
          <a:p>
            <a:pPr lvl="1"/>
            <a:r>
              <a:rPr lang="en-CA"/>
              <a:t>Second level</a:t>
            </a:r>
          </a:p>
          <a:p>
            <a:pPr lvl="2"/>
            <a:r>
              <a:rPr lang="en-CA"/>
              <a:t>Third level</a:t>
            </a:r>
          </a:p>
          <a:p>
            <a:pPr lvl="3"/>
            <a:r>
              <a:rPr lang="en-CA"/>
              <a:t>Fourth level</a:t>
            </a:r>
          </a:p>
          <a:p>
            <a:pPr lvl="4"/>
            <a:r>
              <a:rPr lang="en-CA"/>
              <a:t>Fifth level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38316" y="3143250"/>
            <a:ext cx="4253484" cy="2596776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en-CA"/>
              <a:t>Click to edit Master text styles</a:t>
            </a:r>
          </a:p>
          <a:p>
            <a:pPr lvl="1"/>
            <a:r>
              <a:rPr lang="en-CA"/>
              <a:t>Second level</a:t>
            </a:r>
          </a:p>
          <a:p>
            <a:pPr lvl="2"/>
            <a:r>
              <a:rPr lang="en-CA"/>
              <a:t>Third level</a:t>
            </a:r>
          </a:p>
          <a:p>
            <a:pPr lvl="3"/>
            <a:r>
              <a:rPr lang="en-CA"/>
              <a:t>Fourth level</a:t>
            </a:r>
          </a:p>
          <a:p>
            <a:pPr lvl="4"/>
            <a:r>
              <a:rPr lang="en-CA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33831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CA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F8ECD7-0560-F24B-9E63-899FE7F59F5C}" type="datetime1">
              <a:rPr lang="en-CA" smtClean="0"/>
              <a:t>2020-04-06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 Crash Course in Reinforcement Learning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C6720-BDEA-5247-9DC2-4518ECBF162C}" type="datetime1">
              <a:rPr lang="en-CA" smtClean="0"/>
              <a:t>2020-04-06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 Crash Course in Reinforcement Learning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48321F-40F3-8E49-B427-3D27A1EF0394}" type="datetime1">
              <a:rPr lang="en-CA" smtClean="0"/>
              <a:t>2020-04-06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 Crash Course in Reinforcement Learning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4672" y="2243828"/>
            <a:ext cx="4486656" cy="1141497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rm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en-CA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36080" y="804672"/>
            <a:ext cx="4815840" cy="5248656"/>
          </a:xfrm>
        </p:spPr>
        <p:txBody>
          <a:bodyPr>
            <a:normAutofit/>
          </a:bodyPr>
          <a:lstStyle>
            <a:lvl1pPr>
              <a:defRPr sz="19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CA"/>
              <a:t>Click to edit Master text styles</a:t>
            </a:r>
          </a:p>
          <a:p>
            <a:pPr lvl="1"/>
            <a:r>
              <a:rPr lang="en-CA"/>
              <a:t>Second level</a:t>
            </a:r>
          </a:p>
          <a:p>
            <a:pPr lvl="2"/>
            <a:r>
              <a:rPr lang="en-CA"/>
              <a:t>Third level</a:t>
            </a:r>
          </a:p>
          <a:p>
            <a:pPr lvl="3"/>
            <a:r>
              <a:rPr lang="en-CA"/>
              <a:t>Fourth level</a:t>
            </a:r>
          </a:p>
          <a:p>
            <a:pPr lvl="4"/>
            <a:r>
              <a:rPr lang="en-CA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6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CA"/>
              <a:t>Click to edit Master text styles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74DA0F-E8EA-9C47-B708-ED8D522A6733}" type="datetime1">
              <a:rPr lang="en-CA" smtClean="0"/>
              <a:t>2020-04-06</a:t>
            </a:fld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r>
              <a:rPr lang="en-US"/>
              <a:t>A Crash Course in Reinforcement Learning</a:t>
            </a:r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0"/>
            <a:ext cx="6095999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8523" y="2243828"/>
            <a:ext cx="4494998" cy="1134640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en-CA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9" y="0"/>
            <a:ext cx="6102097" cy="6858000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CA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7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CA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fld id="{B695FE9D-AFAD-ED48-B99F-797AD2CBB4CC}" type="datetime1">
              <a:rPr lang="en-CA" smtClean="0"/>
              <a:t>2020-04-06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r>
              <a:rPr lang="en-US"/>
              <a:t>A Crash Course in Reinforcement Learning</a:t>
            </a:r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black">
          <a:xfrm>
            <a:off x="2231136" y="964692"/>
            <a:ext cx="7729728" cy="1188720"/>
          </a:xfrm>
          <a:prstGeom prst="rect">
            <a:avLst/>
          </a:prstGeom>
          <a:solidFill>
            <a:srgbClr val="FFFFFF"/>
          </a:solidFill>
          <a:ln w="31750" cap="sq">
            <a:solidFill>
              <a:srgbClr val="404040"/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en-CA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fld id="{7C8CD40F-3B15-2D47-A444-726EB44D8AEB}" type="datetime1">
              <a:rPr lang="en-CA" smtClean="0"/>
              <a:t>2020-04-06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r>
              <a:rPr lang="en-US" dirty="0"/>
              <a:t>A Crash Course in Reinforcement Learning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70000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1100" spc="0" baseline="0">
                <a:solidFill>
                  <a:srgbClr val="FFFFFF"/>
                </a:solidFill>
              </a:defRPr>
            </a:lvl1pPr>
          </a:lstStyle>
          <a:p>
            <a:fld id="{8A7A6979-0714-4377-B894-6BE4C2D6E202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hf hdr="0" dt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2800" kern="1200" cap="all" spc="200" baseline="0">
          <a:solidFill>
            <a:srgbClr val="262626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2400" kern="1200" baseline="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2200" kern="1200" baseline="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20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31286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8431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73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82775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setosa.io/blog/2014/07/26/markov-chains/index.html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ov"/><Relationship Id="rId1" Type="http://schemas.microsoft.com/office/2007/relationships/media" Target="../media/media1.mov"/><Relationship Id="rId5" Type="http://schemas.openxmlformats.org/officeDocument/2006/relationships/image" Target="../media/image6.png"/><Relationship Id="rId4" Type="http://schemas.openxmlformats.org/officeDocument/2006/relationships/notesSlide" Target="../notesSlides/notesSlide9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cs.stanford.edu/people/karpathy/reinforcejs/gridworld_dp.html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hyperlink" Target="https://cs.stanford.edu/people/karpathy/reinforcejs/gridworld_dp.html" TargetMode="Externa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eGKPfZTXHsc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s.ubc.ca/~poole/demos/mdp/vi.html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cs.stanford.edu/people/karpathy/reinforcejs/gridworld_dp.html" TargetMode="Externa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cUTMhmVh1qs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VCdxqn0fcnE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www.youtube.com/watch?v=W_gxLKSsSIE" TargetMode="External"/><Relationship Id="rId4" Type="http://schemas.openxmlformats.org/officeDocument/2006/relationships/hyperlink" Target="https://www.wired.com/2015/02/google-ai-plays-atari-like-pros/" TargetMode="Externa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/>
              <a:t>A Crash Course in Reinforcement Learning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5194" y="4352543"/>
            <a:ext cx="6801612" cy="1838191"/>
          </a:xfrm>
        </p:spPr>
        <p:txBody>
          <a:bodyPr>
            <a:normAutofit/>
          </a:bodyPr>
          <a:lstStyle/>
          <a:p>
            <a:r>
              <a:rPr lang="en-US" dirty="0"/>
              <a:t>Oliver Schulte</a:t>
            </a:r>
          </a:p>
          <a:p>
            <a:r>
              <a:rPr lang="en-US" dirty="0"/>
              <a:t>Simon Fraser University</a:t>
            </a:r>
          </a:p>
          <a:p>
            <a:r>
              <a:rPr lang="en-US" dirty="0"/>
              <a:t>CMPT 980</a:t>
            </a:r>
          </a:p>
          <a:p>
            <a:r>
              <a:rPr lang="en-US" dirty="0"/>
              <a:t>Introduction to Deep Learning</a:t>
            </a:r>
          </a:p>
        </p:txBody>
      </p:sp>
    </p:spTree>
    <p:extLst>
      <p:ext uri="{BB962C8B-B14F-4D97-AF65-F5344CB8AC3E}">
        <p14:creationId xmlns:p14="http://schemas.microsoft.com/office/powerpoint/2010/main" val="17552157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F034CFDE-2DC3-0743-8059-4F053CD4CD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Markov Process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FE7152EE-A50B-7F40-83D9-84C706D74F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3218" y="2638044"/>
            <a:ext cx="9707646" cy="3467334"/>
          </a:xfrm>
        </p:spPr>
        <p:txBody>
          <a:bodyPr>
            <a:normAutofit/>
          </a:bodyPr>
          <a:lstStyle/>
          <a:p>
            <a:r>
              <a:rPr lang="en-US" dirty="0"/>
              <a:t>Aka Markov Chains</a:t>
            </a:r>
          </a:p>
          <a:p>
            <a:r>
              <a:rPr lang="en-US" dirty="0"/>
              <a:t>A Markov process moves from one state to another with a certain probability</a:t>
            </a:r>
          </a:p>
          <a:p>
            <a:r>
              <a:rPr lang="en-US" dirty="0"/>
              <a:t>Transition probability: </a:t>
            </a:r>
            <a:r>
              <a:rPr lang="en-US" i="1" dirty="0"/>
              <a:t>P(s</a:t>
            </a:r>
            <a:r>
              <a:rPr lang="en-US" i="1" baseline="-25000" dirty="0"/>
              <a:t>t+1</a:t>
            </a:r>
            <a:r>
              <a:rPr lang="en-US" i="1" dirty="0"/>
              <a:t> = s’|</a:t>
            </a:r>
            <a:r>
              <a:rPr lang="en-US" i="1" dirty="0" err="1"/>
              <a:t>s</a:t>
            </a:r>
            <a:r>
              <a:rPr lang="en-US" i="1" baseline="-25000" dirty="0" err="1"/>
              <a:t>t</a:t>
            </a:r>
            <a:r>
              <a:rPr lang="en-US" i="1" dirty="0"/>
              <a:t> = s)</a:t>
            </a:r>
          </a:p>
          <a:p>
            <a:r>
              <a:rPr lang="en-US" dirty="0"/>
              <a:t>RNNs are like (continuous) Markov Processes with </a:t>
            </a:r>
            <a:r>
              <a:rPr lang="en-US" u="sng" dirty="0"/>
              <a:t>hidden</a:t>
            </a:r>
            <a:r>
              <a:rPr lang="en-US" dirty="0"/>
              <a:t> States</a:t>
            </a:r>
            <a:endParaRPr lang="en-US" i="1" dirty="0"/>
          </a:p>
          <a:p>
            <a:r>
              <a:rPr lang="en-US" dirty="0">
                <a:hlinkClick r:id="rId3"/>
              </a:rPr>
              <a:t>Demo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73C7978-40B3-C044-99A6-EE5B12EC57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 Crash Course in Reinforcement Learning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7C46961-EB8F-334C-AB83-A7847907DD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pPr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121946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E5347B-06DA-3246-94CB-AAC938BC5D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Student Example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AEE37F2-5F06-1C46-9287-8C1A2568F4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 Crash Course in Reinforcement Learning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87EDDF7-F8E3-5040-835C-876432BABD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pPr/>
              <a:t>11</a:t>
            </a:fld>
            <a:endParaRPr lang="en-US" dirty="0"/>
          </a:p>
        </p:txBody>
      </p:sp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65F058FD-64D8-4E4E-8133-90CA1FC370B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755173" y="2317059"/>
            <a:ext cx="4981952" cy="4239189"/>
          </a:xfrm>
        </p:spPr>
      </p:pic>
    </p:spTree>
    <p:extLst>
      <p:ext uri="{BB962C8B-B14F-4D97-AF65-F5344CB8AC3E}">
        <p14:creationId xmlns:p14="http://schemas.microsoft.com/office/powerpoint/2010/main" val="79170252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CF02FD-898F-2443-A271-5635828CEE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Markov reward process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462262-C36C-5B4C-973C-6E1D258947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i="1" baseline="-25000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9DB97B36-7BAC-2249-B82B-C949338DB34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70703" y="3549918"/>
            <a:ext cx="5051973" cy="923228"/>
          </a:xfrm>
        </p:spPr>
        <p:txBody>
          <a:bodyPr>
            <a:noAutofit/>
          </a:bodyPr>
          <a:lstStyle/>
          <a:p>
            <a:r>
              <a:rPr lang="en-US" sz="2400" dirty="0"/>
              <a:t>Markov Process + Reward </a:t>
            </a:r>
            <a:r>
              <a:rPr lang="en-US" sz="2400" i="1" dirty="0" err="1"/>
              <a:t>R</a:t>
            </a:r>
            <a:r>
              <a:rPr lang="en-US" sz="2400" i="1" baseline="-25000" dirty="0" err="1"/>
              <a:t>s</a:t>
            </a:r>
            <a:r>
              <a:rPr lang="en-US" sz="2400" dirty="0"/>
              <a:t> associated with state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56EF4A9-E9A4-E142-B93E-AD6B171463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 Crash Course in Reinforcement Learning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C5FB2E7-7094-AC48-AE98-F45C63876D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pPr/>
              <a:t>12</a:t>
            </a:fld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98A2189-9EC0-E64C-9202-71C0F409A3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22676" y="642125"/>
            <a:ext cx="6854047" cy="548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790557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Returns and discounting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27274" y="2638044"/>
            <a:ext cx="8033590" cy="3579876"/>
          </a:xfrm>
        </p:spPr>
        <p:txBody>
          <a:bodyPr>
            <a:normAutofit/>
          </a:bodyPr>
          <a:lstStyle/>
          <a:p>
            <a:r>
              <a:rPr lang="en-US" dirty="0"/>
              <a:t>A </a:t>
            </a:r>
            <a:r>
              <a:rPr lang="en-US" u="sng" dirty="0"/>
              <a:t>trajectory</a:t>
            </a:r>
            <a:r>
              <a:rPr lang="en-US" dirty="0"/>
              <a:t> is a (possibly infinite) sequence</a:t>
            </a:r>
            <a:br>
              <a:rPr lang="en-US" dirty="0"/>
            </a:br>
            <a:r>
              <a:rPr lang="en-US" i="1" dirty="0"/>
              <a:t>s</a:t>
            </a:r>
            <a:r>
              <a:rPr lang="en-US" i="1" baseline="-25000" dirty="0"/>
              <a:t>0</a:t>
            </a:r>
            <a:r>
              <a:rPr lang="en-US" i="1" dirty="0"/>
              <a:t>,r</a:t>
            </a:r>
            <a:r>
              <a:rPr lang="en-US" i="1" baseline="-25000" dirty="0"/>
              <a:t>0</a:t>
            </a:r>
            <a:r>
              <a:rPr lang="en-US" i="1" dirty="0"/>
              <a:t>,s</a:t>
            </a:r>
            <a:r>
              <a:rPr lang="en-US" i="1" baseline="-25000" dirty="0"/>
              <a:t>1</a:t>
            </a:r>
            <a:r>
              <a:rPr lang="en-US" i="1" dirty="0"/>
              <a:t>,r</a:t>
            </a:r>
            <a:r>
              <a:rPr lang="en-US" i="1" baseline="-25000" dirty="0"/>
              <a:t>1</a:t>
            </a:r>
            <a:r>
              <a:rPr lang="en-US" i="1" dirty="0"/>
              <a:t>,...,</a:t>
            </a:r>
            <a:r>
              <a:rPr lang="en-US" i="1" dirty="0" err="1"/>
              <a:t>s</a:t>
            </a:r>
            <a:r>
              <a:rPr lang="en-US" i="1" baseline="-25000" dirty="0" err="1"/>
              <a:t>n</a:t>
            </a:r>
            <a:r>
              <a:rPr lang="en-US" i="1" dirty="0" err="1"/>
              <a:t>,r</a:t>
            </a:r>
            <a:r>
              <a:rPr lang="en-US" i="1" baseline="-25000" dirty="0" err="1"/>
              <a:t>n</a:t>
            </a:r>
            <a:r>
              <a:rPr lang="en-US" i="1" dirty="0"/>
              <a:t>,...</a:t>
            </a:r>
          </a:p>
          <a:p>
            <a:r>
              <a:rPr lang="en-US" dirty="0"/>
              <a:t>The </a:t>
            </a:r>
            <a:r>
              <a:rPr lang="en-US" u="sng" dirty="0"/>
              <a:t>return</a:t>
            </a:r>
            <a:r>
              <a:rPr lang="en-US" dirty="0"/>
              <a:t> is the total sum of rewards.</a:t>
            </a:r>
          </a:p>
          <a:p>
            <a:r>
              <a:rPr lang="en-US" dirty="0"/>
              <a:t>But: if the trajectory is infinite, we have an infinite sum!</a:t>
            </a:r>
          </a:p>
          <a:p>
            <a:r>
              <a:rPr lang="en-US" dirty="0"/>
              <a:t>Solution: Weight rewards by </a:t>
            </a:r>
            <a:r>
              <a:rPr lang="en-US" i="1" dirty="0"/>
              <a:t>discount factor </a:t>
            </a:r>
            <a:r>
              <a:rPr lang="en-US" i="1" dirty="0" err="1"/>
              <a:t>γ</a:t>
            </a:r>
            <a:r>
              <a:rPr lang="en-US" i="1" dirty="0"/>
              <a:t> </a:t>
            </a:r>
            <a:r>
              <a:rPr lang="en-US" dirty="0"/>
              <a:t>between 0 and 1.</a:t>
            </a:r>
          </a:p>
          <a:p>
            <a:r>
              <a:rPr lang="en-US" dirty="0"/>
              <a:t>Return = </a:t>
            </a:r>
            <a:r>
              <a:rPr lang="en-US" i="1" dirty="0"/>
              <a:t>r</a:t>
            </a:r>
            <a:r>
              <a:rPr lang="en-US" i="1" baseline="-25000" dirty="0"/>
              <a:t>0</a:t>
            </a:r>
            <a:r>
              <a:rPr lang="en-US" i="1" dirty="0"/>
              <a:t>+γr</a:t>
            </a:r>
            <a:r>
              <a:rPr lang="en-US" i="1" baseline="-25000" dirty="0"/>
              <a:t>1</a:t>
            </a:r>
            <a:r>
              <a:rPr lang="en-US" i="1" dirty="0"/>
              <a:t>+γ</a:t>
            </a:r>
            <a:r>
              <a:rPr lang="en-US" i="1" baseline="30000" dirty="0"/>
              <a:t>2</a:t>
            </a:r>
            <a:r>
              <a:rPr lang="en-US" i="1" dirty="0"/>
              <a:t>r</a:t>
            </a:r>
            <a:r>
              <a:rPr lang="en-US" i="1" baseline="-25000" dirty="0"/>
              <a:t>n</a:t>
            </a:r>
            <a:r>
              <a:rPr lang="en-US" i="1" dirty="0"/>
              <a:t>+...</a:t>
            </a:r>
          </a:p>
          <a:p>
            <a:pPr lvl="1"/>
            <a:r>
              <a:rPr lang="en-US" dirty="0"/>
              <a:t>Getting rewards sooner is better than later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 Crash Course in Reinforcement Learning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pPr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215260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F0FBB5-0617-894A-9CC0-34A73BA56A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Discounting example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ACB81BB2-541A-6D49-9B5D-A0861A33F37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89438" y="2313619"/>
            <a:ext cx="8625016" cy="3939732"/>
          </a:xfrm>
        </p:spPr>
      </p:pic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355EC8E-C2E0-BB44-A9D7-88A0F2E75E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 Crash Course in Reinforcement Learning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E547CE3-CE45-6F46-A2ED-3763803F6B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pPr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572596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Markov Decision Processes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7501" y="2704894"/>
            <a:ext cx="11264900" cy="3428244"/>
          </a:xfrm>
        </p:spPr>
        <p:txBody>
          <a:bodyPr>
            <a:normAutofit/>
          </a:bodyPr>
          <a:lstStyle/>
          <a:p>
            <a:r>
              <a:rPr lang="en-US" dirty="0"/>
              <a:t>Markov decision process (MDP) = Markov reward process + </a:t>
            </a:r>
            <a:r>
              <a:rPr lang="en-US" b="1" dirty="0"/>
              <a:t>actions </a:t>
            </a:r>
          </a:p>
          <a:p>
            <a:r>
              <a:rPr lang="en-US" dirty="0"/>
              <a:t>Transition probabilities depend on actions</a:t>
            </a:r>
          </a:p>
          <a:p>
            <a:pPr marL="0" indent="0">
              <a:buNone/>
            </a:pPr>
            <a:r>
              <a:rPr lang="en-US" dirty="0"/>
              <a:t>P(s’|</a:t>
            </a:r>
            <a:r>
              <a:rPr lang="en-US" dirty="0" err="1"/>
              <a:t>s,a</a:t>
            </a:r>
            <a:r>
              <a:rPr lang="en-US" dirty="0"/>
              <a:t>)</a:t>
            </a:r>
          </a:p>
          <a:p>
            <a:r>
              <a:rPr lang="en-US" dirty="0"/>
              <a:t>Rewards depend on actions</a:t>
            </a:r>
          </a:p>
          <a:p>
            <a:pPr marL="0" indent="0">
              <a:buNone/>
            </a:pPr>
            <a:r>
              <a:rPr lang="en-US" dirty="0"/>
              <a:t>R(</a:t>
            </a:r>
            <a:r>
              <a:rPr lang="en-US" dirty="0" err="1"/>
              <a:t>s,a</a:t>
            </a:r>
            <a:r>
              <a:rPr lang="en-US" dirty="0"/>
              <a:t>)</a:t>
            </a:r>
            <a:br>
              <a:rPr lang="en-US" dirty="0"/>
            </a:br>
            <a:endParaRPr lang="en-US" dirty="0"/>
          </a:p>
          <a:p>
            <a:r>
              <a:rPr lang="en-US" dirty="0"/>
              <a:t>Markov game = MDP with actions, rewards for &gt; 1 agent</a:t>
            </a:r>
          </a:p>
          <a:p>
            <a:pPr lvl="1"/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 Crash Course in Reinforcement Learning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pPr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250393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example: Student Markov decision Process</a:t>
            </a:r>
          </a:p>
        </p:txBody>
      </p:sp>
      <p:pic>
        <p:nvPicPr>
          <p:cNvPr id="6" name="Content Placeholder 5" descr="silver-mdp.pdf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0025" r="-30025"/>
          <a:stretch>
            <a:fillRect/>
          </a:stretch>
        </p:blipFill>
        <p:spPr>
          <a:xfrm>
            <a:off x="944469" y="2504352"/>
            <a:ext cx="9253716" cy="3713568"/>
          </a:xfr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Figure from David Silver, Lectures on Reinforcement Learning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pPr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491827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419501C6-F015-4273-AF88-E0F6C85389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CA677DB7-5829-45BD-9754-5EC484CC42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1"/>
            <a:ext cx="4654296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3822885-6170-2A41-BEDD-E66BA5C58E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672" y="2404872"/>
            <a:ext cx="3044950" cy="1627792"/>
          </a:xfrm>
        </p:spPr>
        <p:txBody>
          <a:bodyPr vert="horz" lIns="274320" tIns="182880" rIns="274320" bIns="182880" rtlCol="0" anchor="ctr" anchorCtr="1">
            <a:normAutofit/>
          </a:bodyPr>
          <a:lstStyle/>
          <a:p>
            <a:r>
              <a:rPr lang="en-US" dirty="0"/>
              <a:t>Hockey example</a:t>
            </a:r>
          </a:p>
        </p:txBody>
      </p:sp>
      <p:pic>
        <p:nvPicPr>
          <p:cNvPr id="6" name="Online Media 5" descr="v03_with_arrow.mov">
            <a:hlinkClick r:id="" action="ppaction://media"/>
            <a:extLst>
              <a:ext uri="{FF2B5EF4-FFF2-40B4-BE49-F238E27FC236}">
                <a16:creationId xmlns:a16="http://schemas.microsoft.com/office/drawing/2014/main" id="{D2B71800-B7F3-A647-9041-92FA247322FE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294376" y="1511714"/>
            <a:ext cx="6257544" cy="3519866"/>
          </a:xfrm>
          <a:prstGeom prst="rect">
            <a:avLst/>
          </a:prstGeom>
        </p:spPr>
      </p:pic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26D2093-BD96-074B-ACCB-9B2594B5D5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04672" y="6224660"/>
            <a:ext cx="3705203" cy="31330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en-US" sz="1050">
                <a:solidFill>
                  <a:srgbClr val="FFFFFF">
                    <a:alpha val="70000"/>
                  </a:srgbClr>
                </a:solidFill>
              </a:rPr>
              <a:t>A Crash Course in Reinforcement Learning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AF29A63-BBFB-0347-810B-5713E7CEDC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758922" y="6217920"/>
            <a:ext cx="365760" cy="365760"/>
          </a:xfrm>
        </p:spPr>
        <p:txBody>
          <a:bodyPr vert="horz" lIns="18288" tIns="45720" rIns="18288" bIns="45720" rtlCol="0" anchor="ctr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fld id="{8A7A6979-0714-4377-B894-6BE4C2D6E202}" type="slidenum">
              <a:rPr lang="en-US" smtClean="0"/>
              <a:pPr>
                <a:lnSpc>
                  <a:spcPct val="90000"/>
                </a:lnSpc>
                <a:spcAft>
                  <a:spcPts val="600"/>
                </a:spcAft>
              </a:pPr>
              <a:t>17</a:t>
            </a:fld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0EA0389-EA43-FB41-B889-5ACCBA688890}"/>
              </a:ext>
            </a:extLst>
          </p:cNvPr>
          <p:cNvSpPr txBox="1"/>
          <p:nvPr/>
        </p:nvSpPr>
        <p:spPr>
          <a:xfrm>
            <a:off x="804672" y="4501662"/>
            <a:ext cx="347190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What are the states?</a:t>
            </a:r>
          </a:p>
          <a:p>
            <a:r>
              <a:rPr lang="en-US" sz="2400" dirty="0"/>
              <a:t>What are the rewards?</a:t>
            </a:r>
          </a:p>
        </p:txBody>
      </p:sp>
    </p:spTree>
    <p:extLst>
      <p:ext uri="{BB962C8B-B14F-4D97-AF65-F5344CB8AC3E}">
        <p14:creationId xmlns:p14="http://schemas.microsoft.com/office/powerpoint/2010/main" val="19590484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41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E30E73-E91B-844B-B24B-A479663F01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Factored states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91DC1B-487A-654D-8B00-9FE0DEBE3D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In practice, RL uses a </a:t>
            </a:r>
            <a:r>
              <a:rPr lang="en-US" b="1" dirty="0"/>
              <a:t>factored representation</a:t>
            </a:r>
            <a:r>
              <a:rPr lang="en-US" dirty="0"/>
              <a:t> (see Russell and </a:t>
            </a:r>
            <a:r>
              <a:rPr lang="en-US" dirty="0" err="1"/>
              <a:t>Norvig</a:t>
            </a:r>
            <a:r>
              <a:rPr lang="en-US" dirty="0"/>
              <a:t>).</a:t>
            </a:r>
          </a:p>
          <a:p>
            <a:pPr>
              <a:buFont typeface="Wingdings" pitchFamily="2" charset="2"/>
              <a:buChar char="Ø"/>
            </a:pPr>
            <a:r>
              <a:rPr lang="en-US" dirty="0"/>
              <a:t>The state is defined by a list of values for a set of variables.</a:t>
            </a:r>
          </a:p>
          <a:p>
            <a:pPr lvl="1"/>
            <a:r>
              <a:rPr lang="en-US" dirty="0"/>
              <a:t>E.g. in hockey, can include score, game time, locations of players, location of puck</a:t>
            </a:r>
          </a:p>
          <a:p>
            <a:r>
              <a:rPr lang="en-US" dirty="0"/>
              <a:t>If we  have only 2 integer variables </a:t>
            </a:r>
            <a:r>
              <a:rPr lang="en-US" i="1" dirty="0"/>
              <a:t>x</a:t>
            </a:r>
            <a:r>
              <a:rPr lang="en-US" dirty="0"/>
              <a:t> and </a:t>
            </a:r>
            <a:r>
              <a:rPr lang="en-US" i="1" dirty="0"/>
              <a:t>y</a:t>
            </a:r>
            <a:r>
              <a:rPr lang="en-US" dirty="0"/>
              <a:t>, we can visualize states in a </a:t>
            </a:r>
            <a:r>
              <a:rPr lang="en-US" dirty="0">
                <a:hlinkClick r:id="rId3"/>
              </a:rPr>
              <a:t>grid world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3306DA9-55E4-E641-B257-84969C11CE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 Crash Course in Reinforcement Learning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4B8A1FB-528D-7F4D-9A0A-491E3F1BCB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pPr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783850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Reinforcement learning algorithms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State Table Representation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 Crash Course in Reinforcement Learning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pPr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399964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Outline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What is Reinforcement Learning?</a:t>
            </a:r>
          </a:p>
          <a:p>
            <a:r>
              <a:rPr lang="en-US" dirty="0"/>
              <a:t>Key Definitions</a:t>
            </a:r>
          </a:p>
          <a:p>
            <a:r>
              <a:rPr lang="en-US" dirty="0"/>
              <a:t>Key Learning Tasks</a:t>
            </a:r>
          </a:p>
          <a:p>
            <a:r>
              <a:rPr lang="en-US" dirty="0"/>
              <a:t>Reinforcement Learning Techniques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 Crash Course in Reinforcement Learning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821892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E94C87C4-E836-1C4E-860C-71F5ADA86A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76392" y="491490"/>
            <a:ext cx="7729728" cy="894636"/>
          </a:xfrm>
        </p:spPr>
        <p:txBody>
          <a:bodyPr/>
          <a:lstStyle/>
          <a:p>
            <a:r>
              <a:rPr lang="en-US" dirty="0"/>
              <a:t>RL framework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DD78992C-D2EC-AB44-95FC-B3DAEAA6CE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9000" y="2785330"/>
            <a:ext cx="10272802" cy="3598164"/>
          </a:xfrm>
        </p:spPr>
        <p:txBody>
          <a:bodyPr>
            <a:normAutofit/>
          </a:bodyPr>
          <a:lstStyle/>
          <a:p>
            <a:r>
              <a:rPr lang="en-US" dirty="0"/>
              <a:t>We will start with </a:t>
            </a:r>
            <a:r>
              <a:rPr lang="en-US" u="sng" dirty="0"/>
              <a:t>model-based </a:t>
            </a:r>
            <a:r>
              <a:rPr lang="en-US" dirty="0"/>
              <a:t>approaches.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Define your Markov Decision process model (states, rewards, actions). 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Use data to </a:t>
            </a:r>
            <a:r>
              <a:rPr lang="en-US" u="sng" dirty="0"/>
              <a:t>learn state transitions </a:t>
            </a:r>
            <a:r>
              <a:rPr lang="en-US" dirty="0"/>
              <a:t>⇒ fully defined MDP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Use algorithms to </a:t>
            </a:r>
            <a:r>
              <a:rPr lang="en-US" u="sng" dirty="0"/>
              <a:t>solve the MDP</a:t>
            </a:r>
            <a:br>
              <a:rPr lang="en-US" dirty="0"/>
            </a:br>
            <a:r>
              <a:rPr lang="en-US" dirty="0"/>
              <a:t>Solving MDP = determine optimal action in every state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95873B5-540E-C949-A1F3-E5BB19DF6A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 Crash Course in Reinforcement Learning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F0603AF-FE43-6E40-A1B0-DE47A6260E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pPr/>
              <a:t>20</a:t>
            </a:fld>
            <a:endParaRPr lang="en-US" dirty="0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2CA5BE88-E235-D749-BFD5-C5714C7F2CC3}"/>
              </a:ext>
            </a:extLst>
          </p:cNvPr>
          <p:cNvSpPr txBox="1">
            <a:spLocks/>
          </p:cNvSpPr>
          <p:nvPr/>
        </p:nvSpPr>
        <p:spPr>
          <a:xfrm>
            <a:off x="3686262" y="1960847"/>
            <a:ext cx="3197923" cy="543846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400" kern="1200" baseline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200" kern="1200" baseline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312863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84313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5735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82775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/>
              <a:t>Transition Probabilities</a:t>
            </a:r>
            <a:endParaRPr lang="en-US" dirty="0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8B705953-0BD9-C048-9C96-EF198900E03A}"/>
              </a:ext>
            </a:extLst>
          </p:cNvPr>
          <p:cNvSpPr txBox="1">
            <a:spLocks/>
          </p:cNvSpPr>
          <p:nvPr/>
        </p:nvSpPr>
        <p:spPr>
          <a:xfrm>
            <a:off x="1241698" y="1960847"/>
            <a:ext cx="931128" cy="557882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en-US" sz="2400" dirty="0"/>
              <a:t>Data</a:t>
            </a:r>
          </a:p>
        </p:txBody>
      </p:sp>
      <p:sp>
        <p:nvSpPr>
          <p:cNvPr id="10" name="Right Arrow 9">
            <a:extLst>
              <a:ext uri="{FF2B5EF4-FFF2-40B4-BE49-F238E27FC236}">
                <a16:creationId xmlns:a16="http://schemas.microsoft.com/office/drawing/2014/main" id="{9CE78161-F0A2-9346-9918-6ADF1BC2C90F}"/>
              </a:ext>
            </a:extLst>
          </p:cNvPr>
          <p:cNvSpPr/>
          <p:nvPr/>
        </p:nvSpPr>
        <p:spPr>
          <a:xfrm>
            <a:off x="2292890" y="2093857"/>
            <a:ext cx="1075895" cy="277826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8C2EC7B9-F5A8-E149-A504-63C55FBB5E3C}"/>
              </a:ext>
            </a:extLst>
          </p:cNvPr>
          <p:cNvSpPr txBox="1">
            <a:spLocks/>
          </p:cNvSpPr>
          <p:nvPr/>
        </p:nvSpPr>
        <p:spPr>
          <a:xfrm>
            <a:off x="9218948" y="1962371"/>
            <a:ext cx="2004085" cy="540799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en-US" sz="2400" dirty="0"/>
              <a:t>Value Function</a:t>
            </a:r>
          </a:p>
        </p:txBody>
      </p:sp>
      <p:sp>
        <p:nvSpPr>
          <p:cNvPr id="12" name="Right Arrow 11">
            <a:extLst>
              <a:ext uri="{FF2B5EF4-FFF2-40B4-BE49-F238E27FC236}">
                <a16:creationId xmlns:a16="http://schemas.microsoft.com/office/drawing/2014/main" id="{3698CC39-A3CB-9A4B-A7D6-5545E2E48961}"/>
              </a:ext>
            </a:extLst>
          </p:cNvPr>
          <p:cNvSpPr/>
          <p:nvPr/>
        </p:nvSpPr>
        <p:spPr>
          <a:xfrm>
            <a:off x="7707633" y="2093857"/>
            <a:ext cx="687867" cy="277826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B8498EA-6BD3-8A49-A269-75AD8D91AA38}"/>
              </a:ext>
            </a:extLst>
          </p:cNvPr>
          <p:cNvSpPr txBox="1"/>
          <p:nvPr/>
        </p:nvSpPr>
        <p:spPr>
          <a:xfrm>
            <a:off x="7440482" y="1516370"/>
            <a:ext cx="208123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dynamic programming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1CD966C-BB48-AB4A-9EB8-4E1DF19B1896}"/>
              </a:ext>
            </a:extLst>
          </p:cNvPr>
          <p:cNvSpPr txBox="1"/>
          <p:nvPr/>
        </p:nvSpPr>
        <p:spPr>
          <a:xfrm>
            <a:off x="2231136" y="1652727"/>
            <a:ext cx="13137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learning</a:t>
            </a:r>
          </a:p>
        </p:txBody>
      </p:sp>
    </p:spTree>
    <p:extLst>
      <p:ext uri="{BB962C8B-B14F-4D97-AF65-F5344CB8AC3E}">
        <p14:creationId xmlns:p14="http://schemas.microsoft.com/office/powerpoint/2010/main" val="243358861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Policies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1948" y="2372061"/>
            <a:ext cx="9208916" cy="3864147"/>
          </a:xfrm>
        </p:spPr>
        <p:txBody>
          <a:bodyPr>
            <a:noAutofit/>
          </a:bodyPr>
          <a:lstStyle/>
          <a:p>
            <a:r>
              <a:rPr lang="en-US" dirty="0"/>
              <a:t>A deterministic </a:t>
            </a:r>
            <a:r>
              <a:rPr lang="en-US" b="1" dirty="0"/>
              <a:t>policy</a:t>
            </a:r>
            <a:r>
              <a:rPr lang="en-US" dirty="0"/>
              <a:t> π is a function that maps states to actions.</a:t>
            </a:r>
          </a:p>
          <a:p>
            <a:pPr lvl="1"/>
            <a:r>
              <a:rPr lang="en-US" sz="2400" dirty="0"/>
              <a:t>i.e. tells us how to act.</a:t>
            </a:r>
          </a:p>
          <a:p>
            <a:r>
              <a:rPr lang="en-US" dirty="0"/>
              <a:t>Can also be probabilistic: </a:t>
            </a:r>
            <a:r>
              <a:rPr lang="en-US" i="1" dirty="0"/>
              <a:t>π(</a:t>
            </a:r>
            <a:r>
              <a:rPr lang="en-US" i="1" dirty="0" err="1"/>
              <a:t>a|s</a:t>
            </a:r>
            <a:r>
              <a:rPr lang="en-US" i="1" dirty="0"/>
              <a:t>)</a:t>
            </a:r>
          </a:p>
          <a:p>
            <a:r>
              <a:rPr lang="en-US" dirty="0"/>
              <a:t>Can be implemented using neural nets.</a:t>
            </a:r>
          </a:p>
          <a:p>
            <a:r>
              <a:rPr lang="en-US" dirty="0">
                <a:hlinkClick r:id="rId2"/>
              </a:rPr>
              <a:t>grid world demo</a:t>
            </a:r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 Crash Course in Reinforcement Learning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pPr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533114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Value function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1948" y="2372061"/>
            <a:ext cx="9208916" cy="3864147"/>
          </a:xfrm>
        </p:spPr>
        <p:txBody>
          <a:bodyPr>
            <a:noAutofit/>
          </a:bodyPr>
          <a:lstStyle/>
          <a:p>
            <a:r>
              <a:rPr lang="en-US" dirty="0"/>
              <a:t>Given a policy and an MDP, we have the </a:t>
            </a:r>
            <a:r>
              <a:rPr lang="en-US" b="1" dirty="0"/>
              <a:t>expected return,</a:t>
            </a:r>
            <a:r>
              <a:rPr lang="en-US" dirty="0"/>
              <a:t> over all infinite trajectories, from using the policy at a state.</a:t>
            </a:r>
          </a:p>
          <a:p>
            <a:r>
              <a:rPr lang="en-US" dirty="0"/>
              <a:t>Notation: V</a:t>
            </a:r>
            <a:r>
              <a:rPr lang="en-US" baseline="30000" dirty="0"/>
              <a:t>π</a:t>
            </a:r>
            <a:r>
              <a:rPr lang="en-US" dirty="0"/>
              <a:t>(s)</a:t>
            </a:r>
          </a:p>
          <a:p>
            <a:r>
              <a:rPr lang="en-US" dirty="0"/>
              <a:t>Important: this is a powerful look-ahead concept.</a:t>
            </a:r>
          </a:p>
          <a:p>
            <a:pPr lvl="1"/>
            <a:r>
              <a:rPr lang="en-US" dirty="0"/>
              <a:t>Like searching through an entire search tree for expected success</a:t>
            </a:r>
          </a:p>
          <a:p>
            <a:r>
              <a:rPr lang="en-US" dirty="0"/>
              <a:t>Game example: chance of winning, expected total score.</a:t>
            </a:r>
          </a:p>
          <a:p>
            <a:r>
              <a:rPr lang="en-US" dirty="0">
                <a:hlinkClick r:id="rId3"/>
              </a:rPr>
              <a:t>Dr. Strange looks ahead</a:t>
            </a:r>
            <a:endParaRPr lang="en-US" dirty="0"/>
          </a:p>
          <a:p>
            <a:r>
              <a:rPr lang="en-US" dirty="0"/>
              <a:t>Can also be computed by a neural network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 Crash Course in Reinforcement Learning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pPr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165468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Optimal Policies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48972" y="2638044"/>
            <a:ext cx="8511892" cy="3101983"/>
          </a:xfrm>
        </p:spPr>
        <p:txBody>
          <a:bodyPr/>
          <a:lstStyle/>
          <a:p>
            <a:r>
              <a:rPr lang="en-US" dirty="0"/>
              <a:t>A policy π* is optimal if for any other policy and for all states s</a:t>
            </a:r>
            <a:br>
              <a:rPr lang="en-US" dirty="0"/>
            </a:br>
            <a:r>
              <a:rPr lang="en-US" dirty="0"/>
              <a:t> V</a:t>
            </a:r>
            <a:r>
              <a:rPr lang="en-US" baseline="30000" dirty="0"/>
              <a:t>π*</a:t>
            </a:r>
            <a:r>
              <a:rPr lang="en-US" dirty="0"/>
              <a:t>(s) ≥ V</a:t>
            </a:r>
            <a:r>
              <a:rPr lang="en-US" baseline="30000" dirty="0"/>
              <a:t>π</a:t>
            </a:r>
            <a:r>
              <a:rPr lang="en-US" dirty="0"/>
              <a:t>(s)</a:t>
            </a:r>
          </a:p>
          <a:p>
            <a:r>
              <a:rPr lang="en-US" dirty="0"/>
              <a:t>The value of the optimal policy is written as V</a:t>
            </a:r>
            <a:r>
              <a:rPr lang="en-US" baseline="30000" dirty="0"/>
              <a:t>*</a:t>
            </a:r>
            <a:r>
              <a:rPr lang="en-US" dirty="0"/>
              <a:t>(s).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 Crash Course in Reinforcement Learning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pPr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221826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The action value function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Given a policy, the expected reward at a state given an action is denoted as Q</a:t>
            </a:r>
            <a:r>
              <a:rPr lang="en-US" baseline="30000" dirty="0"/>
              <a:t>π</a:t>
            </a:r>
            <a:r>
              <a:rPr lang="en-US" dirty="0"/>
              <a:t>(</a:t>
            </a:r>
            <a:r>
              <a:rPr lang="en-US" dirty="0" err="1"/>
              <a:t>s,a</a:t>
            </a:r>
            <a:r>
              <a:rPr lang="en-US" dirty="0"/>
              <a:t>).</a:t>
            </a:r>
          </a:p>
          <a:p>
            <a:r>
              <a:rPr lang="en-US" dirty="0"/>
              <a:t>Similarly Q</a:t>
            </a:r>
            <a:r>
              <a:rPr lang="en-US" baseline="30000" dirty="0"/>
              <a:t>*</a:t>
            </a:r>
            <a:r>
              <a:rPr lang="en-US" dirty="0"/>
              <a:t>(</a:t>
            </a:r>
            <a:r>
              <a:rPr lang="en-US" dirty="0" err="1"/>
              <a:t>s,a</a:t>
            </a:r>
            <a:r>
              <a:rPr lang="en-US" dirty="0"/>
              <a:t>) for the value of an action given the optimal policy.</a:t>
            </a:r>
          </a:p>
          <a:p>
            <a:r>
              <a:rPr lang="en-US" dirty="0">
                <a:hlinkClick r:id="rId3"/>
              </a:rPr>
              <a:t>grid example</a:t>
            </a:r>
            <a:r>
              <a:rPr lang="en-US" dirty="0"/>
              <a:t> 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 Crash Course in Reinforcement Learning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pPr/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427025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31136" y="424575"/>
            <a:ext cx="7729728" cy="1188720"/>
          </a:xfrm>
        </p:spPr>
        <p:txBody>
          <a:bodyPr/>
          <a:lstStyle/>
          <a:p>
            <a:r>
              <a:rPr lang="en-US" dirty="0"/>
              <a:t>RL Concepts </a:t>
            </a:r>
          </a:p>
        </p:txBody>
      </p:sp>
      <p:pic>
        <p:nvPicPr>
          <p:cNvPr id="4" name="Content Placeholder 3" descr="mitchell-examples.pdf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3687" r="-53687"/>
          <a:stretch>
            <a:fillRect/>
          </a:stretch>
        </p:blipFill>
        <p:spPr>
          <a:xfrm>
            <a:off x="609600" y="1613295"/>
            <a:ext cx="10972800" cy="4525963"/>
          </a:xfrm>
        </p:spPr>
      </p:pic>
      <p:sp>
        <p:nvSpPr>
          <p:cNvPr id="5" name="TextBox 4"/>
          <p:cNvSpPr txBox="1"/>
          <p:nvPr/>
        </p:nvSpPr>
        <p:spPr>
          <a:xfrm>
            <a:off x="768139" y="3289332"/>
            <a:ext cx="240915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These 3 functions can be computed by neural networks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099834" y="6356351"/>
            <a:ext cx="9619175" cy="365125"/>
          </a:xfrm>
        </p:spPr>
        <p:txBody>
          <a:bodyPr/>
          <a:lstStyle/>
          <a:p>
            <a:r>
              <a:rPr lang="en-US"/>
              <a:t>A Crash Course in Reinforcement Learning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pPr/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72440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FC2E4D44-3606-2245-9A5A-75C07100B4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computing value functions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767F97CC-EE24-4840-9FB4-5F8981508D1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Bellman Equations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245A1B3-D115-9840-BFEC-638E42BCB7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 Crash Course in Reinforcement Learning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9A69B5B-E827-CF45-A45C-74A95AA050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pPr/>
              <a:t>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781621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Learning Value functions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86262" y="2692364"/>
            <a:ext cx="3197923" cy="543846"/>
          </a:xfrm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Transition Probabilities</a:t>
            </a: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1241698" y="2692364"/>
            <a:ext cx="931128" cy="557882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en-US" sz="2400" dirty="0"/>
              <a:t>Data</a:t>
            </a:r>
          </a:p>
        </p:txBody>
      </p:sp>
      <p:sp>
        <p:nvSpPr>
          <p:cNvPr id="5" name="Right Arrow 4"/>
          <p:cNvSpPr/>
          <p:nvPr/>
        </p:nvSpPr>
        <p:spPr>
          <a:xfrm>
            <a:off x="2292890" y="2825374"/>
            <a:ext cx="1075895" cy="277826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9218948" y="2693888"/>
            <a:ext cx="2004085" cy="540799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en-US" sz="2400" dirty="0"/>
              <a:t>Value Function</a:t>
            </a:r>
          </a:p>
        </p:txBody>
      </p:sp>
      <p:sp>
        <p:nvSpPr>
          <p:cNvPr id="7" name="Right Arrow 6"/>
          <p:cNvSpPr/>
          <p:nvPr/>
        </p:nvSpPr>
        <p:spPr>
          <a:xfrm>
            <a:off x="7707633" y="2825374"/>
            <a:ext cx="687867" cy="277826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7440482" y="2247887"/>
            <a:ext cx="208123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dynamic programming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656428" y="3698530"/>
                <a:ext cx="10749023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sz="2400" dirty="0"/>
                  <a:t>Bellmann equation for computing the value function with </a:t>
                </a:r>
                <a:r>
                  <a:rPr lang="en-US" sz="2400" u="sng" dirty="0"/>
                  <a:t>deterministic</a:t>
                </a:r>
                <a:r>
                  <a:rPr lang="en-US" sz="2400" dirty="0"/>
                  <a:t> transitions</a:t>
                </a:r>
                <a:br>
                  <a:rPr lang="en-US" sz="2400" dirty="0"/>
                </a:br>
                <a14:m>
                  <m:oMath xmlns:m="http://schemas.openxmlformats.org/officeDocument/2006/math">
                    <m:sSup>
                      <m:sSupPr>
                        <m:ctrlPr>
                          <a:rPr lang="en-CA" sz="24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CA" sz="2400" b="0" i="1" smtClean="0">
                            <a:latin typeface="Cambria Math" panose="02040503050406030204" pitchFamily="18" charset="0"/>
                          </a:rPr>
                          <m:t>𝑉</m:t>
                        </m:r>
                      </m:e>
                      <m:sup>
                        <m:r>
                          <a:rPr lang="en-CA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𝜋</m:t>
                        </m:r>
                      </m:sup>
                    </m:sSup>
                    <m:d>
                      <m:dPr>
                        <m:ctrlPr>
                          <a:rPr lang="en-CA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CA" sz="2400" b="0" i="1" smtClean="0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</m:d>
                    <m:r>
                      <a:rPr lang="en-CA" sz="24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CA" sz="2400" b="0" i="1" smtClean="0">
                        <a:latin typeface="Cambria Math" panose="02040503050406030204" pitchFamily="18" charset="0"/>
                      </a:rPr>
                      <m:t>𝑅</m:t>
                    </m:r>
                    <m:d>
                      <m:dPr>
                        <m:ctrlPr>
                          <a:rPr lang="en-CA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CA" sz="2400" b="0" i="1" smtClean="0">
                            <a:latin typeface="Cambria Math" panose="02040503050406030204" pitchFamily="18" charset="0"/>
                          </a:rPr>
                          <m:t>𝑠</m:t>
                        </m:r>
                        <m:r>
                          <a:rPr lang="en-CA" sz="2400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CA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𝜋</m:t>
                        </m:r>
                        <m:r>
                          <a:rPr lang="en-CA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(</m:t>
                        </m:r>
                        <m:r>
                          <a:rPr lang="en-CA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𝑠</m:t>
                        </m:r>
                        <m:r>
                          <a:rPr lang="en-CA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)</m:t>
                        </m:r>
                      </m:e>
                    </m:d>
                    <m:r>
                      <a:rPr lang="en-CA" sz="2400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CA" sz="2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𝛾</m:t>
                    </m:r>
                    <m:sSub>
                      <m:sSubPr>
                        <m:ctrlPr>
                          <a:rPr lang="en-CA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sSup>
                          <m:sSupPr>
                            <m:ctrlPr>
                              <a:rPr lang="en-CA" sz="24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CA" sz="2400" i="1">
                                <a:latin typeface="Cambria Math" panose="02040503050406030204" pitchFamily="18" charset="0"/>
                              </a:rPr>
                              <m:t>𝑉</m:t>
                            </m:r>
                          </m:e>
                          <m:sup>
                            <m:r>
                              <a:rPr lang="en-CA" sz="2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𝜋</m:t>
                            </m:r>
                          </m:sup>
                        </m:sSup>
                        <m:d>
                          <m:dPr>
                            <m:ctrlPr>
                              <a:rPr lang="en-CA" sz="24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CA" sz="2400" i="1">
                                <a:latin typeface="Cambria Math" panose="02040503050406030204" pitchFamily="18" charset="0"/>
                              </a:rPr>
                              <m:t>𝑠</m:t>
                            </m:r>
                            <m:r>
                              <a:rPr lang="en-CA" sz="2400" b="0" i="1" smtClean="0">
                                <a:latin typeface="Cambria Math" panose="02040503050406030204" pitchFamily="18" charset="0"/>
                              </a:rPr>
                              <m:t>′</m:t>
                            </m:r>
                          </m:e>
                        </m:d>
                      </m:e>
                      <m:sub/>
                    </m:sSub>
                  </m:oMath>
                </a14:m>
                <a:endParaRPr lang="en-US" sz="2400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6428" y="3698530"/>
                <a:ext cx="10749023" cy="830997"/>
              </a:xfrm>
              <a:prstGeom prst="rect">
                <a:avLst/>
              </a:prstGeom>
              <a:blipFill>
                <a:blip r:embed="rId3"/>
                <a:stretch>
                  <a:fillRect l="-708" t="-4478" b="-746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TextBox 9"/>
          <p:cNvSpPr txBox="1"/>
          <p:nvPr/>
        </p:nvSpPr>
        <p:spPr>
          <a:xfrm>
            <a:off x="373502" y="5662475"/>
            <a:ext cx="1103194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2400" dirty="0">
                <a:hlinkClick r:id="rId4"/>
              </a:rPr>
              <a:t>grid example </a:t>
            </a:r>
            <a:endParaRPr lang="en-US" sz="2400" dirty="0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 Crash Course in Reinforcement Learning</a:t>
            </a:r>
            <a:endParaRPr lang="en-US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pPr/>
              <a:t>27</a:t>
            </a:fld>
            <a:endParaRPr lang="en-US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1BF43AE-B2D6-4F45-A593-65F63D30793B}"/>
              </a:ext>
            </a:extLst>
          </p:cNvPr>
          <p:cNvSpPr txBox="1"/>
          <p:nvPr/>
        </p:nvSpPr>
        <p:spPr>
          <a:xfrm>
            <a:off x="2231136" y="2384244"/>
            <a:ext cx="13137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learning</a:t>
            </a:r>
          </a:p>
        </p:txBody>
      </p:sp>
    </p:spTree>
    <p:extLst>
      <p:ext uri="{BB962C8B-B14F-4D97-AF65-F5344CB8AC3E}">
        <p14:creationId xmlns:p14="http://schemas.microsoft.com/office/powerpoint/2010/main" val="100043429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General Bellman Equation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9" name="TextBox 8"/>
              <p:cNvSpPr txBox="1"/>
              <p:nvPr/>
            </p:nvSpPr>
            <p:spPr>
              <a:xfrm>
                <a:off x="196948" y="2635898"/>
                <a:ext cx="11208503" cy="135793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sz="2400" dirty="0"/>
                  <a:t>Bellmann equation for computing the value function with non-deterministic transitions</a:t>
                </a:r>
                <a:br>
                  <a:rPr lang="en-US" sz="2400" dirty="0"/>
                </a:br>
                <a14:m>
                  <m:oMath xmlns:m="http://schemas.openxmlformats.org/officeDocument/2006/math">
                    <m:sSup>
                      <m:sSupPr>
                        <m:ctrlPr>
                          <a:rPr lang="en-CA" sz="24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CA" sz="2400" b="0" i="1" smtClean="0">
                            <a:latin typeface="Cambria Math" panose="02040503050406030204" pitchFamily="18" charset="0"/>
                          </a:rPr>
                          <m:t>𝑉</m:t>
                        </m:r>
                      </m:e>
                      <m:sup>
                        <m:r>
                          <a:rPr lang="en-CA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𝜋</m:t>
                        </m:r>
                      </m:sup>
                    </m:sSup>
                    <m:d>
                      <m:dPr>
                        <m:ctrlPr>
                          <a:rPr lang="en-CA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CA" sz="2400" b="0" i="1" smtClean="0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</m:d>
                    <m:r>
                      <a:rPr lang="en-CA" sz="24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CA" sz="2400" b="0" i="1" smtClean="0">
                        <a:latin typeface="Cambria Math" panose="02040503050406030204" pitchFamily="18" charset="0"/>
                      </a:rPr>
                      <m:t>𝑅</m:t>
                    </m:r>
                    <m:d>
                      <m:dPr>
                        <m:ctrlPr>
                          <a:rPr lang="en-CA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CA" sz="2400" b="0" i="1" smtClean="0">
                            <a:latin typeface="Cambria Math" panose="02040503050406030204" pitchFamily="18" charset="0"/>
                          </a:rPr>
                          <m:t>𝑠</m:t>
                        </m:r>
                        <m:r>
                          <a:rPr lang="en-CA" sz="2400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CA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𝜋</m:t>
                        </m:r>
                        <m:r>
                          <a:rPr lang="en-CA" sz="2400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CA" sz="2400" b="0" i="1" smtClean="0">
                            <a:latin typeface="Cambria Math" panose="02040503050406030204" pitchFamily="18" charset="0"/>
                          </a:rPr>
                          <m:t>𝑠</m:t>
                        </m:r>
                        <m:r>
                          <a:rPr lang="en-CA" sz="2400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e>
                    </m:d>
                    <m:r>
                      <a:rPr lang="en-CA" sz="2400" b="0" i="1" smtClean="0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CA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CA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𝛾</m:t>
                        </m:r>
                        <m:nary>
                          <m:naryPr>
                            <m:chr m:val="∑"/>
                            <m:subHide m:val="on"/>
                            <m:supHide m:val="on"/>
                            <m:ctrlPr>
                              <a:rPr lang="en-CA" sz="2400" b="0" i="1" smtClean="0">
                                <a:latin typeface="Cambria Math" panose="02040503050406030204" pitchFamily="18" charset="0"/>
                              </a:rPr>
                            </m:ctrlPr>
                          </m:naryPr>
                          <m:sub/>
                          <m:sup/>
                          <m:e>
                            <m:r>
                              <a:rPr lang="en-CA" sz="2400" b="0" i="1" smtClean="0">
                                <a:latin typeface="Cambria Math" panose="02040503050406030204" pitchFamily="18" charset="0"/>
                              </a:rPr>
                              <m:t>𝑃</m:t>
                            </m:r>
                            <m:r>
                              <a:rPr lang="en-CA" sz="2400" b="0" i="1" smtClean="0">
                                <a:latin typeface="Cambria Math" panose="02040503050406030204" pitchFamily="18" charset="0"/>
                              </a:rPr>
                              <m:t>(</m:t>
                            </m:r>
                            <m:sSup>
                              <m:sSupPr>
                                <m:ctrlP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𝑠</m:t>
                                </m:r>
                              </m:e>
                              <m:sup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′</m:t>
                                </m:r>
                              </m:sup>
                            </m:sSup>
                            <m:r>
                              <a:rPr lang="en-CA" sz="2400" b="0" i="1" smtClean="0">
                                <a:latin typeface="Cambria Math" panose="02040503050406030204" pitchFamily="18" charset="0"/>
                              </a:rPr>
                              <m:t>|</m:t>
                            </m:r>
                            <m:r>
                              <a:rPr lang="en-CA" sz="2400" b="0" i="1" smtClean="0">
                                <a:latin typeface="Cambria Math" panose="02040503050406030204" pitchFamily="18" charset="0"/>
                              </a:rPr>
                              <m:t>𝑠</m:t>
                            </m:r>
                            <m:r>
                              <a:rPr lang="en-CA" sz="2400" b="0" i="1" smtClean="0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CA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𝜋</m:t>
                            </m:r>
                            <m:d>
                              <m:dPr>
                                <m:ctrlPr>
                                  <a:rPr lang="en-CA" sz="24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𝑠</m:t>
                                </m:r>
                              </m:e>
                            </m:d>
                            <m:r>
                              <a:rPr lang="en-CA" sz="2400" b="0" i="1" smtClean="0">
                                <a:latin typeface="Cambria Math" panose="02040503050406030204" pitchFamily="18" charset="0"/>
                              </a:rPr>
                              <m:t>)</m:t>
                            </m:r>
                            <m:r>
                              <a:rPr lang="en-CA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×</m:t>
                            </m:r>
                          </m:e>
                        </m:nary>
                        <m:sSup>
                          <m:sSupPr>
                            <m:ctrlPr>
                              <a:rPr lang="en-CA" sz="24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CA" sz="2400" i="1">
                                <a:latin typeface="Cambria Math" panose="02040503050406030204" pitchFamily="18" charset="0"/>
                              </a:rPr>
                              <m:t>𝑉</m:t>
                            </m:r>
                          </m:e>
                          <m:sup>
                            <m:r>
                              <a:rPr lang="en-CA" sz="2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𝜋</m:t>
                            </m:r>
                          </m:sup>
                        </m:sSup>
                        <m:d>
                          <m:dPr>
                            <m:ctrlPr>
                              <a:rPr lang="en-CA" sz="24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CA" sz="2400" i="1">
                                <a:latin typeface="Cambria Math" panose="02040503050406030204" pitchFamily="18" charset="0"/>
                              </a:rPr>
                              <m:t>𝑠</m:t>
                            </m:r>
                            <m:r>
                              <a:rPr lang="en-CA" sz="2400" b="0" i="1" smtClean="0">
                                <a:latin typeface="Cambria Math" panose="02040503050406030204" pitchFamily="18" charset="0"/>
                              </a:rPr>
                              <m:t>′</m:t>
                            </m:r>
                          </m:e>
                        </m:d>
                      </m:e>
                      <m:sub/>
                    </m:sSub>
                  </m:oMath>
                </a14:m>
                <a:br>
                  <a:rPr lang="en-US" sz="2400" dirty="0"/>
                </a:br>
                <a:endParaRPr lang="en-US" sz="2400" dirty="0"/>
              </a:p>
            </p:txBody>
          </p:sp>
        </mc:Choice>
        <mc:Fallback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6948" y="2635898"/>
                <a:ext cx="11208503" cy="1357936"/>
              </a:xfrm>
              <a:prstGeom prst="rect">
                <a:avLst/>
              </a:prstGeom>
              <a:blipFill>
                <a:blip r:embed="rId3"/>
                <a:stretch>
                  <a:fillRect l="-680" t="-69159" r="-453" b="-13271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TextBox 9"/>
          <p:cNvSpPr txBox="1"/>
          <p:nvPr/>
        </p:nvSpPr>
        <p:spPr>
          <a:xfrm>
            <a:off x="514966" y="5056466"/>
            <a:ext cx="11031949" cy="1200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2400" dirty="0"/>
              <a:t>Developed for transition probabilities that are “nice”</a:t>
            </a:r>
            <a:br>
              <a:rPr lang="en-US" sz="2400" dirty="0"/>
            </a:br>
            <a:r>
              <a:rPr lang="en-US" sz="2400" dirty="0"/>
              <a:t>discrete, Gaussian, Poisson,...</a:t>
            </a:r>
          </a:p>
          <a:p>
            <a:pPr marL="285750" indent="-285750">
              <a:buFont typeface="Arial"/>
              <a:buChar char="•"/>
            </a:pPr>
            <a:endParaRPr lang="en-US" sz="2400" dirty="0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 Crash Course in Reinforcement Learning</a:t>
            </a:r>
            <a:endParaRPr lang="en-US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pPr/>
              <a:t>28</a:t>
            </a:fld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F456970-BE7B-A548-9757-9658A98599C8}"/>
              </a:ext>
            </a:extLst>
          </p:cNvPr>
          <p:cNvSpPr txBox="1"/>
          <p:nvPr/>
        </p:nvSpPr>
        <p:spPr>
          <a:xfrm>
            <a:off x="426688" y="4235763"/>
            <a:ext cx="1120850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How about a general equation for the Q-function?</a:t>
            </a:r>
          </a:p>
        </p:txBody>
      </p:sp>
    </p:spTree>
    <p:extLst>
      <p:ext uri="{BB962C8B-B14F-4D97-AF65-F5344CB8AC3E}">
        <p14:creationId xmlns:p14="http://schemas.microsoft.com/office/powerpoint/2010/main" val="216615754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F2AAEC-9C67-374F-8EE7-029A59A34E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Computing Optimal values and policies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09F9D913-392E-0447-8019-572066BCE94E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07963" y="2327499"/>
                <a:ext cx="10183837" cy="4073301"/>
              </a:xfrm>
            </p:spPr>
            <p:txBody>
              <a:bodyPr>
                <a:normAutofit fontScale="92500" lnSpcReduction="20000"/>
              </a:bodyPr>
              <a:lstStyle/>
              <a:p>
                <a:pPr marL="0" indent="0">
                  <a:buNone/>
                </a:pPr>
                <a:r>
                  <a:rPr lang="en-US" dirty="0"/>
                  <a:t>The Value Iteration  Algorithm</a:t>
                </a:r>
              </a:p>
              <a:p>
                <a:r>
                  <a:rPr lang="en-US" dirty="0"/>
                  <a:t>Aka Dynamic Programming</a:t>
                </a:r>
              </a:p>
              <a:p>
                <a:r>
                  <a:rPr lang="en-US" dirty="0"/>
                  <a:t>Input: reward R(</a:t>
                </a:r>
                <a:r>
                  <a:rPr lang="en-US" dirty="0" err="1"/>
                  <a:t>s,a</a:t>
                </a:r>
                <a:r>
                  <a:rPr lang="en-US" dirty="0"/>
                  <a:t>), Transition probability P(s’|</a:t>
                </a:r>
                <a:r>
                  <a:rPr lang="en-US" dirty="0" err="1"/>
                  <a:t>s,a</a:t>
                </a:r>
                <a:r>
                  <a:rPr lang="en-US" dirty="0"/>
                  <a:t>)</a:t>
                </a:r>
              </a:p>
              <a:p>
                <a:pPr marL="457200" indent="-457200">
                  <a:buFont typeface="+mj-lt"/>
                  <a:buAutoNum type="arabicPeriod"/>
                </a:pPr>
                <a:r>
                  <a:rPr lang="en-US" dirty="0"/>
                  <a:t>Initialize for all states </a:t>
                </a:r>
                <a:r>
                  <a:rPr lang="en-US" i="1" dirty="0"/>
                  <a:t>s</a:t>
                </a:r>
                <a:r>
                  <a:rPr lang="en-US" dirty="0"/>
                  <a:t>, actions </a:t>
                </a:r>
                <a:r>
                  <a:rPr lang="en-US" i="1" dirty="0"/>
                  <a:t>a</a:t>
                </a:r>
              </a:p>
              <a:p>
                <a:pPr marL="685800" lvl="1" indent="-457200">
                  <a:buFont typeface="+mj-lt"/>
                  <a:buAutoNum type="arabicPeriod"/>
                </a:pPr>
                <a:r>
                  <a:rPr lang="en-US" dirty="0"/>
                  <a:t>V</a:t>
                </a:r>
                <a:r>
                  <a:rPr lang="en-US" baseline="-25000" dirty="0"/>
                  <a:t>0</a:t>
                </a:r>
                <a:r>
                  <a:rPr lang="en-US" dirty="0"/>
                  <a:t>*(s) = Q</a:t>
                </a:r>
                <a:r>
                  <a:rPr lang="en-US" baseline="-25000" dirty="0"/>
                  <a:t>0</a:t>
                </a:r>
                <a:r>
                  <a:rPr lang="en-US" dirty="0"/>
                  <a:t>*(</a:t>
                </a:r>
                <a:r>
                  <a:rPr lang="en-US" dirty="0" err="1"/>
                  <a:t>s,a</a:t>
                </a:r>
                <a:r>
                  <a:rPr lang="en-US" dirty="0"/>
                  <a:t>) = 0</a:t>
                </a:r>
              </a:p>
              <a:p>
                <a:pPr marL="685800" lvl="1" indent="-457200">
                  <a:buFont typeface="+mj-lt"/>
                  <a:buAutoNum type="arabicPeriod"/>
                </a:pPr>
                <a:r>
                  <a:rPr lang="en-CA" dirty="0"/>
                  <a:t>𝜋</a:t>
                </a:r>
                <a:r>
                  <a:rPr lang="en-CA" baseline="-25000" dirty="0"/>
                  <a:t>0</a:t>
                </a:r>
                <a:r>
                  <a:rPr lang="en-US" dirty="0"/>
                  <a:t>*(</a:t>
                </a:r>
                <a:r>
                  <a:rPr lang="en-US" dirty="0" err="1"/>
                  <a:t>a|s</a:t>
                </a:r>
                <a:r>
                  <a:rPr lang="en-US" dirty="0"/>
                  <a:t>)= random action choice (uniform)</a:t>
                </a:r>
              </a:p>
              <a:p>
                <a:pPr marL="457200" indent="-457200">
                  <a:buFont typeface="+mj-lt"/>
                  <a:buAutoNum type="arabicPeriod"/>
                </a:pPr>
                <a:r>
                  <a:rPr lang="en-US" dirty="0"/>
                  <a:t>Iterate until convergence for </a:t>
                </a:r>
                <a:r>
                  <a:rPr lang="en-US" i="1" dirty="0"/>
                  <a:t>l = 0,…,</a:t>
                </a:r>
              </a:p>
              <a:p>
                <a:pPr marL="685800" lvl="1" indent="-457200">
                  <a:buFont typeface="+mj-lt"/>
                  <a:buAutoNum type="arabicPeriod"/>
                </a:pPr>
                <a:r>
                  <a:rPr lang="en-CA" i="1" dirty="0"/>
                  <a:t>Q*</a:t>
                </a:r>
                <a:r>
                  <a:rPr lang="en-CA" i="1" baseline="-25000" dirty="0"/>
                  <a:t>l+1</a:t>
                </a:r>
                <a:r>
                  <a:rPr lang="en-CA" i="1" dirty="0"/>
                  <a:t>(</a:t>
                </a:r>
                <a:r>
                  <a:rPr lang="en-CA" i="1" dirty="0" err="1"/>
                  <a:t>s,a</a:t>
                </a:r>
                <a:r>
                  <a:rPr lang="en-CA" i="1" dirty="0"/>
                  <a:t>) = R(</a:t>
                </a:r>
                <a:r>
                  <a:rPr lang="en-CA" i="1" dirty="0" err="1"/>
                  <a:t>s,a</a:t>
                </a:r>
                <a:r>
                  <a:rPr lang="en-CA" i="1" dirty="0"/>
                  <a:t>) + </a:t>
                </a:r>
                <a14:m>
                  <m:oMath xmlns:m="http://schemas.openxmlformats.org/officeDocument/2006/math">
                    <m:r>
                      <a:rPr lang="en-CA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𝛾</m:t>
                    </m:r>
                  </m:oMath>
                </a14:m>
                <a:r>
                  <a:rPr lang="en-CA" i="1" dirty="0"/>
                  <a:t>∑</a:t>
                </a:r>
                <a:r>
                  <a:rPr lang="en-CA" i="1" baseline="-25000" dirty="0"/>
                  <a:t>s’</a:t>
                </a:r>
                <a:r>
                  <a:rPr lang="en-CA" i="1" dirty="0"/>
                  <a:t> P(s’|</a:t>
                </a:r>
                <a:r>
                  <a:rPr lang="en-CA" i="1" dirty="0" err="1"/>
                  <a:t>s,a</a:t>
                </a:r>
                <a:r>
                  <a:rPr lang="en-CA" i="1" dirty="0"/>
                  <a:t>) x </a:t>
                </a:r>
                <a:r>
                  <a:rPr lang="en-CA" i="1" dirty="0" err="1"/>
                  <a:t>V</a:t>
                </a:r>
                <a:r>
                  <a:rPr lang="en-CA" i="1" baseline="-25000" dirty="0" err="1"/>
                  <a:t>l</a:t>
                </a:r>
                <a:r>
                  <a:rPr lang="en-CA" i="1" dirty="0"/>
                  <a:t>(s’)</a:t>
                </a:r>
              </a:p>
              <a:p>
                <a:pPr marL="685800" lvl="1" indent="-457200">
                  <a:buFont typeface="+mj-lt"/>
                  <a:buAutoNum type="arabicPeriod"/>
                </a:pPr>
                <a:r>
                  <a:rPr lang="en-CA" dirty="0"/>
                  <a:t>𝜋</a:t>
                </a:r>
                <a:r>
                  <a:rPr lang="en-CA" baseline="-25000" dirty="0"/>
                  <a:t>l+1</a:t>
                </a:r>
                <a:r>
                  <a:rPr lang="en-US" dirty="0"/>
                  <a:t>*(</a:t>
                </a:r>
                <a:r>
                  <a:rPr lang="en-US" dirty="0" err="1"/>
                  <a:t>a|s</a:t>
                </a:r>
                <a:r>
                  <a:rPr lang="en-US" dirty="0"/>
                  <a:t>) = 0 if a does not maximize </a:t>
                </a:r>
                <a:r>
                  <a:rPr lang="en-US" i="1" dirty="0"/>
                  <a:t>Q</a:t>
                </a:r>
                <a:r>
                  <a:rPr lang="en-US" i="1" baseline="-25000" dirty="0"/>
                  <a:t>l+1</a:t>
                </a:r>
                <a:r>
                  <a:rPr lang="en-US" i="1" dirty="0"/>
                  <a:t>(</a:t>
                </a:r>
                <a:r>
                  <a:rPr lang="en-US" i="1" dirty="0" err="1"/>
                  <a:t>s,a</a:t>
                </a:r>
                <a:r>
                  <a:rPr lang="en-US" i="1" dirty="0"/>
                  <a:t>), uniform otherwise</a:t>
                </a:r>
              </a:p>
              <a:p>
                <a:pPr marL="685800" lvl="1" indent="-457200">
                  <a:buFont typeface="+mj-lt"/>
                  <a:buAutoNum type="arabicPeriod"/>
                </a:pPr>
                <a:r>
                  <a:rPr lang="en-US" i="1" dirty="0"/>
                  <a:t>V</a:t>
                </a:r>
                <a:r>
                  <a:rPr lang="en-US" i="1" baseline="-25000" dirty="0"/>
                  <a:t>l+1</a:t>
                </a:r>
                <a:r>
                  <a:rPr lang="en-US" i="1" dirty="0"/>
                  <a:t>(s) = </a:t>
                </a:r>
                <a:r>
                  <a:rPr lang="en-CA" i="1" dirty="0"/>
                  <a:t>∑</a:t>
                </a:r>
                <a:r>
                  <a:rPr lang="en-US" i="1" baseline="-25000" dirty="0"/>
                  <a:t>a</a:t>
                </a:r>
                <a:r>
                  <a:rPr lang="en-US" i="1" dirty="0"/>
                  <a:t> </a:t>
                </a:r>
                <a:r>
                  <a:rPr lang="en-CA" dirty="0"/>
                  <a:t>𝜋</a:t>
                </a:r>
                <a:r>
                  <a:rPr lang="en-CA" baseline="-25000" dirty="0"/>
                  <a:t>l+1</a:t>
                </a:r>
                <a:r>
                  <a:rPr lang="en-US" dirty="0"/>
                  <a:t>*(</a:t>
                </a:r>
                <a:r>
                  <a:rPr lang="en-US" dirty="0" err="1"/>
                  <a:t>a|s</a:t>
                </a:r>
                <a:r>
                  <a:rPr lang="en-US" dirty="0"/>
                  <a:t>) </a:t>
                </a:r>
                <a:r>
                  <a:rPr lang="en-CA" i="1" dirty="0"/>
                  <a:t>Q*</a:t>
                </a:r>
                <a:r>
                  <a:rPr lang="en-CA" i="1" baseline="-25000" dirty="0"/>
                  <a:t>l+1</a:t>
                </a:r>
                <a:r>
                  <a:rPr lang="en-CA" i="1" dirty="0"/>
                  <a:t>(</a:t>
                </a:r>
                <a:r>
                  <a:rPr lang="en-CA" i="1" dirty="0" err="1"/>
                  <a:t>s,a</a:t>
                </a:r>
                <a:r>
                  <a:rPr lang="en-CA" i="1" dirty="0"/>
                  <a:t>)</a:t>
                </a:r>
                <a:endParaRPr lang="en-US" i="1" dirty="0"/>
              </a:p>
              <a:p>
                <a:pPr marL="685800" lvl="1" indent="-457200">
                  <a:buFont typeface="+mj-lt"/>
                  <a:buAutoNum type="arabicPeriod"/>
                </a:pPr>
                <a:endParaRPr lang="en-US" i="1" dirty="0"/>
              </a:p>
              <a:p>
                <a:pPr marL="685800" lvl="1" indent="-457200">
                  <a:buFont typeface="+mj-lt"/>
                  <a:buAutoNum type="arabicPeriod"/>
                </a:pPr>
                <a:endParaRPr lang="en-US" dirty="0"/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09F9D913-392E-0447-8019-572066BCE94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07963" y="2327499"/>
                <a:ext cx="10183837" cy="4073301"/>
              </a:xfrm>
              <a:blipFill>
                <a:blip r:embed="rId3"/>
                <a:stretch>
                  <a:fillRect l="-747" t="-217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3227E53-D6DA-884B-9E09-28EE904F93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 Crash Course in Reinforcement Learning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6966343-F710-4A43-BB36-E0F7DAB4BB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pPr/>
              <a:t>29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46871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Overview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 Crash Course in Reinforcement Learning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934917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Hockey example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 Crash Course in Reinforcement Learning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pPr/>
              <a:t>30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571212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3FD5DAF8-3486-E743-9C0E-710F5CAF7D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Markov Decision Process Model for the National hockey league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A919D849-0B97-2543-8C28-9E47C4791F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2402" y="2483301"/>
            <a:ext cx="3297467" cy="1188720"/>
          </a:xfrm>
        </p:spPr>
        <p:txBody>
          <a:bodyPr/>
          <a:lstStyle/>
          <a:p>
            <a:r>
              <a:rPr lang="en-US" dirty="0"/>
              <a:t>7 seasons (2007-2014)</a:t>
            </a:r>
          </a:p>
          <a:p>
            <a:r>
              <a:rPr lang="en-US" dirty="0"/>
              <a:t>Typical sequence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C8B0CEA-4C0D-4F45-B102-8F797822F4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 Crash Course in Reinforcement Learning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354D780-29A3-C945-BDF7-40321B2331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pPr/>
              <a:t>31</a:t>
            </a:fld>
            <a:endParaRPr lang="en-US" dirty="0"/>
          </a:p>
        </p:txBody>
      </p:sp>
      <p:pic>
        <p:nvPicPr>
          <p:cNvPr id="10" name="Content Placeholder 9">
            <a:extLst>
              <a:ext uri="{FF2B5EF4-FFF2-40B4-BE49-F238E27FC236}">
                <a16:creationId xmlns:a16="http://schemas.microsoft.com/office/drawing/2014/main" id="{BAF301BA-DF6B-D34F-84B8-4C052D0A5C45}"/>
              </a:ext>
            </a:extLst>
          </p:cNvPr>
          <p:cNvPicPr>
            <a:picLocks noGrp="1" noChangeAspect="1"/>
          </p:cNvPicPr>
          <p:nvPr>
            <p:ph sz="half" idx="4294967295"/>
          </p:nvPr>
        </p:nvPicPr>
        <p:blipFill>
          <a:blip r:embed="rId2"/>
          <a:stretch>
            <a:fillRect/>
          </a:stretch>
        </p:blipFill>
        <p:spPr>
          <a:xfrm>
            <a:off x="3981157" y="2349679"/>
            <a:ext cx="7455877" cy="4050831"/>
          </a:xfrm>
        </p:spPr>
      </p:pic>
    </p:spTree>
    <p:extLst>
      <p:ext uri="{BB962C8B-B14F-4D97-AF65-F5344CB8AC3E}">
        <p14:creationId xmlns:p14="http://schemas.microsoft.com/office/powerpoint/2010/main" val="42595951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96F328-3ABB-AB42-B583-9551EE81A6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State space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B8CE9B-1A52-D743-9B50-C214A8FA50B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79023" y="2631362"/>
            <a:ext cx="4271771" cy="3101982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List of context features +</a:t>
            </a:r>
          </a:p>
          <a:p>
            <a:r>
              <a:rPr lang="en-US" dirty="0"/>
              <a:t>Events leading up to current state</a:t>
            </a:r>
          </a:p>
          <a:p>
            <a:r>
              <a:rPr lang="en-US" dirty="0"/>
              <a:t>Ignore locations</a:t>
            </a:r>
          </a:p>
          <a:p>
            <a:r>
              <a:rPr lang="en-US" dirty="0"/>
              <a:t>Curse of dimensionality: state space grows exponentially with each feature</a:t>
            </a:r>
          </a:p>
          <a:p>
            <a:r>
              <a:rPr lang="en-US" dirty="0"/>
              <a:t>In NHL model, over 1.3M states</a:t>
            </a:r>
          </a:p>
          <a:p>
            <a:r>
              <a:rPr lang="en-US" dirty="0"/>
              <a:t>Value iteration can handle this</a:t>
            </a:r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A0430EFE-402F-3947-92B9-755DD1422F4F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4922180" y="3018758"/>
            <a:ext cx="6202502" cy="2040650"/>
          </a:xfrm>
        </p:spPr>
      </p:pic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0974A62-98D4-4A44-8574-103B9113B4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 Crash Course in Reinforcement Learning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97A08C3-AD5F-8146-AE22-190C652571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pPr/>
              <a:t>32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68534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7C6324-B867-0A46-9D8F-0695EF419D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23871" y="399300"/>
            <a:ext cx="7729728" cy="1188720"/>
          </a:xfrm>
        </p:spPr>
        <p:txBody>
          <a:bodyPr/>
          <a:lstStyle/>
          <a:p>
            <a:r>
              <a:rPr lang="en-US" dirty="0"/>
              <a:t>Impact Values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03D1BD69-A1ED-6A44-847D-1391F97E74B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37626" y="2638044"/>
            <a:ext cx="3657599" cy="3101982"/>
          </a:xfrm>
        </p:spPr>
        <p:txBody>
          <a:bodyPr/>
          <a:lstStyle/>
          <a:p>
            <a:r>
              <a:rPr lang="en-US" dirty="0"/>
              <a:t>Impact(</a:t>
            </a:r>
            <a:r>
              <a:rPr lang="en-US" dirty="0" err="1"/>
              <a:t>s,a</a:t>
            </a:r>
            <a:r>
              <a:rPr lang="en-US" dirty="0"/>
              <a:t>) = Q(</a:t>
            </a:r>
            <a:r>
              <a:rPr lang="en-US" dirty="0" err="1"/>
              <a:t>s,a</a:t>
            </a:r>
            <a:r>
              <a:rPr lang="en-US" dirty="0"/>
              <a:t>) – V(s)</a:t>
            </a:r>
          </a:p>
          <a:p>
            <a:r>
              <a:rPr lang="en-US" dirty="0"/>
              <a:t>How much does an action improve a teams’ change of scoring?</a:t>
            </a:r>
          </a:p>
          <a:p>
            <a:r>
              <a:rPr lang="en-US" dirty="0"/>
              <a:t>Correlates with player salary, other metrics</a:t>
            </a:r>
          </a:p>
        </p:txBody>
      </p:sp>
      <p:pic>
        <p:nvPicPr>
          <p:cNvPr id="10" name="Content Placeholder 9">
            <a:extLst>
              <a:ext uri="{FF2B5EF4-FFF2-40B4-BE49-F238E27FC236}">
                <a16:creationId xmlns:a16="http://schemas.microsoft.com/office/drawing/2014/main" id="{85F84840-A25B-AF49-9B38-2E854DD6907D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4428460" y="1588020"/>
            <a:ext cx="6330462" cy="5128165"/>
          </a:xfrm>
        </p:spPr>
      </p:pic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65EA2E9-4091-544B-889F-60776F9F44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 Crash Course in Reinforcement Learning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04599F9-78BC-8D43-828D-12EC1A6964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t>33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030995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31136" y="416052"/>
            <a:ext cx="7729728" cy="1188720"/>
          </a:xfrm>
        </p:spPr>
        <p:txBody>
          <a:bodyPr/>
          <a:lstStyle/>
          <a:p>
            <a:r>
              <a:rPr lang="en-US" dirty="0"/>
              <a:t>Summary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3046" y="1873379"/>
            <a:ext cx="10775852" cy="3964713"/>
          </a:xfrm>
        </p:spPr>
        <p:txBody>
          <a:bodyPr>
            <a:normAutofit/>
          </a:bodyPr>
          <a:lstStyle/>
          <a:p>
            <a:r>
              <a:rPr lang="en-US" dirty="0"/>
              <a:t>Reinforcement Learning: learning to act</a:t>
            </a:r>
          </a:p>
          <a:p>
            <a:r>
              <a:rPr lang="en-US" dirty="0"/>
              <a:t>Adds </a:t>
            </a:r>
            <a:r>
              <a:rPr lang="en-US" i="1" dirty="0"/>
              <a:t>actions</a:t>
            </a:r>
            <a:r>
              <a:rPr lang="en-US" dirty="0"/>
              <a:t> and </a:t>
            </a:r>
            <a:r>
              <a:rPr lang="en-US" i="1" dirty="0"/>
              <a:t>rewards</a:t>
            </a:r>
            <a:r>
              <a:rPr lang="en-US" dirty="0"/>
              <a:t> to a temporal Markov model</a:t>
            </a:r>
          </a:p>
          <a:p>
            <a:r>
              <a:rPr lang="en-US" dirty="0"/>
              <a:t>Key problems:</a:t>
            </a:r>
          </a:p>
          <a:p>
            <a:pPr lvl="1"/>
            <a:r>
              <a:rPr lang="en-US" dirty="0"/>
              <a:t>Value Function: Estimate expected future cumulative reward from a given state</a:t>
            </a:r>
          </a:p>
          <a:p>
            <a:pPr lvl="1"/>
            <a:r>
              <a:rPr lang="en-US" dirty="0"/>
              <a:t>Policy optimization: Find an optimal policy</a:t>
            </a:r>
          </a:p>
          <a:p>
            <a:r>
              <a:rPr lang="en-US" dirty="0"/>
              <a:t>Discrete MDP:</a:t>
            </a:r>
          </a:p>
          <a:p>
            <a:pPr marL="685800" lvl="1" indent="-457200">
              <a:buFont typeface="+mj-lt"/>
              <a:buAutoNum type="arabicPeriod"/>
            </a:pPr>
            <a:r>
              <a:rPr lang="en-US" dirty="0"/>
              <a:t>Learn transition probabilities</a:t>
            </a:r>
          </a:p>
          <a:p>
            <a:pPr marL="685800" lvl="1" indent="-457200">
              <a:buFont typeface="+mj-lt"/>
              <a:buAutoNum type="arabicPeriod"/>
            </a:pPr>
            <a:r>
              <a:rPr lang="en-US" dirty="0"/>
              <a:t>Compute value functions and optimal policies using value iteration (Bellman equation)</a:t>
            </a:r>
          </a:p>
          <a:p>
            <a:pPr marL="685800" lvl="1" indent="-457200">
              <a:buFont typeface="+mj-lt"/>
              <a:buAutoNum type="arabicPeriod"/>
            </a:pPr>
            <a:endParaRPr lang="en-US" dirty="0"/>
          </a:p>
          <a:p>
            <a:pPr lvl="1"/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 Crash Course in Reinforcement Learning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pPr/>
              <a:t>34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6414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231136" y="370332"/>
            <a:ext cx="7729728" cy="1188720"/>
          </a:xfrm>
        </p:spPr>
        <p:txBody>
          <a:bodyPr/>
          <a:lstStyle/>
          <a:p>
            <a:r>
              <a:rPr lang="en-US"/>
              <a:t>Learning To Act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609600" y="1769745"/>
            <a:ext cx="10972800" cy="4448175"/>
          </a:xfrm>
        </p:spPr>
        <p:txBody>
          <a:bodyPr>
            <a:normAutofit/>
          </a:bodyPr>
          <a:lstStyle/>
          <a:p>
            <a:r>
              <a:rPr lang="en-US" dirty="0"/>
              <a:t>So far: learning to predict</a:t>
            </a:r>
          </a:p>
          <a:p>
            <a:r>
              <a:rPr lang="en-US" dirty="0"/>
              <a:t>Now: learn to </a:t>
            </a:r>
            <a:r>
              <a:rPr lang="en-US" b="1" dirty="0"/>
              <a:t>act</a:t>
            </a:r>
            <a:endParaRPr lang="en-US" dirty="0"/>
          </a:p>
          <a:p>
            <a:pPr lvl="1"/>
            <a:r>
              <a:rPr lang="en-US" dirty="0"/>
              <a:t>In engineering: control theory</a:t>
            </a:r>
          </a:p>
          <a:p>
            <a:pPr lvl="1"/>
            <a:r>
              <a:rPr lang="en-US" dirty="0"/>
              <a:t>Economics, operations research: decision and game theory</a:t>
            </a:r>
          </a:p>
          <a:p>
            <a:pPr lvl="1"/>
            <a:endParaRPr lang="en-US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 Crash Course in Reinforcement Learning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08616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B9CD50-DDB7-464C-BB5A-D3B5D2641D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A01F97-C7C5-9B43-BC0D-0CFF5E2DD2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4399" y="2395728"/>
            <a:ext cx="9537895" cy="3598164"/>
          </a:xfrm>
        </p:spPr>
        <p:txBody>
          <a:bodyPr>
            <a:noAutofit/>
          </a:bodyPr>
          <a:lstStyle/>
          <a:p>
            <a:r>
              <a:rPr lang="en-CA" sz="2200" dirty="0"/>
              <a:t>Fly stunt manoeuvres in a helicopter</a:t>
            </a:r>
          </a:p>
          <a:p>
            <a:r>
              <a:rPr lang="en-CA" sz="2200" dirty="0"/>
              <a:t>Defeat the world champion at Backgammon, Go</a:t>
            </a:r>
          </a:p>
          <a:p>
            <a:r>
              <a:rPr lang="en-CA" sz="2200" dirty="0"/>
              <a:t>Manage an investment portfolio</a:t>
            </a:r>
          </a:p>
          <a:p>
            <a:r>
              <a:rPr lang="en-CA" sz="2200" dirty="0"/>
              <a:t>Control a power station</a:t>
            </a:r>
          </a:p>
          <a:p>
            <a:r>
              <a:rPr lang="en-CA" sz="2200" dirty="0"/>
              <a:t>Make a humanoid robot walk</a:t>
            </a:r>
          </a:p>
          <a:p>
            <a:r>
              <a:rPr lang="en-CA" sz="2200" dirty="0"/>
              <a:t>Play </a:t>
            </a:r>
            <a:r>
              <a:rPr lang="en-CA" sz="2200" dirty="0" err="1">
                <a:hlinkClick r:id="rId3"/>
              </a:rPr>
              <a:t>Starcraft</a:t>
            </a:r>
            <a:r>
              <a:rPr lang="en-CA" sz="2200" dirty="0"/>
              <a:t>,  Atari games better than humans</a:t>
            </a:r>
          </a:p>
          <a:p>
            <a:r>
              <a:rPr lang="en-CA" sz="2200" dirty="0"/>
              <a:t>Drive a car</a:t>
            </a:r>
          </a:p>
          <a:p>
            <a:r>
              <a:rPr lang="en-CA" sz="2200" dirty="0"/>
              <a:t>Play hockey</a:t>
            </a:r>
          </a:p>
          <a:p>
            <a:pPr marL="0" indent="0">
              <a:buNone/>
            </a:pPr>
            <a:endParaRPr lang="en-CA" sz="2200" dirty="0"/>
          </a:p>
          <a:p>
            <a:endParaRPr lang="en-US" sz="220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294FADF-88AA-0D41-B166-9E9AFDAF5B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 Crash Course in Reinforcement Learning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4F244CF-F2BE-F649-808D-981B42EE24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03594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0F3A98-BD19-6B42-9E83-28594AF22A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8541" y="964692"/>
            <a:ext cx="8972323" cy="1188720"/>
          </a:xfrm>
        </p:spPr>
        <p:txBody>
          <a:bodyPr/>
          <a:lstStyle/>
          <a:p>
            <a:r>
              <a:rPr lang="en-US" dirty="0"/>
              <a:t>Differences to classification/regression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2F6334-6BC0-F549-BF20-78ED4A9519A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dirty="0"/>
              <a:t>There is no supervisor, only a reward signal</a:t>
            </a:r>
          </a:p>
          <a:p>
            <a:pPr lvl="1"/>
            <a:r>
              <a:rPr lang="en-CA" dirty="0"/>
              <a:t>No labels “wrong choice, right choice”</a:t>
            </a:r>
          </a:p>
          <a:p>
            <a:r>
              <a:rPr lang="en-CA" dirty="0"/>
              <a:t>Feedback is delayed, not instantaneous</a:t>
            </a:r>
          </a:p>
          <a:p>
            <a:r>
              <a:rPr lang="en-CA" dirty="0"/>
              <a:t>Sequential, non </a:t>
            </a:r>
            <a:r>
              <a:rPr lang="en-CA" dirty="0" err="1"/>
              <a:t>i.i.d</a:t>
            </a:r>
            <a:r>
              <a:rPr lang="en-CA" dirty="0"/>
              <a:t> data</a:t>
            </a:r>
          </a:p>
          <a:p>
            <a:r>
              <a:rPr lang="en-CA" i="1" dirty="0"/>
              <a:t>Agent’s actions affect the subsequent data it receives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C95C2E2-B976-EE4E-A5E8-DBF2CEB3F8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 Crash Course in Reinforcement Learning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CEEC26F-2E51-3F45-A887-204D1BB407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65634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E6D0D3-DEA8-AD4E-B4E7-688A6084B3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672" y="964692"/>
            <a:ext cx="5894832" cy="1188720"/>
          </a:xfrm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en-US"/>
              <a:t>Rl</a:t>
            </a:r>
            <a:r>
              <a:rPr lang="en-US" dirty="0"/>
              <a:t> framework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72342F-95A1-E44F-8AEA-18AE86617B5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03243" y="2638044"/>
            <a:ext cx="5963317" cy="3263206"/>
          </a:xfr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2000" dirty="0"/>
              <a:t>At each step </a:t>
            </a:r>
            <a:r>
              <a:rPr lang="en-US" sz="2000" i="1" dirty="0"/>
              <a:t>t</a:t>
            </a:r>
            <a:r>
              <a:rPr lang="en-US" sz="2000" dirty="0"/>
              <a:t> the </a:t>
            </a:r>
            <a:r>
              <a:rPr lang="en-US" sz="2000" b="1" dirty="0"/>
              <a:t>agent:</a:t>
            </a:r>
          </a:p>
          <a:p>
            <a:pPr lvl="1">
              <a:lnSpc>
                <a:spcPct val="90000"/>
              </a:lnSpc>
            </a:pPr>
            <a:r>
              <a:rPr lang="en-US" sz="2000" dirty="0"/>
              <a:t>Executes action </a:t>
            </a:r>
            <a:r>
              <a:rPr lang="en-US" sz="2000" i="1" dirty="0"/>
              <a:t>A</a:t>
            </a:r>
            <a:r>
              <a:rPr lang="en-US" sz="2000" i="1" baseline="-25000" dirty="0"/>
              <a:t>t</a:t>
            </a:r>
          </a:p>
          <a:p>
            <a:pPr lvl="1">
              <a:lnSpc>
                <a:spcPct val="90000"/>
              </a:lnSpc>
            </a:pPr>
            <a:r>
              <a:rPr lang="en-US" sz="2000" dirty="0"/>
              <a:t>Receives observation </a:t>
            </a:r>
            <a:r>
              <a:rPr lang="en-US" sz="2000" i="1" dirty="0" err="1"/>
              <a:t>O</a:t>
            </a:r>
            <a:r>
              <a:rPr lang="en-US" sz="2000" i="1" baseline="-25000" dirty="0" err="1"/>
              <a:t>t</a:t>
            </a:r>
            <a:endParaRPr lang="en-US" sz="2000" i="1" baseline="-25000" dirty="0"/>
          </a:p>
          <a:p>
            <a:pPr lvl="1">
              <a:lnSpc>
                <a:spcPct val="90000"/>
              </a:lnSpc>
            </a:pPr>
            <a:r>
              <a:rPr lang="en-US" sz="2000" dirty="0"/>
              <a:t>Receives scalar reward </a:t>
            </a:r>
            <a:r>
              <a:rPr lang="en-US" sz="2000" i="1" dirty="0" err="1"/>
              <a:t>R</a:t>
            </a:r>
            <a:r>
              <a:rPr lang="en-US" sz="2000" i="1" baseline="-25000" dirty="0" err="1"/>
              <a:t>t</a:t>
            </a:r>
            <a:endParaRPr lang="en-US" sz="2000" i="1" baseline="-25000" dirty="0"/>
          </a:p>
          <a:p>
            <a:pPr>
              <a:lnSpc>
                <a:spcPct val="90000"/>
              </a:lnSpc>
            </a:pPr>
            <a:r>
              <a:rPr lang="en-US" sz="2000" dirty="0"/>
              <a:t>The </a:t>
            </a:r>
            <a:r>
              <a:rPr lang="en-US" sz="2000" b="1" dirty="0"/>
              <a:t>environment:</a:t>
            </a:r>
          </a:p>
          <a:p>
            <a:pPr lvl="1">
              <a:lnSpc>
                <a:spcPct val="90000"/>
              </a:lnSpc>
            </a:pPr>
            <a:r>
              <a:rPr lang="en-US" sz="2000" dirty="0"/>
              <a:t>Receives action </a:t>
            </a:r>
            <a:r>
              <a:rPr lang="en-US" sz="2000" i="1" dirty="0"/>
              <a:t>A</a:t>
            </a:r>
            <a:r>
              <a:rPr lang="en-US" sz="2000" i="1" baseline="-25000" dirty="0"/>
              <a:t>t</a:t>
            </a:r>
          </a:p>
          <a:p>
            <a:pPr lvl="1">
              <a:lnSpc>
                <a:spcPct val="90000"/>
              </a:lnSpc>
            </a:pPr>
            <a:r>
              <a:rPr lang="en-US" sz="2000" dirty="0"/>
              <a:t>Emits observation </a:t>
            </a:r>
            <a:r>
              <a:rPr lang="en-US" sz="2000" i="1" dirty="0"/>
              <a:t>O</a:t>
            </a:r>
            <a:r>
              <a:rPr lang="en-US" sz="2000" i="1" baseline="-25000" dirty="0"/>
              <a:t>t+1</a:t>
            </a:r>
          </a:p>
          <a:p>
            <a:pPr lvl="1">
              <a:lnSpc>
                <a:spcPct val="90000"/>
              </a:lnSpc>
            </a:pPr>
            <a:r>
              <a:rPr lang="en-US" sz="2000" dirty="0"/>
              <a:t>Emits scalar reward </a:t>
            </a:r>
            <a:r>
              <a:rPr lang="en-US" sz="2000" i="1" dirty="0"/>
              <a:t>R</a:t>
            </a:r>
            <a:r>
              <a:rPr lang="en-US" sz="2000" i="1" baseline="-25000" dirty="0"/>
              <a:t>t+1</a:t>
            </a:r>
          </a:p>
          <a:p>
            <a:pPr>
              <a:lnSpc>
                <a:spcPct val="90000"/>
              </a:lnSpc>
            </a:pPr>
            <a:endParaRPr lang="en-US" sz="2000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79398A9-0D0D-4901-BDDF-B3D93CECA7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386706" y="964692"/>
            <a:ext cx="3986784" cy="4936558"/>
          </a:xfrm>
          <a:prstGeom prst="rect">
            <a:avLst/>
          </a:prstGeom>
          <a:noFill/>
          <a:ln w="317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011FEC3B-E514-4E21-B2CB-7903A73569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51298" y="1128683"/>
            <a:ext cx="3657600" cy="4608576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Content Placeholder 9">
            <a:extLst>
              <a:ext uri="{FF2B5EF4-FFF2-40B4-BE49-F238E27FC236}">
                <a16:creationId xmlns:a16="http://schemas.microsoft.com/office/drawing/2014/main" id="{FF970634-2F89-1742-A7C8-21D1ABD4E8A2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7715890" y="1751650"/>
            <a:ext cx="3328416" cy="3362641"/>
          </a:xfrm>
          <a:prstGeom prst="rect">
            <a:avLst/>
          </a:prstGeom>
        </p:spPr>
      </p:pic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BA38713-60EC-DD4A-9D57-B40581779C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98315" y="6236208"/>
            <a:ext cx="5901189" cy="32004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en-US" sz="1050"/>
              <a:t>A Crash Course in Reinforcement Learning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164B6EE-38E8-EF4B-AFFE-70ACEA40BC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758922" y="6217920"/>
            <a:ext cx="365760" cy="365760"/>
          </a:xfrm>
        </p:spPr>
        <p:txBody>
          <a:bodyPr vert="horz" lIns="18288" tIns="45720" rIns="18288" bIns="45720" rtlCol="0" anchor="ctr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fld id="{8A7A6979-0714-4377-B894-6BE4C2D6E202}" type="slidenum">
              <a:rPr lang="en-US" smtClean="0"/>
              <a:pPr>
                <a:lnSpc>
                  <a:spcPct val="90000"/>
                </a:lnSpc>
                <a:spcAft>
                  <a:spcPts val="600"/>
                </a:spcAft>
              </a:pPr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49935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Acting in Action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5038" y="2638044"/>
            <a:ext cx="8885826" cy="3101983"/>
          </a:xfrm>
        </p:spPr>
        <p:txBody>
          <a:bodyPr/>
          <a:lstStyle/>
          <a:p>
            <a:r>
              <a:rPr lang="en-US" dirty="0">
                <a:hlinkClick r:id="rId3"/>
              </a:rPr>
              <a:t>Autonomous Helicopter</a:t>
            </a:r>
            <a:endParaRPr lang="en-US" dirty="0"/>
          </a:p>
          <a:p>
            <a:pPr lvl="1"/>
            <a:r>
              <a:rPr lang="en-US" dirty="0"/>
              <a:t>An example of </a:t>
            </a:r>
            <a:r>
              <a:rPr lang="en-US" b="1" dirty="0"/>
              <a:t>imitation learning</a:t>
            </a:r>
            <a:r>
              <a:rPr lang="en-US" dirty="0"/>
              <a:t>: start by observing human actions</a:t>
            </a:r>
          </a:p>
          <a:p>
            <a:r>
              <a:rPr lang="en-US" dirty="0">
                <a:hlinkClick r:id="rId4"/>
              </a:rPr>
              <a:t>Learning to play video games</a:t>
            </a:r>
            <a:endParaRPr lang="en-US" dirty="0"/>
          </a:p>
          <a:p>
            <a:pPr lvl="1"/>
            <a:r>
              <a:rPr lang="en-US" dirty="0"/>
              <a:t>“Deep Q works best when it lives in the moment”</a:t>
            </a:r>
          </a:p>
          <a:p>
            <a:r>
              <a:rPr lang="en-US" dirty="0">
                <a:hlinkClick r:id="rId5"/>
              </a:rPr>
              <a:t>Learn to flip pancakes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 Crash Course in Reinforcement Learning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64241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MARKOV DECISION PROCESSES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 Crash Course in Reinforcement Learning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3258672"/>
      </p:ext>
    </p:extLst>
  </p:cSld>
  <p:clrMapOvr>
    <a:masterClrMapping/>
  </p:clrMapOvr>
</p:sld>
</file>

<file path=ppt/theme/theme1.xml><?xml version="1.0" encoding="utf-8"?>
<a:theme xmlns:a="http://schemas.openxmlformats.org/drawingml/2006/main" name="waseda-schulte">
  <a:themeElements>
    <a:clrScheme name="Parcel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F6A21D"/>
      </a:accent1>
      <a:accent2>
        <a:srgbClr val="9BAFB5"/>
      </a:accent2>
      <a:accent3>
        <a:srgbClr val="C96731"/>
      </a:accent3>
      <a:accent4>
        <a:srgbClr val="9CA383"/>
      </a:accent4>
      <a:accent5>
        <a:srgbClr val="87795D"/>
      </a:accent5>
      <a:accent6>
        <a:srgbClr val="A0988C"/>
      </a:accent6>
      <a:hlink>
        <a:srgbClr val="00B0F0"/>
      </a:hlink>
      <a:folHlink>
        <a:srgbClr val="738F97"/>
      </a:folHlink>
    </a:clrScheme>
    <a:fontScheme name="Parcel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Parcel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>
          <a:defRPr sz="2400"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Parcel" id="{8BEC4385-4EB9-4D53-BFB5-0EA123736B6D}" vid="{4DB32801-28C0-48B0-8C1D-A9A58613615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1979</TotalTime>
  <Words>1560</Words>
  <Application>Microsoft Macintosh PowerPoint</Application>
  <PresentationFormat>Widescreen</PresentationFormat>
  <Paragraphs>269</Paragraphs>
  <Slides>34</Slides>
  <Notes>16</Notes>
  <HiddenSlides>0</HiddenSlides>
  <MMClips>1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40" baseType="lpstr">
      <vt:lpstr>Arial</vt:lpstr>
      <vt:lpstr>Calibri</vt:lpstr>
      <vt:lpstr>Cambria Math</vt:lpstr>
      <vt:lpstr>Gill Sans MT</vt:lpstr>
      <vt:lpstr>Wingdings</vt:lpstr>
      <vt:lpstr>waseda-schulte</vt:lpstr>
      <vt:lpstr>A Crash Course in Reinforcement Learning</vt:lpstr>
      <vt:lpstr>Outline</vt:lpstr>
      <vt:lpstr>Overview</vt:lpstr>
      <vt:lpstr>Learning To Act</vt:lpstr>
      <vt:lpstr>Examples</vt:lpstr>
      <vt:lpstr>Differences to classification/regression</vt:lpstr>
      <vt:lpstr>Rl framework</vt:lpstr>
      <vt:lpstr>Acting in Action</vt:lpstr>
      <vt:lpstr>MARKOV DECISION PROCESSES</vt:lpstr>
      <vt:lpstr>Markov Process</vt:lpstr>
      <vt:lpstr>Student Example</vt:lpstr>
      <vt:lpstr>Markov reward process</vt:lpstr>
      <vt:lpstr>Returns and discounting</vt:lpstr>
      <vt:lpstr>Discounting example</vt:lpstr>
      <vt:lpstr>Markov Decision Processes</vt:lpstr>
      <vt:lpstr>example: Student Markov decision Process</vt:lpstr>
      <vt:lpstr>Hockey example</vt:lpstr>
      <vt:lpstr>Factored states</vt:lpstr>
      <vt:lpstr>Reinforcement learning algorithms</vt:lpstr>
      <vt:lpstr>RL framework</vt:lpstr>
      <vt:lpstr>Policies</vt:lpstr>
      <vt:lpstr>The Value function</vt:lpstr>
      <vt:lpstr>Optimal Policies</vt:lpstr>
      <vt:lpstr>The action value function</vt:lpstr>
      <vt:lpstr>RL Concepts </vt:lpstr>
      <vt:lpstr>computing value functions</vt:lpstr>
      <vt:lpstr>Learning Value functions</vt:lpstr>
      <vt:lpstr>General Bellman Equation</vt:lpstr>
      <vt:lpstr>Computing Optimal values and policies</vt:lpstr>
      <vt:lpstr>Hockey example</vt:lpstr>
      <vt:lpstr>Markov Decision Process Model for the National hockey league</vt:lpstr>
      <vt:lpstr>State space</vt:lpstr>
      <vt:lpstr>Impact Values</vt:lpstr>
      <vt:lpstr>Summary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 Crash Course in Reinforcement Learning</dc:title>
  <dc:creator>Oliver Schulte</dc:creator>
  <cp:lastModifiedBy>Oliver Schulte</cp:lastModifiedBy>
  <cp:revision>46</cp:revision>
  <dcterms:created xsi:type="dcterms:W3CDTF">2019-11-20T18:09:51Z</dcterms:created>
  <dcterms:modified xsi:type="dcterms:W3CDTF">2020-04-06T23:23:25Z</dcterms:modified>
</cp:coreProperties>
</file>