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83" r:id="rId6"/>
    <p:sldId id="284" r:id="rId7"/>
    <p:sldId id="285" r:id="rId8"/>
    <p:sldId id="262" r:id="rId9"/>
    <p:sldId id="263" r:id="rId10"/>
    <p:sldId id="288" r:id="rId11"/>
    <p:sldId id="289" r:id="rId12"/>
    <p:sldId id="290" r:id="rId13"/>
    <p:sldId id="267" r:id="rId14"/>
    <p:sldId id="380" r:id="rId15"/>
    <p:sldId id="264" r:id="rId16"/>
    <p:sldId id="282" r:id="rId17"/>
    <p:sldId id="291" r:id="rId18"/>
    <p:sldId id="292" r:id="rId19"/>
    <p:sldId id="266" r:id="rId20"/>
    <p:sldId id="293" r:id="rId21"/>
    <p:sldId id="268" r:id="rId22"/>
    <p:sldId id="294" r:id="rId23"/>
    <p:sldId id="269" r:id="rId24"/>
    <p:sldId id="270" r:id="rId25"/>
    <p:sldId id="271" r:id="rId26"/>
    <p:sldId id="382" r:id="rId27"/>
    <p:sldId id="295" r:id="rId28"/>
    <p:sldId id="381" r:id="rId29"/>
    <p:sldId id="383" r:id="rId30"/>
    <p:sldId id="272" r:id="rId31"/>
    <p:sldId id="384" r:id="rId32"/>
    <p:sldId id="385" r:id="rId33"/>
    <p:sldId id="386" r:id="rId34"/>
    <p:sldId id="2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F1D71DB-BB25-7640-BCED-5FE0BB367C49}">
          <p14:sldIdLst>
            <p14:sldId id="257"/>
            <p14:sldId id="258"/>
            <p14:sldId id="259"/>
            <p14:sldId id="260"/>
            <p14:sldId id="283"/>
            <p14:sldId id="284"/>
            <p14:sldId id="285"/>
            <p14:sldId id="262"/>
            <p14:sldId id="263"/>
            <p14:sldId id="288"/>
            <p14:sldId id="289"/>
            <p14:sldId id="290"/>
            <p14:sldId id="267"/>
            <p14:sldId id="380"/>
            <p14:sldId id="264"/>
            <p14:sldId id="282"/>
            <p14:sldId id="291"/>
            <p14:sldId id="292"/>
            <p14:sldId id="266"/>
            <p14:sldId id="293"/>
            <p14:sldId id="268"/>
            <p14:sldId id="294"/>
            <p14:sldId id="269"/>
            <p14:sldId id="270"/>
            <p14:sldId id="271"/>
          </p14:sldIdLst>
        </p14:section>
        <p14:section name="learning value functions" id="{5969FB97-74FE-A442-BD33-29108C5C10C3}">
          <p14:sldIdLst>
            <p14:sldId id="382"/>
            <p14:sldId id="295"/>
            <p14:sldId id="381"/>
            <p14:sldId id="383"/>
            <p14:sldId id="272"/>
            <p14:sldId id="384"/>
            <p14:sldId id="385"/>
            <p14:sldId id="38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9"/>
    <p:restoredTop sz="90263"/>
  </p:normalViewPr>
  <p:slideViewPr>
    <p:cSldViewPr snapToGrid="0" snapToObjects="1">
      <p:cViewPr varScale="1">
        <p:scale>
          <a:sx n="138" d="100"/>
          <a:sy n="138" d="100"/>
        </p:scale>
        <p:origin x="11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AC87-E817-884A-9358-3DEC24276FB4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E1B5-9288-854E-9B4F-EEE1FD531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74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72A7-2D62-D546-B943-B85F59ADDF17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169F-5D8D-8443-9ACF-14667E26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8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emphasis on connections</a:t>
            </a:r>
            <a:r>
              <a:rPr lang="en-US" baseline="0"/>
              <a:t> with neural net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4CA-648D-4A43-8EB7-C2049A572DA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cs.stanford.edu</a:t>
            </a:r>
            <a:r>
              <a:rPr lang="en-US" dirty="0"/>
              <a:t>/people/</a:t>
            </a:r>
            <a:r>
              <a:rPr lang="en-US" dirty="0" err="1"/>
              <a:t>karpathy</a:t>
            </a:r>
            <a:r>
              <a:rPr lang="en-US" dirty="0"/>
              <a:t>/</a:t>
            </a:r>
            <a:r>
              <a:rPr lang="en-US" dirty="0" err="1"/>
              <a:t>reinforcejs</a:t>
            </a:r>
            <a:r>
              <a:rPr lang="en-US" dirty="0"/>
              <a:t>/</a:t>
            </a:r>
            <a:r>
              <a:rPr lang="en-US" dirty="0" err="1"/>
              <a:t>gridworld_dp.html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eGKPfZTXHsc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Mitchell</a:t>
            </a:r>
            <a:r>
              <a:rPr lang="en-US" baseline="0" dirty="0"/>
              <a:t> example</a:t>
            </a:r>
          </a:p>
          <a:p>
            <a:r>
              <a:rPr lang="en-US" dirty="0"/>
              <a:t>http://</a:t>
            </a:r>
            <a:r>
              <a:rPr lang="en-US" dirty="0" err="1"/>
              <a:t>www.cs.ubc.ca</a:t>
            </a:r>
            <a:r>
              <a:rPr lang="en-US" dirty="0"/>
              <a:t>/~</a:t>
            </a:r>
            <a:r>
              <a:rPr lang="en-US" dirty="0" err="1"/>
              <a:t>poole</a:t>
            </a:r>
            <a:r>
              <a:rPr lang="en-US" dirty="0"/>
              <a:t>/demos/</a:t>
            </a:r>
            <a:r>
              <a:rPr lang="en-US" dirty="0" err="1"/>
              <a:t>mdp</a:t>
            </a:r>
            <a:r>
              <a:rPr lang="en-US" dirty="0"/>
              <a:t>/</a:t>
            </a:r>
            <a:r>
              <a:rPr lang="en-US" dirty="0" err="1"/>
              <a:t>vi.html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4CA-648D-4A43-8EB7-C2049A572DAC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this equation displays correctly</a:t>
            </a:r>
          </a:p>
          <a:p>
            <a:r>
              <a:rPr lang="en-US" dirty="0"/>
              <a:t>Explain: s’ = next state given current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6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Solution: Q(</a:t>
            </a:r>
            <a:r>
              <a:rPr lang="en-US" dirty="0" err="1"/>
              <a:t>s,a</a:t>
            </a:r>
            <a:r>
              <a:rPr lang="en-US" dirty="0"/>
              <a:t>) = R(</a:t>
            </a:r>
            <a:r>
              <a:rPr lang="en-US" dirty="0" err="1"/>
              <a:t>s,a</a:t>
            </a:r>
            <a:r>
              <a:rPr lang="en-US" dirty="0"/>
              <a:t>) + \gamma x \sum_{s’} P(</a:t>
            </a:r>
            <a:r>
              <a:rPr lang="en-US" dirty="0" err="1"/>
              <a:t>s’|s</a:t>
            </a:r>
            <a:r>
              <a:rPr lang="en-US" dirty="0"/>
              <a:t>) x V(s’)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Known in business schools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choose optimal actions with any probability, even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Tough trade-off: features give context and information but blow up state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deepmind.com</a:t>
            </a:r>
            <a:r>
              <a:rPr lang="en-US" dirty="0"/>
              <a:t>/blog/announcements/</a:t>
            </a:r>
            <a:r>
              <a:rPr lang="en-US" dirty="0" err="1"/>
              <a:t>deepmind</a:t>
            </a:r>
            <a:r>
              <a:rPr lang="en-US" dirty="0"/>
              <a:t>-and-blizzard-open-</a:t>
            </a:r>
            <a:r>
              <a:rPr lang="en-US" dirty="0" err="1"/>
              <a:t>starcraft</a:t>
            </a:r>
            <a:r>
              <a:rPr lang="en-US" dirty="0"/>
              <a:t>-ii-ai-research-environment</a:t>
            </a:r>
          </a:p>
          <a:p>
            <a:r>
              <a:rPr lang="en-US" dirty="0"/>
              <a:t>https://</a:t>
            </a:r>
            <a:r>
              <a:rPr lang="en-US" dirty="0" err="1"/>
              <a:t>www.newscientist.com</a:t>
            </a:r>
            <a:r>
              <a:rPr lang="en-US" dirty="0"/>
              <a:t>/article/2221840-deepminds-starcraft-playing-ai-beats-99-8-per-cent-of-human-gamers/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=VCdxqn0fcnE helicopter</a:t>
            </a:r>
          </a:p>
          <a:p>
            <a:r>
              <a:rPr lang="en-US" dirty="0"/>
              <a:t>https://</a:t>
            </a:r>
            <a:r>
              <a:rPr lang="en-US" dirty="0" err="1"/>
              <a:t>www.wired.com</a:t>
            </a:r>
            <a:r>
              <a:rPr lang="en-US" dirty="0"/>
              <a:t>/2015/02/</a:t>
            </a:r>
            <a:r>
              <a:rPr lang="en-US" dirty="0" err="1"/>
              <a:t>google</a:t>
            </a:r>
            <a:r>
              <a:rPr lang="en-US" dirty="0"/>
              <a:t>-</a:t>
            </a:r>
            <a:r>
              <a:rPr lang="en-US" dirty="0" err="1"/>
              <a:t>ai</a:t>
            </a:r>
            <a:r>
              <a:rPr lang="en-US" dirty="0"/>
              <a:t>-plays-</a:t>
            </a:r>
            <a:r>
              <a:rPr lang="en-US" dirty="0" err="1"/>
              <a:t>atari</a:t>
            </a:r>
            <a:r>
              <a:rPr lang="en-US" dirty="0"/>
              <a:t>-like-pros/</a:t>
            </a:r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W_gxLKSsSIE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4CA-648D-4A43-8EB7-C2049A572DAC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setosa.io</a:t>
            </a:r>
            <a:r>
              <a:rPr lang="en-US" dirty="0"/>
              <a:t>/blog/2014/07/26/</a:t>
            </a:r>
            <a:r>
              <a:rPr lang="en-US" dirty="0" err="1"/>
              <a:t>markov</a:t>
            </a:r>
            <a:r>
              <a:rPr lang="en-US" dirty="0"/>
              <a:t>-chains/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6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interpret state reward as expected reward from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also interpret as probability of process 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4CA-648D-4A43-8EB7-C2049A572DA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69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silver-</a:t>
            </a:r>
            <a:r>
              <a:rPr lang="en-US" dirty="0" err="1"/>
              <a:t>mpd.pdf</a:t>
            </a:r>
            <a:endParaRPr lang="en-US" dirty="0"/>
          </a:p>
          <a:p>
            <a:r>
              <a:rPr lang="en-US" dirty="0"/>
              <a:t>see slide 11 student MRP for interpretation of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⁨</a:t>
            </a:r>
            <a:r>
              <a:rPr lang="en-US" dirty="0" err="1"/>
              <a:t>sfuvault</a:t>
            </a:r>
            <a:r>
              <a:rPr lang="en-US" dirty="0"/>
              <a:t>⁩ ▸ ⁨Tien⁩/v03_with_arrow.mov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8169F-5D8D-8443-9ACF-14667E26D2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5647-0C69-2145-973B-E53634A70F17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DCA-1C70-754D-A896-043AC6BABE50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BA52-D130-054E-8420-B156DF435280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369F-0632-8347-B77C-E974431A8306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FF8C-7F19-2041-96EE-78436FC32AFC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3222-5C65-2444-929E-120A9A247497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CD7-0560-F24B-9E63-899FE7F59F5C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720-BDEA-5247-9DC2-4518ECBF162C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321F-40F3-8E49-B427-3D27A1EF0394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DA0F-E8EA-9C47-B708-ED8D522A6733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95FE9D-AFAD-ED48-B99F-797AD2CBB4CC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8CD40F-3B15-2D47-A444-726EB44D8AEB}" type="datetime1">
              <a:rPr lang="en-CA" smtClean="0"/>
              <a:t>2020-04-06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A Crash Course in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tosa.io/blog/2014/07/26/markov-chain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reinforcejs/gridworld_dp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people/karpathy/reinforcejs/gridworld_dp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KPfZTXHs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poole/demos/mdp/vi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stanford.edu/people/karpathy/reinforcejs/gridworld_dp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TMhmVh1q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dxqn0fc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W_gxLKSsSIE" TargetMode="External"/><Relationship Id="rId4" Type="http://schemas.openxmlformats.org/officeDocument/2006/relationships/hyperlink" Target="https://www.wired.com/2015/02/google-ai-plays-atari-like-pro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1838191"/>
          </a:xfrm>
        </p:spPr>
        <p:txBody>
          <a:bodyPr>
            <a:normAutofit/>
          </a:bodyPr>
          <a:lstStyle/>
          <a:p>
            <a:r>
              <a:rPr lang="en-US" dirty="0"/>
              <a:t>Oliver Schulte</a:t>
            </a:r>
          </a:p>
          <a:p>
            <a:r>
              <a:rPr lang="en-US" dirty="0"/>
              <a:t>Simon Fraser University</a:t>
            </a:r>
          </a:p>
          <a:p>
            <a:r>
              <a:rPr lang="en-US" dirty="0"/>
              <a:t>CMPT 980</a:t>
            </a:r>
          </a:p>
          <a:p>
            <a:r>
              <a:rPr lang="en-US" dirty="0"/>
              <a:t>Introduction to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75521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34CFDE-2DC3-0743-8059-4F053CD4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7152EE-A50B-7F40-83D9-84C706D7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638044"/>
            <a:ext cx="9707646" cy="3467334"/>
          </a:xfrm>
        </p:spPr>
        <p:txBody>
          <a:bodyPr>
            <a:normAutofit/>
          </a:bodyPr>
          <a:lstStyle/>
          <a:p>
            <a:r>
              <a:rPr lang="en-US" dirty="0"/>
              <a:t>Aka Markov Chains</a:t>
            </a:r>
          </a:p>
          <a:p>
            <a:r>
              <a:rPr lang="en-US" dirty="0"/>
              <a:t>A Markov process moves from one state to another with a certain probability</a:t>
            </a:r>
          </a:p>
          <a:p>
            <a:r>
              <a:rPr lang="en-US" dirty="0"/>
              <a:t>Transition probability: </a:t>
            </a:r>
            <a:r>
              <a:rPr lang="en-US" i="1" dirty="0"/>
              <a:t>P(s</a:t>
            </a:r>
            <a:r>
              <a:rPr lang="en-US" i="1" baseline="-25000" dirty="0"/>
              <a:t>t+1</a:t>
            </a:r>
            <a:r>
              <a:rPr lang="en-US" i="1" dirty="0"/>
              <a:t> = s’|</a:t>
            </a:r>
            <a:r>
              <a:rPr lang="en-US" i="1" dirty="0" err="1"/>
              <a:t>s</a:t>
            </a:r>
            <a:r>
              <a:rPr lang="en-US" i="1" baseline="-25000" dirty="0" err="1"/>
              <a:t>t</a:t>
            </a:r>
            <a:r>
              <a:rPr lang="en-US" i="1" dirty="0"/>
              <a:t> = s)</a:t>
            </a:r>
          </a:p>
          <a:p>
            <a:r>
              <a:rPr lang="en-US" dirty="0"/>
              <a:t>RNNs are like (continuous) Markov Processes with </a:t>
            </a:r>
            <a:r>
              <a:rPr lang="en-US" u="sng" dirty="0"/>
              <a:t>hidden</a:t>
            </a:r>
            <a:r>
              <a:rPr lang="en-US" dirty="0"/>
              <a:t> States</a:t>
            </a:r>
            <a:endParaRPr lang="en-US" i="1" dirty="0"/>
          </a:p>
          <a:p>
            <a:r>
              <a:rPr lang="en-US" dirty="0">
                <a:hlinkClick r:id="rId3"/>
              </a:rPr>
              <a:t>Demo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C7978-40B3-C044-99A6-EE5B12EC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46961-EB8F-334C-AB83-A7847907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1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347B-06DA-3246-94CB-AAC938BC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E37F2-5F06-1C46-9287-8C1A2568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EDDF7-F8E3-5040-835C-876432BA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F058FD-64D8-4E4E-8133-90CA1FC37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5173" y="2317059"/>
            <a:ext cx="4981952" cy="4239189"/>
          </a:xfrm>
        </p:spPr>
      </p:pic>
    </p:spTree>
    <p:extLst>
      <p:ext uri="{BB962C8B-B14F-4D97-AF65-F5344CB8AC3E}">
        <p14:creationId xmlns:p14="http://schemas.microsoft.com/office/powerpoint/2010/main" val="79170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02FD-898F-2443-A271-5635828C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reward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2262-C36C-5B4C-973C-6E1D2589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baseline="-25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B97B36-7BAC-2249-B82B-C949338DB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703" y="3549918"/>
            <a:ext cx="5051973" cy="923228"/>
          </a:xfrm>
        </p:spPr>
        <p:txBody>
          <a:bodyPr>
            <a:noAutofit/>
          </a:bodyPr>
          <a:lstStyle/>
          <a:p>
            <a:r>
              <a:rPr lang="en-US" sz="2400" dirty="0"/>
              <a:t>Markov Process + Reward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s</a:t>
            </a:r>
            <a:r>
              <a:rPr lang="en-US" sz="2400" dirty="0"/>
              <a:t> associated with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EF4A9-E9A4-E142-B93E-AD6B1714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FB2E7-7094-AC48-AE98-F45C638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A2189-9EC0-E64C-9202-71C0F409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76" y="642125"/>
            <a:ext cx="68540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Returns and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274" y="2638044"/>
            <a:ext cx="8033590" cy="357987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u="sng" dirty="0"/>
              <a:t>trajectory</a:t>
            </a:r>
            <a:r>
              <a:rPr lang="en-US" dirty="0"/>
              <a:t> is a (possibly infinite) sequence</a:t>
            </a:r>
            <a:br>
              <a:rPr lang="en-US" dirty="0"/>
            </a:br>
            <a:r>
              <a:rPr lang="en-US" i="1" dirty="0"/>
              <a:t>s</a:t>
            </a:r>
            <a:r>
              <a:rPr lang="en-US" i="1" baseline="-25000" dirty="0"/>
              <a:t>0</a:t>
            </a:r>
            <a:r>
              <a:rPr lang="en-US" i="1" dirty="0"/>
              <a:t>,r</a:t>
            </a:r>
            <a:r>
              <a:rPr lang="en-US" i="1" baseline="-25000" dirty="0"/>
              <a:t>0</a:t>
            </a:r>
            <a:r>
              <a:rPr lang="en-US" i="1" dirty="0"/>
              <a:t>,s</a:t>
            </a:r>
            <a:r>
              <a:rPr lang="en-US" i="1" baseline="-25000" dirty="0"/>
              <a:t>1</a:t>
            </a:r>
            <a:r>
              <a:rPr lang="en-US" i="1" dirty="0"/>
              <a:t>,r</a:t>
            </a:r>
            <a:r>
              <a:rPr lang="en-US" i="1" baseline="-25000" dirty="0"/>
              <a:t>1</a:t>
            </a:r>
            <a:r>
              <a:rPr lang="en-US" i="1" dirty="0"/>
              <a:t>,...,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i="1" dirty="0" err="1"/>
              <a:t>,r</a:t>
            </a:r>
            <a:r>
              <a:rPr lang="en-US" i="1" baseline="-25000" dirty="0" err="1"/>
              <a:t>n</a:t>
            </a:r>
            <a:r>
              <a:rPr lang="en-US" i="1" dirty="0"/>
              <a:t>,...</a:t>
            </a:r>
          </a:p>
          <a:p>
            <a:r>
              <a:rPr lang="en-US" dirty="0"/>
              <a:t>The </a:t>
            </a:r>
            <a:r>
              <a:rPr lang="en-US" u="sng" dirty="0"/>
              <a:t>return</a:t>
            </a:r>
            <a:r>
              <a:rPr lang="en-US" dirty="0"/>
              <a:t> is the total sum of rewards.</a:t>
            </a:r>
          </a:p>
          <a:p>
            <a:r>
              <a:rPr lang="en-US" dirty="0"/>
              <a:t>But: if the trajectory is infinite, we have an infinite sum!</a:t>
            </a:r>
          </a:p>
          <a:p>
            <a:r>
              <a:rPr lang="en-US" dirty="0"/>
              <a:t>Solution: Weight rewards by </a:t>
            </a:r>
            <a:r>
              <a:rPr lang="en-US" i="1" dirty="0"/>
              <a:t>discount factor </a:t>
            </a:r>
            <a:r>
              <a:rPr lang="en-US" i="1" dirty="0" err="1"/>
              <a:t>γ</a:t>
            </a:r>
            <a:r>
              <a:rPr lang="en-US" i="1" dirty="0"/>
              <a:t> </a:t>
            </a:r>
            <a:r>
              <a:rPr lang="en-US" dirty="0"/>
              <a:t>between 0 and 1.</a:t>
            </a:r>
          </a:p>
          <a:p>
            <a:r>
              <a:rPr lang="en-US" dirty="0"/>
              <a:t>Return = </a:t>
            </a:r>
            <a:r>
              <a:rPr lang="en-US" i="1" dirty="0"/>
              <a:t>r</a:t>
            </a:r>
            <a:r>
              <a:rPr lang="en-US" i="1" baseline="-25000" dirty="0"/>
              <a:t>0</a:t>
            </a:r>
            <a:r>
              <a:rPr lang="en-US" i="1" dirty="0"/>
              <a:t>+γr</a:t>
            </a:r>
            <a:r>
              <a:rPr lang="en-US" i="1" baseline="-25000" dirty="0"/>
              <a:t>1</a:t>
            </a:r>
            <a:r>
              <a:rPr lang="en-US" i="1" dirty="0"/>
              <a:t>+γ</a:t>
            </a:r>
            <a:r>
              <a:rPr lang="en-US" i="1" baseline="30000" dirty="0"/>
              <a:t>2</a:t>
            </a:r>
            <a:r>
              <a:rPr lang="en-US" i="1" dirty="0"/>
              <a:t>r</a:t>
            </a:r>
            <a:r>
              <a:rPr lang="en-US" i="1" baseline="-25000" dirty="0"/>
              <a:t>n</a:t>
            </a:r>
            <a:r>
              <a:rPr lang="en-US" i="1" dirty="0"/>
              <a:t>+...</a:t>
            </a:r>
          </a:p>
          <a:p>
            <a:pPr lvl="1"/>
            <a:r>
              <a:rPr lang="en-US" dirty="0"/>
              <a:t>Getting rewards sooner is better than later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5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FBB5-0617-894A-9CC0-34A73BA5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B81BB2-541A-6D49-9B5D-A0861A33F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438" y="2313619"/>
            <a:ext cx="8625016" cy="39397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5EC8E-C2E0-BB44-A9D7-88A0F2E7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7CE3-CE45-6F46-A2ED-3763803F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2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2704894"/>
            <a:ext cx="11264900" cy="3428244"/>
          </a:xfrm>
        </p:spPr>
        <p:txBody>
          <a:bodyPr>
            <a:normAutofit/>
          </a:bodyPr>
          <a:lstStyle/>
          <a:p>
            <a:r>
              <a:rPr lang="en-US" dirty="0"/>
              <a:t>Markov decision process (MDP) = Markov reward process + </a:t>
            </a:r>
            <a:r>
              <a:rPr lang="en-US" b="1" dirty="0"/>
              <a:t>actions </a:t>
            </a:r>
          </a:p>
          <a:p>
            <a:r>
              <a:rPr lang="en-US" dirty="0"/>
              <a:t>Transition probabilities depend on actions</a:t>
            </a:r>
          </a:p>
          <a:p>
            <a:pPr marL="0" indent="0">
              <a:buNone/>
            </a:pPr>
            <a:r>
              <a:rPr lang="en-US" dirty="0"/>
              <a:t>P(s’|</a:t>
            </a:r>
            <a:r>
              <a:rPr lang="en-US" dirty="0" err="1"/>
              <a:t>s,a</a:t>
            </a:r>
            <a:r>
              <a:rPr lang="en-US" dirty="0"/>
              <a:t>)</a:t>
            </a:r>
          </a:p>
          <a:p>
            <a:r>
              <a:rPr lang="en-US" dirty="0"/>
              <a:t>Rewards depend on actions</a:t>
            </a:r>
          </a:p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s,a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Markov game = MDP with actions, rewards for &gt; 1 agent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0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Student Markov decision Process</a:t>
            </a:r>
          </a:p>
        </p:txBody>
      </p:sp>
      <p:pic>
        <p:nvPicPr>
          <p:cNvPr id="6" name="Content Placeholder 5" descr="silver-mdp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25" r="-30025"/>
          <a:stretch>
            <a:fillRect/>
          </a:stretch>
        </p:blipFill>
        <p:spPr>
          <a:xfrm>
            <a:off x="944469" y="2504352"/>
            <a:ext cx="9253716" cy="37135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Figure from David Silver, Lectures on Reinforcement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1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22885-6170-2A41-BEDD-E66BA5C5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Hockey example</a:t>
            </a:r>
          </a:p>
        </p:txBody>
      </p:sp>
      <p:pic>
        <p:nvPicPr>
          <p:cNvPr id="6" name="Online Media 5" descr="v03_with_arrow.mov">
            <a:hlinkClick r:id="" action="ppaction://media"/>
            <a:extLst>
              <a:ext uri="{FF2B5EF4-FFF2-40B4-BE49-F238E27FC236}">
                <a16:creationId xmlns:a16="http://schemas.microsoft.com/office/drawing/2014/main" id="{D2B71800-B7F3-A647-9041-92FA247322F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4376" y="1511714"/>
            <a:ext cx="6257544" cy="35198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D2093-BD96-074B-ACCB-9B2594B5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4660"/>
            <a:ext cx="3705203" cy="31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>
                <a:solidFill>
                  <a:srgbClr val="FFFFFF">
                    <a:alpha val="70000"/>
                  </a:srgbClr>
                </a:solidFill>
              </a:rPr>
              <a:t>A Crash Course in Reinforcement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29A63-BBFB-0347-810B-5713E7CE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A0389-EA43-FB41-B889-5ACCBA688890}"/>
              </a:ext>
            </a:extLst>
          </p:cNvPr>
          <p:cNvSpPr txBox="1"/>
          <p:nvPr/>
        </p:nvSpPr>
        <p:spPr>
          <a:xfrm>
            <a:off x="804672" y="4501662"/>
            <a:ext cx="347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states?</a:t>
            </a:r>
          </a:p>
          <a:p>
            <a:r>
              <a:rPr lang="en-US" sz="2400" dirty="0"/>
              <a:t>What are the rewards?</a:t>
            </a:r>
          </a:p>
        </p:txBody>
      </p:sp>
    </p:spTree>
    <p:extLst>
      <p:ext uri="{BB962C8B-B14F-4D97-AF65-F5344CB8AC3E}">
        <p14:creationId xmlns:p14="http://schemas.microsoft.com/office/powerpoint/2010/main" val="19590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0E73-E91B-844B-B24B-A479663F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DC1B-487A-654D-8B00-9FE0DEBE3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RL uses a </a:t>
            </a:r>
            <a:r>
              <a:rPr lang="en-US" b="1" dirty="0"/>
              <a:t>factored representation</a:t>
            </a:r>
            <a:r>
              <a:rPr lang="en-US" dirty="0"/>
              <a:t> (see Russell and </a:t>
            </a:r>
            <a:r>
              <a:rPr lang="en-US" dirty="0" err="1"/>
              <a:t>Norvig</a:t>
            </a:r>
            <a:r>
              <a:rPr lang="en-US" dirty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state is defined by a list of values for a set of variables.</a:t>
            </a:r>
          </a:p>
          <a:p>
            <a:pPr lvl="1"/>
            <a:r>
              <a:rPr lang="en-US" dirty="0"/>
              <a:t>E.g. in hockey, can include score, game time, locations of players, location of puck</a:t>
            </a:r>
          </a:p>
          <a:p>
            <a:r>
              <a:rPr lang="en-US" dirty="0"/>
              <a:t>If we  have only 2 integer variables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, we can visualize states in a </a:t>
            </a:r>
            <a:r>
              <a:rPr lang="en-US" dirty="0">
                <a:hlinkClick r:id="rId3"/>
              </a:rPr>
              <a:t>grid world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06DA9-55E4-E641-B257-84969C11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8A1FB-528D-7F4D-9A0A-491E3F1B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3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Table Representation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Reinforcement Learning?</a:t>
            </a:r>
          </a:p>
          <a:p>
            <a:r>
              <a:rPr lang="en-US" dirty="0"/>
              <a:t>Key Definitions</a:t>
            </a:r>
          </a:p>
          <a:p>
            <a:r>
              <a:rPr lang="en-US" dirty="0"/>
              <a:t>Key Learning Tasks</a:t>
            </a:r>
          </a:p>
          <a:p>
            <a:r>
              <a:rPr lang="en-US" dirty="0"/>
              <a:t>Reinforcement Learning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1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4C87C4-E836-1C4E-860C-71F5ADA8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392" y="491490"/>
            <a:ext cx="7729728" cy="894636"/>
          </a:xfrm>
        </p:spPr>
        <p:txBody>
          <a:bodyPr/>
          <a:lstStyle/>
          <a:p>
            <a:r>
              <a:rPr lang="en-US" dirty="0"/>
              <a:t>RL framework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8992C-D2EC-AB44-95FC-B3DAEAA6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00" y="2785330"/>
            <a:ext cx="10272802" cy="3598164"/>
          </a:xfrm>
        </p:spPr>
        <p:txBody>
          <a:bodyPr>
            <a:normAutofit/>
          </a:bodyPr>
          <a:lstStyle/>
          <a:p>
            <a:r>
              <a:rPr lang="en-US" dirty="0"/>
              <a:t>We will start with </a:t>
            </a:r>
            <a:r>
              <a:rPr lang="en-US" u="sng" dirty="0"/>
              <a:t>model-based </a:t>
            </a:r>
            <a:r>
              <a:rPr lang="en-US" dirty="0"/>
              <a:t>approaches.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your Markov Decision process model (states, rewards, actions).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data to </a:t>
            </a:r>
            <a:r>
              <a:rPr lang="en-US" u="sng" dirty="0"/>
              <a:t>learn state transitions </a:t>
            </a:r>
            <a:r>
              <a:rPr lang="en-US" dirty="0"/>
              <a:t>⇒ fully defined MDP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algorithms to </a:t>
            </a:r>
            <a:r>
              <a:rPr lang="en-US" u="sng" dirty="0"/>
              <a:t>solve the MDP</a:t>
            </a:r>
            <a:br>
              <a:rPr lang="en-US" dirty="0"/>
            </a:br>
            <a:r>
              <a:rPr lang="en-US" dirty="0"/>
              <a:t>Solving MDP = determine optimal action in every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873B5-540E-C949-A1F3-E5BB19DF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603AF-FE43-6E40-A1B0-DE47A626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A5BE88-E235-D749-BFD5-C5714C7F2CC3}"/>
              </a:ext>
            </a:extLst>
          </p:cNvPr>
          <p:cNvSpPr txBox="1">
            <a:spLocks/>
          </p:cNvSpPr>
          <p:nvPr/>
        </p:nvSpPr>
        <p:spPr>
          <a:xfrm>
            <a:off x="3686262" y="1960847"/>
            <a:ext cx="3197923" cy="5438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Transition Probabilities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705953-0BD9-C048-9C96-EF198900E03A}"/>
              </a:ext>
            </a:extLst>
          </p:cNvPr>
          <p:cNvSpPr txBox="1">
            <a:spLocks/>
          </p:cNvSpPr>
          <p:nvPr/>
        </p:nvSpPr>
        <p:spPr>
          <a:xfrm>
            <a:off x="1241698" y="1960847"/>
            <a:ext cx="931128" cy="557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CE78161-F0A2-9346-9918-6ADF1BC2C90F}"/>
              </a:ext>
            </a:extLst>
          </p:cNvPr>
          <p:cNvSpPr/>
          <p:nvPr/>
        </p:nvSpPr>
        <p:spPr>
          <a:xfrm>
            <a:off x="2292890" y="2093857"/>
            <a:ext cx="1075895" cy="277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2EC7B9-F5A8-E149-A504-63C55FBB5E3C}"/>
              </a:ext>
            </a:extLst>
          </p:cNvPr>
          <p:cNvSpPr txBox="1">
            <a:spLocks/>
          </p:cNvSpPr>
          <p:nvPr/>
        </p:nvSpPr>
        <p:spPr>
          <a:xfrm>
            <a:off x="9218948" y="1962371"/>
            <a:ext cx="2004085" cy="540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Value Function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698CC39-A3CB-9A4B-A7D6-5545E2E48961}"/>
              </a:ext>
            </a:extLst>
          </p:cNvPr>
          <p:cNvSpPr/>
          <p:nvPr/>
        </p:nvSpPr>
        <p:spPr>
          <a:xfrm>
            <a:off x="7707633" y="2093857"/>
            <a:ext cx="687867" cy="277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8498EA-6BD3-8A49-A269-75AD8D91AA38}"/>
              </a:ext>
            </a:extLst>
          </p:cNvPr>
          <p:cNvSpPr txBox="1"/>
          <p:nvPr/>
        </p:nvSpPr>
        <p:spPr>
          <a:xfrm>
            <a:off x="7440482" y="1516370"/>
            <a:ext cx="208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 programming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D966C-BB48-AB4A-9EB8-4E1DF19B1896}"/>
              </a:ext>
            </a:extLst>
          </p:cNvPr>
          <p:cNvSpPr txBox="1"/>
          <p:nvPr/>
        </p:nvSpPr>
        <p:spPr>
          <a:xfrm>
            <a:off x="2231136" y="1652727"/>
            <a:ext cx="131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43358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48" y="2372061"/>
            <a:ext cx="9208916" cy="3864147"/>
          </a:xfrm>
        </p:spPr>
        <p:txBody>
          <a:bodyPr>
            <a:noAutofit/>
          </a:bodyPr>
          <a:lstStyle/>
          <a:p>
            <a:r>
              <a:rPr lang="en-US" dirty="0"/>
              <a:t>A deterministic </a:t>
            </a:r>
            <a:r>
              <a:rPr lang="en-US" b="1" dirty="0"/>
              <a:t>policy</a:t>
            </a:r>
            <a:r>
              <a:rPr lang="en-US" dirty="0"/>
              <a:t> π is a function that maps states to actions.</a:t>
            </a:r>
          </a:p>
          <a:p>
            <a:pPr lvl="1"/>
            <a:r>
              <a:rPr lang="en-US" sz="2400" dirty="0"/>
              <a:t>i.e. tells us how to act.</a:t>
            </a:r>
          </a:p>
          <a:p>
            <a:r>
              <a:rPr lang="en-US" dirty="0"/>
              <a:t>Can also be probabilistic: </a:t>
            </a:r>
            <a:r>
              <a:rPr lang="en-US" i="1" dirty="0"/>
              <a:t>π(</a:t>
            </a:r>
            <a:r>
              <a:rPr lang="en-US" i="1" dirty="0" err="1"/>
              <a:t>a|s</a:t>
            </a:r>
            <a:r>
              <a:rPr lang="en-US" i="1" dirty="0"/>
              <a:t>)</a:t>
            </a:r>
          </a:p>
          <a:p>
            <a:r>
              <a:rPr lang="en-US" dirty="0"/>
              <a:t>Can be implemented using neural nets.</a:t>
            </a:r>
          </a:p>
          <a:p>
            <a:r>
              <a:rPr lang="en-US" dirty="0">
                <a:hlinkClick r:id="rId2"/>
              </a:rPr>
              <a:t>grid world demo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48" y="2372061"/>
            <a:ext cx="9208916" cy="3864147"/>
          </a:xfrm>
        </p:spPr>
        <p:txBody>
          <a:bodyPr>
            <a:noAutofit/>
          </a:bodyPr>
          <a:lstStyle/>
          <a:p>
            <a:r>
              <a:rPr lang="en-US" dirty="0"/>
              <a:t>Given a policy and an MDP, we have the </a:t>
            </a:r>
            <a:r>
              <a:rPr lang="en-US" b="1" dirty="0"/>
              <a:t>expected return,</a:t>
            </a:r>
            <a:r>
              <a:rPr lang="en-US" dirty="0"/>
              <a:t> over all infinite trajectories, from using the policy at a state.</a:t>
            </a:r>
          </a:p>
          <a:p>
            <a:r>
              <a:rPr lang="en-US" dirty="0"/>
              <a:t>Notation: V</a:t>
            </a:r>
            <a:r>
              <a:rPr lang="en-US" baseline="30000" dirty="0"/>
              <a:t>π</a:t>
            </a:r>
            <a:r>
              <a:rPr lang="en-US" dirty="0"/>
              <a:t>(s)</a:t>
            </a:r>
          </a:p>
          <a:p>
            <a:r>
              <a:rPr lang="en-US" dirty="0"/>
              <a:t>Important: this is a powerful look-ahead concept.</a:t>
            </a:r>
          </a:p>
          <a:p>
            <a:pPr lvl="1"/>
            <a:r>
              <a:rPr lang="en-US" dirty="0"/>
              <a:t>Like searching through an entire search tree for expected success</a:t>
            </a:r>
          </a:p>
          <a:p>
            <a:r>
              <a:rPr lang="en-US" dirty="0"/>
              <a:t>Game example: chance of winning, expected total score.</a:t>
            </a:r>
          </a:p>
          <a:p>
            <a:r>
              <a:rPr lang="en-US" dirty="0">
                <a:hlinkClick r:id="rId3"/>
              </a:rPr>
              <a:t>Dr. Strange looks ahead</a:t>
            </a:r>
            <a:endParaRPr lang="en-US" dirty="0"/>
          </a:p>
          <a:p>
            <a:r>
              <a:rPr lang="en-US" dirty="0"/>
              <a:t>Can also be computed by a neural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5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972" y="2638044"/>
            <a:ext cx="8511892" cy="3101983"/>
          </a:xfrm>
        </p:spPr>
        <p:txBody>
          <a:bodyPr/>
          <a:lstStyle/>
          <a:p>
            <a:r>
              <a:rPr lang="en-US" dirty="0"/>
              <a:t>A policy π* is optimal if for any other policy and for all states s</a:t>
            </a:r>
            <a:br>
              <a:rPr lang="en-US" dirty="0"/>
            </a:br>
            <a:r>
              <a:rPr lang="en-US" dirty="0"/>
              <a:t> V</a:t>
            </a:r>
            <a:r>
              <a:rPr lang="en-US" baseline="30000" dirty="0"/>
              <a:t>π*</a:t>
            </a:r>
            <a:r>
              <a:rPr lang="en-US" dirty="0"/>
              <a:t>(s) ≥ V</a:t>
            </a:r>
            <a:r>
              <a:rPr lang="en-US" baseline="30000" dirty="0"/>
              <a:t>π</a:t>
            </a:r>
            <a:r>
              <a:rPr lang="en-US" dirty="0"/>
              <a:t>(s)</a:t>
            </a:r>
          </a:p>
          <a:p>
            <a:r>
              <a:rPr lang="en-US" dirty="0"/>
              <a:t>The value of the optimal policy is written as V</a:t>
            </a:r>
            <a:r>
              <a:rPr lang="en-US" baseline="30000" dirty="0"/>
              <a:t>*</a:t>
            </a:r>
            <a:r>
              <a:rPr lang="en-US" dirty="0"/>
              <a:t>(s).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18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action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policy, the expected reward at a state given an action is denoted as Q</a:t>
            </a:r>
            <a:r>
              <a:rPr lang="en-US" baseline="30000" dirty="0"/>
              <a:t>π</a:t>
            </a:r>
            <a:r>
              <a:rPr lang="en-US" dirty="0"/>
              <a:t>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  <a:p>
            <a:r>
              <a:rPr lang="en-US" dirty="0"/>
              <a:t>Similarly Q</a:t>
            </a:r>
            <a:r>
              <a:rPr lang="en-US" baseline="30000" dirty="0"/>
              <a:t>*</a:t>
            </a:r>
            <a:r>
              <a:rPr lang="en-US" dirty="0"/>
              <a:t>(</a:t>
            </a:r>
            <a:r>
              <a:rPr lang="en-US" dirty="0" err="1"/>
              <a:t>s,a</a:t>
            </a:r>
            <a:r>
              <a:rPr lang="en-US" dirty="0"/>
              <a:t>) for the value of an action given the optimal policy.</a:t>
            </a:r>
          </a:p>
          <a:p>
            <a:r>
              <a:rPr lang="en-US" dirty="0">
                <a:hlinkClick r:id="rId3"/>
              </a:rPr>
              <a:t>grid example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7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24575"/>
            <a:ext cx="7729728" cy="1188720"/>
          </a:xfrm>
        </p:spPr>
        <p:txBody>
          <a:bodyPr/>
          <a:lstStyle/>
          <a:p>
            <a:r>
              <a:rPr lang="en-US" dirty="0"/>
              <a:t>RL Concepts </a:t>
            </a:r>
          </a:p>
        </p:txBody>
      </p:sp>
      <p:pic>
        <p:nvPicPr>
          <p:cNvPr id="4" name="Content Placeholder 3" descr="mitchell-ex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87" r="-53687"/>
          <a:stretch>
            <a:fillRect/>
          </a:stretch>
        </p:blipFill>
        <p:spPr>
          <a:xfrm>
            <a:off x="609600" y="1613295"/>
            <a:ext cx="109728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68139" y="3289332"/>
            <a:ext cx="240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3 functions can be computed by neural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9834" y="6356351"/>
            <a:ext cx="9619175" cy="365125"/>
          </a:xfrm>
        </p:spPr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2E4D44-3606-2245-9A5A-75C07100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value functions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F97CC-EE24-4840-9FB4-5F8981508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Bellman Equations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5A1B3-D115-9840-BFEC-638E42BC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69B5B-E827-CF45-A45C-74A95AA0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1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Value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262" y="2692364"/>
            <a:ext cx="3197923" cy="5438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Transition Probabilities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1698" y="2692364"/>
            <a:ext cx="931128" cy="557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Data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92890" y="2825374"/>
            <a:ext cx="1075895" cy="277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18948" y="2693888"/>
            <a:ext cx="2004085" cy="540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Value Function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707633" y="2825374"/>
            <a:ext cx="687867" cy="277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40482" y="2247887"/>
            <a:ext cx="208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6428" y="3698530"/>
                <a:ext cx="107490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Bellmann equation for computing the value function with </a:t>
                </a:r>
                <a:r>
                  <a:rPr lang="en-US" sz="2400" u="sng" dirty="0"/>
                  <a:t>deterministic</a:t>
                </a:r>
                <a:r>
                  <a:rPr lang="en-US" sz="2400" dirty="0"/>
                  <a:t> transitions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/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8" y="3698530"/>
                <a:ext cx="10749023" cy="830997"/>
              </a:xfrm>
              <a:prstGeom prst="rect">
                <a:avLst/>
              </a:prstGeom>
              <a:blipFill>
                <a:blip r:embed="rId3"/>
                <a:stretch>
                  <a:fillRect l="-708" t="-447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3502" y="5662475"/>
            <a:ext cx="1103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hlinkClick r:id="rId4"/>
              </a:rPr>
              <a:t>grid example </a:t>
            </a:r>
            <a:endParaRPr lang="en-US" sz="2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F43AE-B2D6-4F45-A593-65F63D30793B}"/>
              </a:ext>
            </a:extLst>
          </p:cNvPr>
          <p:cNvSpPr txBox="1"/>
          <p:nvPr/>
        </p:nvSpPr>
        <p:spPr>
          <a:xfrm>
            <a:off x="2231136" y="2384244"/>
            <a:ext cx="131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00043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Bellman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6948" y="2635898"/>
                <a:ext cx="11208503" cy="1357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Bellmann equation for computing the value function with non-deterministic transitions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e>
                        </m:nary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/>
                    </m:sSub>
                  </m:oMath>
                </a14:m>
                <a:br>
                  <a:rPr lang="en-US" sz="2400" dirty="0"/>
                </a:b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2635898"/>
                <a:ext cx="11208503" cy="1357936"/>
              </a:xfrm>
              <a:prstGeom prst="rect">
                <a:avLst/>
              </a:prstGeom>
              <a:blipFill>
                <a:blip r:embed="rId3"/>
                <a:stretch>
                  <a:fillRect l="-680" t="-69159" r="-453" b="-1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4966" y="5056466"/>
            <a:ext cx="110319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Developed for transition probabilities that are “nice”</a:t>
            </a:r>
            <a:br>
              <a:rPr lang="en-US" sz="2400" dirty="0"/>
            </a:br>
            <a:r>
              <a:rPr lang="en-US" sz="2400" dirty="0"/>
              <a:t>discrete, Gaussian, Poisson,...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56970-BE7B-A548-9757-9658A98599C8}"/>
              </a:ext>
            </a:extLst>
          </p:cNvPr>
          <p:cNvSpPr txBox="1"/>
          <p:nvPr/>
        </p:nvSpPr>
        <p:spPr>
          <a:xfrm>
            <a:off x="426688" y="4235763"/>
            <a:ext cx="1120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about a general equation for the Q-function?</a:t>
            </a:r>
          </a:p>
        </p:txBody>
      </p:sp>
    </p:spTree>
    <p:extLst>
      <p:ext uri="{BB962C8B-B14F-4D97-AF65-F5344CB8AC3E}">
        <p14:creationId xmlns:p14="http://schemas.microsoft.com/office/powerpoint/2010/main" val="216615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AAEC-9C67-374F-8EE7-029A59A3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Optimal values and policies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D913-392E-0447-8019-572066BCE9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63" y="2327499"/>
                <a:ext cx="10183837" cy="407330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Value Iteration  Algorithm</a:t>
                </a:r>
              </a:p>
              <a:p>
                <a:r>
                  <a:rPr lang="en-US" dirty="0"/>
                  <a:t>Aka Dynamic Programming</a:t>
                </a:r>
              </a:p>
              <a:p>
                <a:r>
                  <a:rPr lang="en-US" dirty="0"/>
                  <a:t>Input: reward R(</a:t>
                </a:r>
                <a:r>
                  <a:rPr lang="en-US" dirty="0" err="1"/>
                  <a:t>s,a</a:t>
                </a:r>
                <a:r>
                  <a:rPr lang="en-US" dirty="0"/>
                  <a:t>), Transition probability P(s’|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Initialize for all states </a:t>
                </a:r>
                <a:r>
                  <a:rPr lang="en-US" i="1" dirty="0"/>
                  <a:t>s</a:t>
                </a:r>
                <a:r>
                  <a:rPr lang="en-US" dirty="0"/>
                  <a:t>, actions </a:t>
                </a:r>
                <a:r>
                  <a:rPr lang="en-US" i="1" dirty="0"/>
                  <a:t>a</a:t>
                </a:r>
              </a:p>
              <a:p>
                <a:pPr marL="685800" lvl="1" indent="-457200">
                  <a:buFont typeface="+mj-lt"/>
                  <a:buAutoNum type="arabicPeriod"/>
                </a:pPr>
                <a:r>
                  <a:rPr lang="en-US" dirty="0"/>
                  <a:t>V</a:t>
                </a:r>
                <a:r>
                  <a:rPr lang="en-US" baseline="-25000" dirty="0"/>
                  <a:t>0</a:t>
                </a:r>
                <a:r>
                  <a:rPr lang="en-US" dirty="0"/>
                  <a:t>*(s) = Q</a:t>
                </a:r>
                <a:r>
                  <a:rPr lang="en-US" baseline="-25000" dirty="0"/>
                  <a:t>0</a:t>
                </a:r>
                <a:r>
                  <a:rPr lang="en-US" dirty="0"/>
                  <a:t>*(</a:t>
                </a:r>
                <a:r>
                  <a:rPr lang="en-US" dirty="0" err="1"/>
                  <a:t>s,a</a:t>
                </a:r>
                <a:r>
                  <a:rPr lang="en-US" dirty="0"/>
                  <a:t>) = 0</a:t>
                </a:r>
              </a:p>
              <a:p>
                <a:pPr marL="685800" lvl="1" indent="-457200">
                  <a:buFont typeface="+mj-lt"/>
                  <a:buAutoNum type="arabicPeriod"/>
                </a:pPr>
                <a:r>
                  <a:rPr lang="en-CA" dirty="0"/>
                  <a:t>𝜋</a:t>
                </a:r>
                <a:r>
                  <a:rPr lang="en-CA" baseline="-25000" dirty="0"/>
                  <a:t>0</a:t>
                </a:r>
                <a:r>
                  <a:rPr lang="en-US" dirty="0"/>
                  <a:t>*(</a:t>
                </a:r>
                <a:r>
                  <a:rPr lang="en-US" dirty="0" err="1"/>
                  <a:t>a|s</a:t>
                </a:r>
                <a:r>
                  <a:rPr lang="en-US" dirty="0"/>
                  <a:t>)= random action choice (uniform)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Iterate until convergence for </a:t>
                </a:r>
                <a:r>
                  <a:rPr lang="en-US" i="1" dirty="0"/>
                  <a:t>l = 0,…,</a:t>
                </a:r>
              </a:p>
              <a:p>
                <a:pPr marL="685800" lvl="1" indent="-457200">
                  <a:buFont typeface="+mj-lt"/>
                  <a:buAutoNum type="arabicPeriod"/>
                </a:pPr>
                <a:r>
                  <a:rPr lang="en-CA" i="1" dirty="0"/>
                  <a:t>Q*</a:t>
                </a:r>
                <a:r>
                  <a:rPr lang="en-CA" i="1" baseline="-25000" dirty="0"/>
                  <a:t>l+1</a:t>
                </a:r>
                <a:r>
                  <a:rPr lang="en-CA" i="1" dirty="0"/>
                  <a:t>(</a:t>
                </a:r>
                <a:r>
                  <a:rPr lang="en-CA" i="1" dirty="0" err="1"/>
                  <a:t>s,a</a:t>
                </a:r>
                <a:r>
                  <a:rPr lang="en-CA" i="1" dirty="0"/>
                  <a:t>) = R(</a:t>
                </a:r>
                <a:r>
                  <a:rPr lang="en-CA" i="1" dirty="0" err="1"/>
                  <a:t>s,a</a:t>
                </a:r>
                <a:r>
                  <a:rPr lang="en-CA" i="1" dirty="0"/>
                  <a:t>) +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CA" i="1" dirty="0"/>
                  <a:t>∑</a:t>
                </a:r>
                <a:r>
                  <a:rPr lang="en-CA" i="1" baseline="-25000" dirty="0"/>
                  <a:t>s’</a:t>
                </a:r>
                <a:r>
                  <a:rPr lang="en-CA" i="1" dirty="0"/>
                  <a:t> P(s’|</a:t>
                </a:r>
                <a:r>
                  <a:rPr lang="en-CA" i="1" dirty="0" err="1"/>
                  <a:t>s,a</a:t>
                </a:r>
                <a:r>
                  <a:rPr lang="en-CA" i="1" dirty="0"/>
                  <a:t>) x </a:t>
                </a:r>
                <a:r>
                  <a:rPr lang="en-CA" i="1" dirty="0" err="1"/>
                  <a:t>V</a:t>
                </a:r>
                <a:r>
                  <a:rPr lang="en-CA" i="1" baseline="-25000" dirty="0" err="1"/>
                  <a:t>l</a:t>
                </a:r>
                <a:r>
                  <a:rPr lang="en-CA" i="1" dirty="0"/>
                  <a:t>(s’)</a:t>
                </a:r>
              </a:p>
              <a:p>
                <a:pPr marL="685800" lvl="1" indent="-457200">
                  <a:buFont typeface="+mj-lt"/>
                  <a:buAutoNum type="arabicPeriod"/>
                </a:pPr>
                <a:r>
                  <a:rPr lang="en-CA" dirty="0"/>
                  <a:t>𝜋</a:t>
                </a:r>
                <a:r>
                  <a:rPr lang="en-CA" baseline="-25000" dirty="0"/>
                  <a:t>l+1</a:t>
                </a:r>
                <a:r>
                  <a:rPr lang="en-US" dirty="0"/>
                  <a:t>*(</a:t>
                </a:r>
                <a:r>
                  <a:rPr lang="en-US" dirty="0" err="1"/>
                  <a:t>a|s</a:t>
                </a:r>
                <a:r>
                  <a:rPr lang="en-US" dirty="0"/>
                  <a:t>) = 0 if a does not maximize </a:t>
                </a:r>
                <a:r>
                  <a:rPr lang="en-US" i="1" dirty="0"/>
                  <a:t>Q</a:t>
                </a:r>
                <a:r>
                  <a:rPr lang="en-US" i="1" baseline="-25000" dirty="0"/>
                  <a:t>l+1</a:t>
                </a:r>
                <a:r>
                  <a:rPr lang="en-US" i="1" dirty="0"/>
                  <a:t>(</a:t>
                </a:r>
                <a:r>
                  <a:rPr lang="en-US" i="1" dirty="0" err="1"/>
                  <a:t>s,a</a:t>
                </a:r>
                <a:r>
                  <a:rPr lang="en-US" i="1" dirty="0"/>
                  <a:t>), uniform otherwise</a:t>
                </a:r>
              </a:p>
              <a:p>
                <a:pPr marL="685800" lvl="1" indent="-457200">
                  <a:buFont typeface="+mj-lt"/>
                  <a:buAutoNum type="arabicPeriod"/>
                </a:pPr>
                <a:r>
                  <a:rPr lang="en-US" i="1" dirty="0"/>
                  <a:t>V</a:t>
                </a:r>
                <a:r>
                  <a:rPr lang="en-US" i="1" baseline="-25000" dirty="0"/>
                  <a:t>l+1</a:t>
                </a:r>
                <a:r>
                  <a:rPr lang="en-US" i="1" dirty="0"/>
                  <a:t>(s) = </a:t>
                </a:r>
                <a:r>
                  <a:rPr lang="en-CA" i="1" dirty="0"/>
                  <a:t>∑</a:t>
                </a:r>
                <a:r>
                  <a:rPr lang="en-US" i="1" baseline="-25000" dirty="0"/>
                  <a:t>a</a:t>
                </a:r>
                <a:r>
                  <a:rPr lang="en-US" i="1" dirty="0"/>
                  <a:t> </a:t>
                </a:r>
                <a:r>
                  <a:rPr lang="en-CA" dirty="0"/>
                  <a:t>𝜋</a:t>
                </a:r>
                <a:r>
                  <a:rPr lang="en-CA" baseline="-25000" dirty="0"/>
                  <a:t>l+1</a:t>
                </a:r>
                <a:r>
                  <a:rPr lang="en-US" dirty="0"/>
                  <a:t>*(</a:t>
                </a:r>
                <a:r>
                  <a:rPr lang="en-US" dirty="0" err="1"/>
                  <a:t>a|s</a:t>
                </a:r>
                <a:r>
                  <a:rPr lang="en-US" dirty="0"/>
                  <a:t>) </a:t>
                </a:r>
                <a:r>
                  <a:rPr lang="en-CA" i="1" dirty="0"/>
                  <a:t>Q*</a:t>
                </a:r>
                <a:r>
                  <a:rPr lang="en-CA" i="1" baseline="-25000" dirty="0"/>
                  <a:t>l+1</a:t>
                </a:r>
                <a:r>
                  <a:rPr lang="en-CA" i="1" dirty="0"/>
                  <a:t>(</a:t>
                </a:r>
                <a:r>
                  <a:rPr lang="en-CA" i="1" dirty="0" err="1"/>
                  <a:t>s,a</a:t>
                </a:r>
                <a:r>
                  <a:rPr lang="en-CA" i="1" dirty="0"/>
                  <a:t>)</a:t>
                </a:r>
                <a:endParaRPr lang="en-US" i="1" dirty="0"/>
              </a:p>
              <a:p>
                <a:pPr marL="685800" lvl="1" indent="-457200">
                  <a:buFont typeface="+mj-lt"/>
                  <a:buAutoNum type="arabicPeriod"/>
                </a:pPr>
                <a:endParaRPr lang="en-US" i="1" dirty="0"/>
              </a:p>
              <a:p>
                <a:pPr marL="6858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D913-392E-0447-8019-572066BCE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63" y="2327499"/>
                <a:ext cx="10183837" cy="4073301"/>
              </a:xfrm>
              <a:blipFill>
                <a:blip r:embed="rId3"/>
                <a:stretch>
                  <a:fillRect l="-747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27E53-D6DA-884B-9E09-28EE904F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66343-F710-4A43-BB36-E0F7DAB4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49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Hockey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12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D5DAF8-3486-E743-9C0E-710F5CAF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Model for the National hockey league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19D849-0B97-2543-8C28-9E47C479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02" y="2483301"/>
            <a:ext cx="3297467" cy="1188720"/>
          </a:xfrm>
        </p:spPr>
        <p:txBody>
          <a:bodyPr/>
          <a:lstStyle/>
          <a:p>
            <a:r>
              <a:rPr lang="en-US" dirty="0"/>
              <a:t>7 seasons (2007-2014)</a:t>
            </a:r>
          </a:p>
          <a:p>
            <a:r>
              <a:rPr lang="en-US" dirty="0"/>
              <a:t>Typical sequence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B0CEA-4C0D-4F45-B102-8F797822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4D780-29A3-C945-BDF7-40321B23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F301BA-DF6B-D34F-84B8-4C052D0A5C4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981157" y="2349679"/>
            <a:ext cx="7455877" cy="4050831"/>
          </a:xfrm>
        </p:spPr>
      </p:pic>
    </p:spTree>
    <p:extLst>
      <p:ext uri="{BB962C8B-B14F-4D97-AF65-F5344CB8AC3E}">
        <p14:creationId xmlns:p14="http://schemas.microsoft.com/office/powerpoint/2010/main" val="425959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F328-3ABB-AB42-B583-9551EE81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CE9B-1A52-D743-9B50-C214A8FA5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23" y="2631362"/>
            <a:ext cx="4271771" cy="31019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 of context features +</a:t>
            </a:r>
          </a:p>
          <a:p>
            <a:r>
              <a:rPr lang="en-US" dirty="0"/>
              <a:t>Events leading up to current state</a:t>
            </a:r>
          </a:p>
          <a:p>
            <a:r>
              <a:rPr lang="en-US" dirty="0"/>
              <a:t>Ignore locations</a:t>
            </a:r>
          </a:p>
          <a:p>
            <a:r>
              <a:rPr lang="en-US" dirty="0"/>
              <a:t>Curse of dimensionality: state space grows exponentially with each feature</a:t>
            </a:r>
          </a:p>
          <a:p>
            <a:r>
              <a:rPr lang="en-US" dirty="0"/>
              <a:t>In NHL model, over 1.3M states</a:t>
            </a:r>
          </a:p>
          <a:p>
            <a:r>
              <a:rPr lang="en-US" dirty="0"/>
              <a:t>Value iteration can handle this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430EFE-402F-3947-92B9-755DD1422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2180" y="3018758"/>
            <a:ext cx="6202502" cy="20406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74A62-98D4-4A44-8574-103B911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A08C3-AD5F-8146-AE22-190C6525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5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6324-B867-0A46-9D8F-0695EF41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871" y="399300"/>
            <a:ext cx="7729728" cy="1188720"/>
          </a:xfrm>
        </p:spPr>
        <p:txBody>
          <a:bodyPr/>
          <a:lstStyle/>
          <a:p>
            <a:r>
              <a:rPr lang="en-US" dirty="0"/>
              <a:t>Impact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D1BD69-A1ED-6A44-847D-1391F97E7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26" y="2638044"/>
            <a:ext cx="3657599" cy="3101982"/>
          </a:xfrm>
        </p:spPr>
        <p:txBody>
          <a:bodyPr/>
          <a:lstStyle/>
          <a:p>
            <a:r>
              <a:rPr lang="en-US" dirty="0"/>
              <a:t>Impact(</a:t>
            </a:r>
            <a:r>
              <a:rPr lang="en-US" dirty="0" err="1"/>
              <a:t>s,a</a:t>
            </a:r>
            <a:r>
              <a:rPr lang="en-US" dirty="0"/>
              <a:t>) = Q(</a:t>
            </a:r>
            <a:r>
              <a:rPr lang="en-US" dirty="0" err="1"/>
              <a:t>s,a</a:t>
            </a:r>
            <a:r>
              <a:rPr lang="en-US" dirty="0"/>
              <a:t>) – V(s)</a:t>
            </a:r>
          </a:p>
          <a:p>
            <a:r>
              <a:rPr lang="en-US" dirty="0"/>
              <a:t>How much does an action improve a teams’ change of scoring?</a:t>
            </a:r>
          </a:p>
          <a:p>
            <a:r>
              <a:rPr lang="en-US" dirty="0"/>
              <a:t>Correlates with player salary, other metrics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F84840-A25B-AF49-9B38-2E854DD69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8460" y="1588020"/>
            <a:ext cx="6330462" cy="512816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A2E9-4091-544B-889F-60776F9F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99F9-78BC-8D43-828D-12EC1A69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09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16052"/>
            <a:ext cx="7729728" cy="118872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873379"/>
            <a:ext cx="10775852" cy="3964713"/>
          </a:xfrm>
        </p:spPr>
        <p:txBody>
          <a:bodyPr>
            <a:normAutofit/>
          </a:bodyPr>
          <a:lstStyle/>
          <a:p>
            <a:r>
              <a:rPr lang="en-US" dirty="0"/>
              <a:t>Reinforcement Learning: learning to act</a:t>
            </a:r>
          </a:p>
          <a:p>
            <a:r>
              <a:rPr lang="en-US" dirty="0"/>
              <a:t>Adds </a:t>
            </a:r>
            <a:r>
              <a:rPr lang="en-US" i="1" dirty="0"/>
              <a:t>actions</a:t>
            </a:r>
            <a:r>
              <a:rPr lang="en-US" dirty="0"/>
              <a:t> and </a:t>
            </a:r>
            <a:r>
              <a:rPr lang="en-US" i="1" dirty="0"/>
              <a:t>rewards</a:t>
            </a:r>
            <a:r>
              <a:rPr lang="en-US" dirty="0"/>
              <a:t> to a temporal Markov model</a:t>
            </a:r>
          </a:p>
          <a:p>
            <a:r>
              <a:rPr lang="en-US" dirty="0"/>
              <a:t>Key problems:</a:t>
            </a:r>
          </a:p>
          <a:p>
            <a:pPr lvl="1"/>
            <a:r>
              <a:rPr lang="en-US" dirty="0"/>
              <a:t>Value Function: Estimate expected future cumulative reward from a given state</a:t>
            </a:r>
          </a:p>
          <a:p>
            <a:pPr lvl="1"/>
            <a:r>
              <a:rPr lang="en-US" dirty="0"/>
              <a:t>Policy optimization: Find an optimal policy</a:t>
            </a:r>
          </a:p>
          <a:p>
            <a:r>
              <a:rPr lang="en-US" dirty="0"/>
              <a:t>Discrete MDP: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Learn transition probabilities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/>
              <a:t>Compute value functions and optimal policies using value iteration (Bellman equation)</a:t>
            </a:r>
          </a:p>
          <a:p>
            <a:pPr marL="6858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1136" y="370332"/>
            <a:ext cx="7729728" cy="1188720"/>
          </a:xfrm>
        </p:spPr>
        <p:txBody>
          <a:bodyPr/>
          <a:lstStyle/>
          <a:p>
            <a:r>
              <a:rPr lang="en-US"/>
              <a:t>Learning To 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69745"/>
            <a:ext cx="10972800" cy="4448175"/>
          </a:xfrm>
        </p:spPr>
        <p:txBody>
          <a:bodyPr>
            <a:normAutofit/>
          </a:bodyPr>
          <a:lstStyle/>
          <a:p>
            <a:r>
              <a:rPr lang="en-US" dirty="0"/>
              <a:t>So far: learning to predict</a:t>
            </a:r>
          </a:p>
          <a:p>
            <a:r>
              <a:rPr lang="en-US" dirty="0"/>
              <a:t>Now: learn to </a:t>
            </a:r>
            <a:r>
              <a:rPr lang="en-US" b="1" dirty="0"/>
              <a:t>act</a:t>
            </a:r>
            <a:endParaRPr lang="en-US" dirty="0"/>
          </a:p>
          <a:p>
            <a:pPr lvl="1"/>
            <a:r>
              <a:rPr lang="en-US" dirty="0"/>
              <a:t>In engineering: control theory</a:t>
            </a:r>
          </a:p>
          <a:p>
            <a:pPr lvl="1"/>
            <a:r>
              <a:rPr lang="en-US" dirty="0"/>
              <a:t>Economics, operations research: decision and game theory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6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CD50-DDB7-464C-BB5A-D3B5D264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F97-C7C5-9B43-BC0D-0CFF5E2D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95728"/>
            <a:ext cx="9537895" cy="3598164"/>
          </a:xfrm>
        </p:spPr>
        <p:txBody>
          <a:bodyPr>
            <a:noAutofit/>
          </a:bodyPr>
          <a:lstStyle/>
          <a:p>
            <a:r>
              <a:rPr lang="en-CA" sz="2200" dirty="0"/>
              <a:t>Fly stunt manoeuvres in a helicopter</a:t>
            </a:r>
          </a:p>
          <a:p>
            <a:r>
              <a:rPr lang="en-CA" sz="2200" dirty="0"/>
              <a:t>Defeat the world champion at Backgammon, Go</a:t>
            </a:r>
          </a:p>
          <a:p>
            <a:r>
              <a:rPr lang="en-CA" sz="2200" dirty="0"/>
              <a:t>Manage an investment portfolio</a:t>
            </a:r>
          </a:p>
          <a:p>
            <a:r>
              <a:rPr lang="en-CA" sz="2200" dirty="0"/>
              <a:t>Control a power station</a:t>
            </a:r>
          </a:p>
          <a:p>
            <a:r>
              <a:rPr lang="en-CA" sz="2200" dirty="0"/>
              <a:t>Make a humanoid robot walk</a:t>
            </a:r>
          </a:p>
          <a:p>
            <a:r>
              <a:rPr lang="en-CA" sz="2200" dirty="0"/>
              <a:t>Play </a:t>
            </a:r>
            <a:r>
              <a:rPr lang="en-CA" sz="2200" dirty="0" err="1">
                <a:hlinkClick r:id="rId3"/>
              </a:rPr>
              <a:t>Starcraft</a:t>
            </a:r>
            <a:r>
              <a:rPr lang="en-CA" sz="2200" dirty="0"/>
              <a:t>,  Atari games better than humans</a:t>
            </a:r>
          </a:p>
          <a:p>
            <a:r>
              <a:rPr lang="en-CA" sz="2200" dirty="0"/>
              <a:t>Drive a car</a:t>
            </a:r>
          </a:p>
          <a:p>
            <a:r>
              <a:rPr lang="en-CA" sz="2200" dirty="0"/>
              <a:t>Play hockey</a:t>
            </a:r>
          </a:p>
          <a:p>
            <a:pPr marL="0" indent="0">
              <a:buNone/>
            </a:pPr>
            <a:endParaRPr lang="en-CA" sz="2200" dirty="0"/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4FADF-88AA-0D41-B166-9E9AFDAF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244CF-F2BE-F649-808D-981B42EE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3A98-BD19-6B42-9E83-28594AF2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964692"/>
            <a:ext cx="8972323" cy="1188720"/>
          </a:xfrm>
        </p:spPr>
        <p:txBody>
          <a:bodyPr/>
          <a:lstStyle/>
          <a:p>
            <a:r>
              <a:rPr lang="en-US" dirty="0"/>
              <a:t>Differences to classification/regression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F6334-6BC0-F549-BF20-78ED4A95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is no supervisor, only a reward signal</a:t>
            </a:r>
          </a:p>
          <a:p>
            <a:pPr lvl="1"/>
            <a:r>
              <a:rPr lang="en-CA" dirty="0"/>
              <a:t>No labels “wrong choice, right choice”</a:t>
            </a:r>
          </a:p>
          <a:p>
            <a:r>
              <a:rPr lang="en-CA" dirty="0"/>
              <a:t>Feedback is delayed, not instantaneous</a:t>
            </a:r>
          </a:p>
          <a:p>
            <a:r>
              <a:rPr lang="en-CA" dirty="0"/>
              <a:t>Sequential, non </a:t>
            </a:r>
            <a:r>
              <a:rPr lang="en-CA" dirty="0" err="1"/>
              <a:t>i.i.d</a:t>
            </a:r>
            <a:r>
              <a:rPr lang="en-CA" dirty="0"/>
              <a:t> data</a:t>
            </a:r>
          </a:p>
          <a:p>
            <a:r>
              <a:rPr lang="en-CA" i="1" dirty="0"/>
              <a:t>Agent’s actions affect the subsequent data it receives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5C2E2-B976-EE4E-A5E8-DBF2CEB3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EC26F-2E51-3F45-A887-204D1BB4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6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D0D3-DEA8-AD4E-B4E7-688A6084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Rl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342F-95A1-E44F-8AEA-18AE86617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43" y="2638044"/>
            <a:ext cx="5963317" cy="32632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At each step </a:t>
            </a:r>
            <a:r>
              <a:rPr lang="en-US" sz="2000" i="1" dirty="0"/>
              <a:t>t</a:t>
            </a:r>
            <a:r>
              <a:rPr lang="en-US" sz="2000" dirty="0"/>
              <a:t> the </a:t>
            </a:r>
            <a:r>
              <a:rPr lang="en-US" sz="2000" b="1" dirty="0"/>
              <a:t>agent: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Executes action </a:t>
            </a:r>
            <a:r>
              <a:rPr lang="en-US" sz="2000" i="1" dirty="0"/>
              <a:t>A</a:t>
            </a:r>
            <a:r>
              <a:rPr lang="en-US" sz="2000" i="1" baseline="-25000" dirty="0"/>
              <a:t>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Receives observation </a:t>
            </a:r>
            <a:r>
              <a:rPr lang="en-US" sz="2000" i="1" dirty="0" err="1"/>
              <a:t>O</a:t>
            </a:r>
            <a:r>
              <a:rPr lang="en-US" sz="2000" i="1" baseline="-25000" dirty="0" err="1"/>
              <a:t>t</a:t>
            </a:r>
            <a:endParaRPr lang="en-US" sz="2000" i="1" baseline="-25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Receives scalar reward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t</a:t>
            </a:r>
            <a:endParaRPr lang="en-US" sz="2000" i="1" baseline="-25000" dirty="0"/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/>
              <a:t>environment: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Receives action </a:t>
            </a:r>
            <a:r>
              <a:rPr lang="en-US" sz="2000" i="1" dirty="0"/>
              <a:t>A</a:t>
            </a:r>
            <a:r>
              <a:rPr lang="en-US" sz="2000" i="1" baseline="-25000" dirty="0"/>
              <a:t>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Emits observation </a:t>
            </a:r>
            <a:r>
              <a:rPr lang="en-US" sz="2000" i="1" dirty="0"/>
              <a:t>O</a:t>
            </a:r>
            <a:r>
              <a:rPr lang="en-US" sz="2000" i="1" baseline="-25000" dirty="0"/>
              <a:t>t+1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Emits scalar reward </a:t>
            </a:r>
            <a:r>
              <a:rPr lang="en-US" sz="2000" i="1" dirty="0"/>
              <a:t>R</a:t>
            </a:r>
            <a:r>
              <a:rPr lang="en-US" sz="2000" i="1" baseline="-25000" dirty="0"/>
              <a:t>t+1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970634-2F89-1742-A7C8-21D1ABD4E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890" y="1751650"/>
            <a:ext cx="3328416" cy="33626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38713-60EC-DD4A-9D57-B4058177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315" y="6236208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/>
              <a:t>A Crash Course in Reinforcement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4B6EE-38E8-EF4B-AFFE-70ACEA40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Acting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8" y="2638044"/>
            <a:ext cx="8885826" cy="3101983"/>
          </a:xfrm>
        </p:spPr>
        <p:txBody>
          <a:bodyPr/>
          <a:lstStyle/>
          <a:p>
            <a:r>
              <a:rPr lang="en-US" dirty="0">
                <a:hlinkClick r:id="rId3"/>
              </a:rPr>
              <a:t>Autonomous Helicopter</a:t>
            </a:r>
            <a:endParaRPr lang="en-US" dirty="0"/>
          </a:p>
          <a:p>
            <a:pPr lvl="1"/>
            <a:r>
              <a:rPr lang="en-US" dirty="0"/>
              <a:t>An example of </a:t>
            </a:r>
            <a:r>
              <a:rPr lang="en-US" b="1" dirty="0"/>
              <a:t>imitation learning</a:t>
            </a:r>
            <a:r>
              <a:rPr lang="en-US" dirty="0"/>
              <a:t>: start by observing human actions</a:t>
            </a:r>
          </a:p>
          <a:p>
            <a:r>
              <a:rPr lang="en-US" dirty="0">
                <a:hlinkClick r:id="rId4"/>
              </a:rPr>
              <a:t>Learning to play video games</a:t>
            </a:r>
            <a:endParaRPr lang="en-US" dirty="0"/>
          </a:p>
          <a:p>
            <a:pPr lvl="1"/>
            <a:r>
              <a:rPr lang="en-US" dirty="0"/>
              <a:t>“Deep Q works best when it lives in the moment”</a:t>
            </a:r>
          </a:p>
          <a:p>
            <a:r>
              <a:rPr lang="en-US" dirty="0">
                <a:hlinkClick r:id="rId5"/>
              </a:rPr>
              <a:t>Learn to flip pancakes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2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DECISION PROCESSES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Crash Course in Reinforcement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58672"/>
      </p:ext>
    </p:extLst>
  </p:cSld>
  <p:clrMapOvr>
    <a:masterClrMapping/>
  </p:clrMapOvr>
</p:sld>
</file>

<file path=ppt/theme/theme1.xml><?xml version="1.0" encoding="utf-8"?>
<a:theme xmlns:a="http://schemas.openxmlformats.org/drawingml/2006/main" name="waseda-schul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1560</Words>
  <Application>Microsoft Macintosh PowerPoint</Application>
  <PresentationFormat>Widescreen</PresentationFormat>
  <Paragraphs>269</Paragraphs>
  <Slides>34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Gill Sans MT</vt:lpstr>
      <vt:lpstr>Wingdings</vt:lpstr>
      <vt:lpstr>waseda-schulte</vt:lpstr>
      <vt:lpstr>A Crash Course in Reinforcement Learning</vt:lpstr>
      <vt:lpstr>Outline</vt:lpstr>
      <vt:lpstr>Overview</vt:lpstr>
      <vt:lpstr>Learning To Act</vt:lpstr>
      <vt:lpstr>Examples</vt:lpstr>
      <vt:lpstr>Differences to classification/regression</vt:lpstr>
      <vt:lpstr>Rl framework</vt:lpstr>
      <vt:lpstr>Acting in Action</vt:lpstr>
      <vt:lpstr>MARKOV DECISION PROCESSES</vt:lpstr>
      <vt:lpstr>Markov Process</vt:lpstr>
      <vt:lpstr>Student Example</vt:lpstr>
      <vt:lpstr>Markov reward process</vt:lpstr>
      <vt:lpstr>Returns and discounting</vt:lpstr>
      <vt:lpstr>Discounting example</vt:lpstr>
      <vt:lpstr>Markov Decision Processes</vt:lpstr>
      <vt:lpstr>example: Student Markov decision Process</vt:lpstr>
      <vt:lpstr>Hockey example</vt:lpstr>
      <vt:lpstr>Factored states</vt:lpstr>
      <vt:lpstr>Reinforcement learning algorithms</vt:lpstr>
      <vt:lpstr>RL framework</vt:lpstr>
      <vt:lpstr>Policies</vt:lpstr>
      <vt:lpstr>The Value function</vt:lpstr>
      <vt:lpstr>Optimal Policies</vt:lpstr>
      <vt:lpstr>The action value function</vt:lpstr>
      <vt:lpstr>RL Concepts </vt:lpstr>
      <vt:lpstr>computing value functions</vt:lpstr>
      <vt:lpstr>Learning Value functions</vt:lpstr>
      <vt:lpstr>General Bellman Equation</vt:lpstr>
      <vt:lpstr>Computing Optimal values and policies</vt:lpstr>
      <vt:lpstr>Hockey example</vt:lpstr>
      <vt:lpstr>Markov Decision Process Model for the National hockey league</vt:lpstr>
      <vt:lpstr>State space</vt:lpstr>
      <vt:lpstr>Impact Values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 Course in Reinforcement Learning</dc:title>
  <dc:creator>Oliver Schulte</dc:creator>
  <cp:lastModifiedBy>Oliver Schulte</cp:lastModifiedBy>
  <cp:revision>46</cp:revision>
  <dcterms:created xsi:type="dcterms:W3CDTF">2019-11-20T18:09:51Z</dcterms:created>
  <dcterms:modified xsi:type="dcterms:W3CDTF">2020-04-06T23:23:25Z</dcterms:modified>
</cp:coreProperties>
</file>