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1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8" r:id="rId9"/>
    <p:sldId id="263" r:id="rId10"/>
    <p:sldId id="264" r:id="rId11"/>
    <p:sldId id="269" r:id="rId12"/>
    <p:sldId id="265" r:id="rId13"/>
    <p:sldId id="267" r:id="rId14"/>
    <p:sldId id="266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56F12FE3-A364-4A40-AC57-DEFA9FAB6ECC}">
          <p14:sldIdLst>
            <p14:sldId id="256"/>
          </p14:sldIdLst>
        </p14:section>
        <p14:section name="CNNs" id="{960155B9-335B-9D4D-B35C-894CCF68D635}">
          <p14:sldIdLst>
            <p14:sldId id="259"/>
            <p14:sldId id="257"/>
            <p14:sldId id="258"/>
          </p14:sldIdLst>
        </p14:section>
        <p14:section name="autoencoders" id="{02C91186-6A08-614A-865B-AF7BFF77918D}">
          <p14:sldIdLst>
            <p14:sldId id="260"/>
            <p14:sldId id="261"/>
          </p14:sldIdLst>
        </p14:section>
        <p14:section name="Sequential Models" id="{12F488E4-8F8D-7547-915B-232F6AD2EAD3}">
          <p14:sldIdLst>
            <p14:sldId id="262"/>
            <p14:sldId id="268"/>
            <p14:sldId id="263"/>
            <p14:sldId id="264"/>
            <p14:sldId id="269"/>
            <p14:sldId id="265"/>
            <p14:sldId id="267"/>
            <p14:sldId id="266"/>
          </p14:sldIdLst>
        </p14:section>
        <p14:section name="LSTMs and Programs" id="{020F1786-1DD7-224B-87C4-55CF5A4B544A}">
          <p14:sldIdLst>
            <p14:sldId id="270"/>
            <p14:sldId id="271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711" autoAdjust="0"/>
  </p:normalViewPr>
  <p:slideViewPr>
    <p:cSldViewPr snapToGrid="0" snapToObjects="1">
      <p:cViewPr varScale="1">
        <p:scale>
          <a:sx n="80" d="100"/>
          <a:sy n="80" d="100"/>
        </p:scale>
        <p:origin x="-2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643DF10F-661A-154D-AEC4-831FE342F32A}" type="datetime1">
              <a:rPr lang="en-US"/>
              <a:pPr>
                <a:defRPr/>
              </a:pPr>
              <a:t>17-03-08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5E3594E-B5E7-DE43-B105-D1E7D317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6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CBE3EAE-D6F7-B341-A9D9-F43E30C616E4}" type="datetime1">
              <a:rPr lang="en-US"/>
              <a:pPr>
                <a:defRPr/>
              </a:pPr>
              <a:t>17-03-08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4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If you use </a:t>
            </a:r>
            <a:r>
              <a:rPr lang="ja-JP" altLang="en-US">
                <a:latin typeface="Calibri" charset="0"/>
              </a:rPr>
              <a:t>“</a:t>
            </a:r>
            <a:r>
              <a:rPr lang="en-US" altLang="ja-JP">
                <a:latin typeface="Calibri" charset="0"/>
              </a:rPr>
              <a:t>insert slide number</a:t>
            </a:r>
            <a:r>
              <a:rPr lang="ja-JP" altLang="en-US">
                <a:latin typeface="Calibri" charset="0"/>
              </a:rPr>
              <a:t>”</a:t>
            </a:r>
            <a:r>
              <a:rPr lang="en-US" altLang="ja-JP">
                <a:latin typeface="Calibri" charset="0"/>
              </a:rPr>
              <a:t> under </a:t>
            </a:r>
            <a:r>
              <a:rPr lang="ja-JP" altLang="en-US">
                <a:latin typeface="Calibri" charset="0"/>
              </a:rPr>
              <a:t>“</a:t>
            </a:r>
            <a:r>
              <a:rPr lang="en-US" altLang="ja-JP">
                <a:latin typeface="Calibri" charset="0"/>
              </a:rPr>
              <a:t>Footer</a:t>
            </a:r>
            <a:r>
              <a:rPr lang="ja-JP" altLang="en-US">
                <a:latin typeface="Calibri" charset="0"/>
              </a:rPr>
              <a:t>”</a:t>
            </a:r>
            <a:r>
              <a:rPr lang="en-US" altLang="ja-JP">
                <a:latin typeface="Calibri" charset="0"/>
              </a:rPr>
              <a:t>, that text box only displays the slide number, not the total number of slides. So I use a new textbox for the slide number in the master.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This is a version of </a:t>
            </a:r>
            <a:r>
              <a:rPr lang="ja-JP" altLang="en-US">
                <a:latin typeface="Calibri" charset="0"/>
              </a:rPr>
              <a:t>“</a:t>
            </a:r>
            <a:r>
              <a:rPr lang="en-US" altLang="ja-JP">
                <a:latin typeface="Calibri" charset="0"/>
              </a:rPr>
              <a:t>Equity</a:t>
            </a:r>
            <a:r>
              <a:rPr lang="ja-JP" altLang="en-US">
                <a:latin typeface="Calibri" charset="0"/>
              </a:rPr>
              <a:t>”</a:t>
            </a:r>
            <a:r>
              <a:rPr lang="en-US" altLang="ja-JP">
                <a:latin typeface="Calibri" charset="0"/>
              </a:rPr>
              <a:t>.</a:t>
            </a:r>
            <a:endParaRPr lang="en-US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CBEA8C6-1438-6349-AE5B-AD4AFC0FE361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use rnns to do scanning http://karpathy.github.io/2015/05/21/rnn-effectiveness/</a:t>
            </a:r>
          </a:p>
          <a:p>
            <a:endParaRPr lang="en-US"/>
          </a:p>
          <a:p>
            <a:r>
              <a:rPr lang="en-US"/>
              <a:t>rnn generating</a:t>
            </a:r>
            <a:r>
              <a:rPr lang="en-US" baseline="0"/>
              <a:t> demo </a:t>
            </a:r>
            <a:r>
              <a:rPr lang="en-US"/>
              <a:t>http://www.cs.toronto.edu/~ilya/rnn.html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22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35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</a:t>
            </a:r>
            <a:r>
              <a:rPr lang="en-US" baseline="0" dirty="0" smtClean="0"/>
              <a:t> Bakker’s diagram or print it at least</a:t>
            </a:r>
          </a:p>
          <a:p>
            <a:r>
              <a:rPr lang="en-US" baseline="0" dirty="0" smtClean="0"/>
              <a:t>why don’t the gradients vanish? Bakker says they have “constant error flow” and “linear activation functions”. I don’t see that in the equations. Maybe it’s because the recurrent activation of the new cell content given the old cell content is linear.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it’s even easier to see in the original version without forget gates – cell is just carried along with some input modifications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to present, do first Bakker without forget gates, then equations, then Stanford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memory cells are kind of a way of building up a model of the sentence content – a set of facts – that is not dynamic. More like intuitive language processing. Especially with multiple sentences.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Memory cells are like variables in traditional symbolic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03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35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ys</a:t>
            </a:r>
            <a:r>
              <a:rPr lang="en-US" dirty="0" smtClean="0"/>
              <a:t> are outputs</a:t>
            </a:r>
          </a:p>
          <a:p>
            <a:r>
              <a:rPr lang="en-US" dirty="0" smtClean="0"/>
              <a:t>g is non-linear</a:t>
            </a:r>
            <a:r>
              <a:rPr lang="en-US" baseline="0" dirty="0" smtClean="0"/>
              <a:t> activation function sigmoid</a:t>
            </a:r>
          </a:p>
          <a:p>
            <a:r>
              <a:rPr lang="en-US" baseline="0" dirty="0" smtClean="0"/>
              <a:t>g and h may be different, typically are e.g. clipping</a:t>
            </a:r>
          </a:p>
          <a:p>
            <a:r>
              <a:rPr lang="en-US" baseline="0" dirty="0" smtClean="0"/>
              <a:t>first study without forget gates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forget = 1 and input = 0 -&gt; copy previous contents</a:t>
            </a:r>
          </a:p>
          <a:p>
            <a:r>
              <a:rPr lang="en-US" baseline="0" dirty="0" smtClean="0"/>
              <a:t>In that case partial derivative of Error </a:t>
            </a:r>
            <a:r>
              <a:rPr lang="en-US" baseline="0" dirty="0" err="1" smtClean="0"/>
              <a:t>wrt</a:t>
            </a:r>
            <a:r>
              <a:rPr lang="en-US" baseline="0" dirty="0" smtClean="0"/>
              <a:t> cell(t-2) = derivative E/d (cell(t-1) x d(cell(t-1)/d(cell(t-2) = E/d(cell(t-1) x 1 the derivative of the identify function</a:t>
            </a:r>
          </a:p>
          <a:p>
            <a:r>
              <a:rPr lang="en-US" baseline="0" dirty="0" smtClean="0"/>
              <a:t>like composing linear activation functions rather than nonlinear with saturating gradients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Discussion: </a:t>
            </a:r>
          </a:p>
          <a:p>
            <a:endParaRPr lang="en-US" baseline="0" dirty="0" smtClean="0"/>
          </a:p>
          <a:p>
            <a:r>
              <a:rPr lang="en-US" baseline="0" dirty="0" smtClean="0"/>
              <a:t>- a lot of work simply to have something like a variable with a memory location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is sequence modelling really appropriate for NLP? Isn’t it an order-independent </a:t>
            </a:r>
            <a:r>
              <a:rPr lang="en-US" i="1" baseline="0" dirty="0" smtClean="0"/>
              <a:t>set</a:t>
            </a:r>
            <a:r>
              <a:rPr lang="en-US" baseline="0" dirty="0" smtClean="0"/>
              <a:t> of facts? (bidirectional)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Example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Suppose you have the following deterministic program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for all word pairs do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If current word pair is “In Korea” 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then memory := “In Korea”   /*decide to store input in memory cell*/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end if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if current word pair is “residents speak” AND memory = “In Korea” /*decide to use content of memory cell*/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then </a:t>
            </a:r>
            <a:r>
              <a:rPr lang="en-US" baseline="0" dirty="0" err="1" smtClean="0"/>
              <a:t>next_predicted_word</a:t>
            </a:r>
            <a:r>
              <a:rPr lang="en-US" baseline="0" dirty="0" smtClean="0"/>
              <a:t> := “Korean” 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        memory := empty /*forget memory*/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end if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end for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LSTM makes probabilistic decisions. learns these programs steps rather than have them hard-coded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26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84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4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77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45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John </a:t>
            </a:r>
            <a:r>
              <a:rPr lang="en-US" smtClean="0"/>
              <a:t>Lee’s book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21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Discussion: does</a:t>
            </a:r>
            <a:r>
              <a:rPr lang="en-US" baseline="0"/>
              <a:t> Markov assumption hold in basketball example?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38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77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0E230E-364A-9E44-A989-A711673EDF45}" type="datetime1">
              <a:t>17-03-08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124607-D7EB-3446-A4B8-55166DB82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FE18-38F3-D649-B2AC-312ED30FC9A2}" type="datetime1">
              <a:t>17-03-08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01E80-921C-614C-9D5C-E880ED678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7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11159-5714-7147-8E77-63B660745B0B}" type="datetime1">
              <a:t>17-03-08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52AD-693C-B34D-A8D9-1959FACC4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5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6D2C-1638-E341-A64B-5C34A832398D}" type="datetime1">
              <a:t>17-03-08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45685-DC37-0445-898B-F64AE21B2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373430-D935-C64C-8CB9-050172A9A50A}" type="datetime1">
              <a:t>17-03-08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62C3EF-4CE4-FF46-9CDF-2832916B3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41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773D-8D15-DA4B-9C4F-1B676A985D4E}" type="datetime1">
              <a:t>17-03-08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4DA57-F8B9-B54F-AF0F-CC9FA0CF1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58BFA-C586-9347-9B38-E9883A09202C}" type="datetime1">
              <a:t>17-03-08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E733E-2B96-754A-A071-B13946FEA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2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62729-3AF9-A14D-A390-415F7F4691CF}" type="datetime1">
              <a:t>17-03-08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6B271-2852-0F49-AEEE-3E7BF04BC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2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ED824-C3EC-A343-AB4B-CBFC5E6319A1}" type="datetime1">
              <a:t>17-03-08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E9F6A-3B58-334D-9273-DA712BDC8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6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198DD6-0B68-1B49-987A-D84994D119A4}" type="datetime1">
              <a:t>17-03-08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DA4859-D5F6-8445-B88F-302AD4376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9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488539-6CD5-D94C-83C5-93D3A0A4F29A}" type="datetime1">
              <a:t>17-03-08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E0285F-B208-4644-BE15-0A0C423E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9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064125" y="6153150"/>
            <a:ext cx="24765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fld id="{AA3EFA75-0074-3944-AF54-78AB0272A822}" type="datetime1">
              <a:t>17-03-08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r>
              <a:rPr lang="en-US"/>
              <a:t>Presentation Title At Venue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 smtClean="0">
                <a:solidFill>
                  <a:srgbClr val="FFFFFF"/>
                </a:solidFill>
                <a:latin typeface="Franklin Gothic Book" charset="0"/>
              </a:defRPr>
            </a:lvl1pPr>
          </a:lstStyle>
          <a:p>
            <a:pPr>
              <a:defRPr/>
            </a:pPr>
            <a:fld id="{7CEF2234-60CD-F14D-A018-E190E3387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700" r:id="rId8"/>
    <p:sldLayoutId id="2147483701" r:id="rId9"/>
    <p:sldLayoutId id="2147483696" r:id="rId10"/>
    <p:sldLayoutId id="2147483697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hyperlink" Target="https://www.disneyresearch.com/publication/data-driven-ghosting/" TargetMode="External"/><Relationship Id="rId5" Type="http://schemas.openxmlformats.org/officeDocument/2006/relationships/oleObject" Target="../embeddings/oleObject1.bin"/><Relationship Id="rId6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6.e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2IebCN9Ht4" TargetMode="External"/><Relationship Id="rId4" Type="http://schemas.openxmlformats.org/officeDocument/2006/relationships/hyperlink" Target="https://arxiv.org/pdf/1412.1897.pdf" TargetMode="External"/><Relationship Id="rId5" Type="http://schemas.openxmlformats.org/officeDocument/2006/relationships/hyperlink" Target="https://arxiv.org/abs/1406.2661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projects.yisongyue.com/bballpredict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n-US">
                <a:latin typeface="Franklin Gothic Book" charset="0"/>
              </a:rPr>
              <a:t>Deep Learning: Model Summary</a:t>
            </a:r>
            <a:endParaRPr>
              <a:latin typeface="Franklin Gothic Book" charset="0"/>
            </a:endParaRPr>
          </a:p>
        </p:txBody>
      </p:sp>
      <p:pic>
        <p:nvPicPr>
          <p:cNvPr id="15363" name="Picture 5" descr="sfu-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028" y="247864"/>
            <a:ext cx="18446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2020888" y="3609850"/>
            <a:ext cx="327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>
                <a:latin typeface="Perpetua" pitchFamily="18" charset="0"/>
              </a:rPr>
              <a:t>Oliver Schulte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>
                <a:latin typeface="Perpetua" pitchFamily="18" charset="0"/>
              </a:rPr>
              <a:t>Simon Fraser University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CA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5439"/>
          </a:xfrm>
        </p:spPr>
        <p:txBody>
          <a:bodyPr/>
          <a:lstStyle/>
          <a:p>
            <a:r>
              <a:rPr lang="en-US" dirty="0" smtClean="0"/>
              <a:t>Recurrent Neural Net (RNN)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4398" y="1057771"/>
            <a:ext cx="7772400" cy="5582713"/>
          </a:xfrm>
        </p:spPr>
        <p:txBody>
          <a:bodyPr/>
          <a:lstStyle/>
          <a:p>
            <a:r>
              <a:rPr lang="en-US" dirty="0" smtClean="0"/>
              <a:t>Basic Idea: Like HMM where </a:t>
            </a:r>
            <a:br>
              <a:rPr lang="en-US" dirty="0" smtClean="0"/>
            </a:br>
            <a:r>
              <a:rPr lang="en-US" dirty="0" smtClean="0"/>
              <a:t>Hidden State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Activation Vector of hidden nodes.</a:t>
            </a:r>
          </a:p>
          <a:p>
            <a:r>
              <a:rPr lang="en-US"/>
              <a:t>P(y</a:t>
            </a:r>
            <a:r>
              <a:rPr lang="en-US" baseline="-25000"/>
              <a:t>t</a:t>
            </a:r>
            <a:r>
              <a:rPr lang="en-US"/>
              <a:t>|</a:t>
            </a:r>
            <a:r>
              <a:rPr lang="en-US" b="1"/>
              <a:t>h</a:t>
            </a:r>
            <a:r>
              <a:rPr lang="en-US" baseline="-25000"/>
              <a:t>t</a:t>
            </a:r>
            <a:r>
              <a:rPr lang="en-US"/>
              <a:t>, </a:t>
            </a:r>
            <a:r>
              <a:rPr lang="en-US" b="1"/>
              <a:t>x</a:t>
            </a:r>
            <a:r>
              <a:rPr lang="en-US" baseline="-25000"/>
              <a:t>t</a:t>
            </a:r>
            <a:r>
              <a:rPr lang="en-US"/>
              <a:t>,</a:t>
            </a:r>
            <a:r>
              <a:rPr lang="en-US" b="1"/>
              <a:t>x</a:t>
            </a:r>
            <a:r>
              <a:rPr lang="en-US" baseline="-25000"/>
              <a:t>t-1</a:t>
            </a:r>
            <a:r>
              <a:rPr lang="en-US"/>
              <a:t>,...,</a:t>
            </a:r>
            <a:r>
              <a:rPr lang="en-US" b="1"/>
              <a:t>x</a:t>
            </a:r>
            <a:r>
              <a:rPr lang="en-US" baseline="-25000"/>
              <a:t>0</a:t>
            </a:r>
            <a:r>
              <a:rPr lang="en-US"/>
              <a:t>)=P(y</a:t>
            </a:r>
            <a:r>
              <a:rPr lang="en-US" baseline="-25000"/>
              <a:t>t</a:t>
            </a:r>
            <a:r>
              <a:rPr lang="en-US"/>
              <a:t>|</a:t>
            </a:r>
            <a:r>
              <a:rPr lang="en-US" b="1"/>
              <a:t>h</a:t>
            </a:r>
            <a:r>
              <a:rPr lang="en-US" baseline="-25000"/>
              <a:t>t</a:t>
            </a:r>
            <a:r>
              <a:rPr lang="en-US"/>
              <a:t>) where </a:t>
            </a:r>
            <a:r>
              <a:rPr lang="en-US" b="1"/>
              <a:t>h</a:t>
            </a:r>
            <a:r>
              <a:rPr lang="en-US" baseline="-25000"/>
              <a:t>t </a:t>
            </a:r>
            <a:r>
              <a:rPr lang="en-US"/>
              <a:t>is the activation vector of hidden states</a:t>
            </a:r>
            <a:br>
              <a:rPr lang="en-US"/>
            </a:br>
            <a:r>
              <a:rPr lang="en-US" dirty="0"/>
              <a:t>P(</a:t>
            </a:r>
            <a:r>
              <a:rPr lang="en-US" b="1" dirty="0"/>
              <a:t>h</a:t>
            </a:r>
            <a:r>
              <a:rPr lang="en-US" baseline="-25000" dirty="0"/>
              <a:t>t</a:t>
            </a:r>
            <a:r>
              <a:rPr lang="en-US" dirty="0"/>
              <a:t>|</a:t>
            </a:r>
            <a:r>
              <a:rPr lang="en-US" b="1" dirty="0"/>
              <a:t>h</a:t>
            </a:r>
            <a:r>
              <a:rPr lang="en-US" baseline="-25000" dirty="0"/>
              <a:t>t-1</a:t>
            </a:r>
            <a:r>
              <a:rPr lang="en-US" b="1" dirty="0"/>
              <a:t>,</a:t>
            </a:r>
            <a:r>
              <a:rPr lang="en-US" b="1"/>
              <a:t>x</a:t>
            </a:r>
            <a:r>
              <a:rPr lang="en-US" baseline="-25000"/>
              <a:t>t</a:t>
            </a:r>
            <a:r>
              <a:rPr lang="en-US"/>
              <a:t>,</a:t>
            </a:r>
            <a:r>
              <a:rPr lang="en-US" b="1"/>
              <a:t>x</a:t>
            </a:r>
            <a:r>
              <a:rPr lang="en-US" baseline="-25000"/>
              <a:t>t-1</a:t>
            </a:r>
            <a:r>
              <a:rPr lang="en-US"/>
              <a:t>,...,</a:t>
            </a:r>
            <a:r>
              <a:rPr lang="en-US" b="1"/>
              <a:t>x</a:t>
            </a:r>
            <a:r>
              <a:rPr lang="en-US" baseline="-25000"/>
              <a:t>0</a:t>
            </a:r>
            <a:r>
              <a:rPr lang="en-US" dirty="0"/>
              <a:t>) = P(</a:t>
            </a:r>
            <a:r>
              <a:rPr lang="en-US" b="1" dirty="0"/>
              <a:t>h</a:t>
            </a:r>
            <a:r>
              <a:rPr lang="en-US" baseline="-25000" dirty="0"/>
              <a:t>t</a:t>
            </a:r>
            <a:r>
              <a:rPr lang="en-US" dirty="0"/>
              <a:t>|</a:t>
            </a:r>
            <a:r>
              <a:rPr lang="en-US" b="1" dirty="0"/>
              <a:t>h</a:t>
            </a:r>
            <a:r>
              <a:rPr lang="en-US" baseline="-25000" dirty="0"/>
              <a:t>t-1</a:t>
            </a:r>
            <a:r>
              <a:rPr lang="en-US" dirty="0"/>
              <a:t>)</a:t>
            </a:r>
          </a:p>
          <a:p>
            <a:r>
              <a:rPr lang="en-US" dirty="0"/>
              <a:t>In terms of NN activations: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Hidden unit activation depends on its own previous activation</a:t>
            </a:r>
          </a:p>
          <a:p>
            <a:r>
              <a:rPr lang="en-US" dirty="0"/>
              <a:t>If output = next observation, can use to generate sequences (y</a:t>
            </a:r>
            <a:r>
              <a:rPr lang="en-US" baseline="-25000" dirty="0"/>
              <a:t>t</a:t>
            </a:r>
            <a:r>
              <a:rPr lang="en-US" dirty="0"/>
              <a:t> =x</a:t>
            </a:r>
            <a:r>
              <a:rPr lang="en-US" baseline="-25000" dirty="0"/>
              <a:t>t+1</a:t>
            </a:r>
            <a:r>
              <a:rPr lang="en-US" dirty="0"/>
              <a:t>) </a:t>
            </a:r>
          </a:p>
          <a:p>
            <a:r>
              <a:rPr lang="en-US" dirty="0">
                <a:hlinkClick r:id="rId4"/>
              </a:rPr>
              <a:t>Ghosting Soccer Example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90408"/>
              </p:ext>
            </p:extLst>
          </p:nvPr>
        </p:nvGraphicFramePr>
        <p:xfrm>
          <a:off x="938213" y="3821113"/>
          <a:ext cx="4046537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" imgW="2235200" imgH="368300" progId="Equation.3">
                  <p:embed/>
                </p:oleObj>
              </mc:Choice>
              <mc:Fallback>
                <p:oleObj name="Equation" r:id="rId5" imgW="2235200" imgH="368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8213" y="3821113"/>
                        <a:ext cx="4046537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3879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RNNs and Long-Range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Problem: The hidden units have to remember information. But when does past information become relevant to present prediction?</a:t>
            </a:r>
          </a:p>
          <a:p>
            <a:r>
              <a:rPr lang="en-US"/>
              <a:t>Example: “In Korea, more than half of all the residents speak Korean”.</a:t>
            </a:r>
          </a:p>
          <a:p>
            <a:pPr>
              <a:buFont typeface="Wingdings" charset="2"/>
              <a:buChar char="Ø"/>
            </a:pPr>
            <a:r>
              <a:rPr lang="en-US" dirty="0"/>
              <a:t>RNNs have trouble learning long-range dependencies</a:t>
            </a:r>
          </a:p>
          <a:p>
            <a:r>
              <a:rPr lang="en-US" dirty="0"/>
              <a:t>More technically, we have the vanishing/exploding gradient problem in unrolling. </a:t>
            </a:r>
          </a:p>
          <a:p>
            <a:pPr lvl="1"/>
            <a:r>
              <a:rPr lang="en-US" dirty="0"/>
              <a:t>Roughly, temporal chain rule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product of gradients</a:t>
            </a:r>
          </a:p>
          <a:p>
            <a:pPr lvl="2"/>
            <a:r>
              <a:rPr lang="en-US" dirty="0"/>
              <a:t>gradients &lt; 1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product close to 0</a:t>
            </a:r>
          </a:p>
          <a:p>
            <a:pPr lvl="2"/>
            <a:r>
              <a:rPr lang="en-US" dirty="0"/>
              <a:t>gradients &gt; 1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product explodes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46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Short-Term Memory (LSTM)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Complicated Model.</a:t>
            </a:r>
          </a:p>
          <a:p>
            <a:r>
              <a:rPr lang="en-US" dirty="0" smtClean="0"/>
              <a:t>Motivation: improve ability to learn long-range dependencies. </a:t>
            </a:r>
            <a:r>
              <a:rPr lang="en-US" dirty="0"/>
              <a:t>Complicated </a:t>
            </a:r>
            <a:r>
              <a:rPr lang="en-US" dirty="0" smtClean="0"/>
              <a:t>Model, intuitions:</a:t>
            </a:r>
          </a:p>
          <a:p>
            <a:r>
              <a:rPr lang="en-US" sz="2000" dirty="0" smtClean="0"/>
              <a:t>Introduce special hidden units called “memory cells”.</a:t>
            </a:r>
          </a:p>
          <a:p>
            <a:r>
              <a:rPr lang="en-US" sz="2000" dirty="0" smtClean="0"/>
              <a:t>Content of memory cells is carried from past to future on a “special track”.</a:t>
            </a:r>
          </a:p>
          <a:p>
            <a:r>
              <a:rPr lang="en-US" sz="2000" dirty="0" smtClean="0"/>
              <a:t>More precisely: the current content of a memory cell has linear dependence on its previous content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000" dirty="0" smtClean="0"/>
              <a:t> gradients neither vanish nor explode.</a:t>
            </a:r>
          </a:p>
          <a:p>
            <a:r>
              <a:rPr lang="en-US" sz="2000" dirty="0" smtClean="0"/>
              <a:t>What should be put into a memory cell? – “Input gates” learn to fill them.</a:t>
            </a:r>
          </a:p>
          <a:p>
            <a:r>
              <a:rPr lang="en-US" sz="2000" dirty="0" smtClean="0"/>
              <a:t>When is the content of a memory cell relevant? – “Output gates” learn when to use it.</a:t>
            </a:r>
          </a:p>
          <a:p>
            <a:r>
              <a:rPr lang="en-US" sz="2000" dirty="0" smtClean="0"/>
              <a:t>What if the content in our precious memory cells is no longer relevant? – “Forget gates” learn when to erase them.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0514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LSTM Connection Diagram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25" y="1780130"/>
            <a:ext cx="8770375" cy="3508150"/>
          </a:xfrm>
        </p:spPr>
      </p:pic>
    </p:spTree>
    <p:extLst>
      <p:ext uri="{BB962C8B-B14F-4D97-AF65-F5344CB8AC3E}">
        <p14:creationId xmlns:p14="http://schemas.microsoft.com/office/powerpoint/2010/main" val="3858463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Semi-Formal Definitions (Bakker 2001)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173286"/>
          </a:xfrm>
        </p:spPr>
        <p:txBody>
          <a:bodyPr/>
          <a:lstStyle/>
          <a:p>
            <a:r>
              <a:rPr lang="en-US" dirty="0" smtClean="0"/>
              <a:t>Recall the RNN recurrence</a:t>
            </a:r>
          </a:p>
          <a:p>
            <a:r>
              <a:rPr lang="en-US" dirty="0" smtClean="0"/>
              <a:t>Applies to hidden units and input/output/forget gates.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796009"/>
              </p:ext>
            </p:extLst>
          </p:nvPr>
        </p:nvGraphicFramePr>
        <p:xfrm>
          <a:off x="927100" y="3524250"/>
          <a:ext cx="72612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" name="Equation" r:id="rId4" imgW="3543300" imgH="368300" progId="Equation.3">
                  <p:embed/>
                </p:oleObj>
              </mc:Choice>
              <mc:Fallback>
                <p:oleObj name="Equation" r:id="rId4" imgW="3543300" imgH="368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7100" y="3524250"/>
                        <a:ext cx="7261225" cy="75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0011" y="2506386"/>
            <a:ext cx="80824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lvl="0" indent="-273050" defTabSz="914400">
              <a:spcBef>
                <a:spcPts val="575"/>
              </a:spcBef>
              <a:buClr>
                <a:srgbClr val="D34817"/>
              </a:buClr>
              <a:buSzPct val="85000"/>
              <a:buFont typeface="Wingdings 2" charset="0"/>
              <a:buChar char=""/>
            </a:pPr>
            <a:r>
              <a:rPr lang="en-US" sz="2600" dirty="0">
                <a:solidFill>
                  <a:prstClr val="black"/>
                </a:solidFill>
                <a:latin typeface="Perpetua"/>
              </a:rPr>
              <a:t>The new </a:t>
            </a:r>
            <a:r>
              <a:rPr lang="en-US" sz="2600" i="1" dirty="0">
                <a:solidFill>
                  <a:prstClr val="black"/>
                </a:solidFill>
                <a:latin typeface="Perpetua"/>
              </a:rPr>
              <a:t>memory cell contents </a:t>
            </a:r>
            <a:r>
              <a:rPr lang="en-US" sz="2600" dirty="0">
                <a:solidFill>
                  <a:prstClr val="black"/>
                </a:solidFill>
                <a:latin typeface="Perpetua"/>
              </a:rPr>
              <a:t>is the previous content x forgetting factor + previous input activations x input </a:t>
            </a:r>
            <a:r>
              <a:rPr lang="en-US" sz="2600" dirty="0" smtClean="0">
                <a:solidFill>
                  <a:prstClr val="black"/>
                </a:solidFill>
                <a:latin typeface="Perpetua"/>
              </a:rPr>
              <a:t>factor</a:t>
            </a:r>
            <a:endParaRPr lang="en-US" sz="2600" dirty="0">
              <a:solidFill>
                <a:prstClr val="black"/>
              </a:solidFill>
              <a:latin typeface="Perpet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5148" y="4279900"/>
            <a:ext cx="8645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latin typeface="+mn-lt"/>
              </a:rPr>
              <a:t>The new memory cell </a:t>
            </a:r>
            <a:r>
              <a:rPr lang="en-US" sz="2800" i="1" dirty="0" smtClean="0">
                <a:latin typeface="+mn-lt"/>
              </a:rPr>
              <a:t>output</a:t>
            </a:r>
            <a:r>
              <a:rPr lang="en-US" sz="2800" dirty="0" smtClean="0">
                <a:latin typeface="+mn-lt"/>
              </a:rPr>
              <a:t> is the cell activation x output gate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111637"/>
              </p:ext>
            </p:extLst>
          </p:nvPr>
        </p:nvGraphicFramePr>
        <p:xfrm>
          <a:off x="2660303" y="4986357"/>
          <a:ext cx="30956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" name="Equation" r:id="rId6" imgW="1511300" imgH="241300" progId="Equation.3">
                  <p:embed/>
                </p:oleObj>
              </mc:Choice>
              <mc:Fallback>
                <p:oleObj name="Equation" r:id="rId6" imgW="15113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60303" y="4986357"/>
                        <a:ext cx="3095625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885500"/>
              </p:ext>
            </p:extLst>
          </p:nvPr>
        </p:nvGraphicFramePr>
        <p:xfrm>
          <a:off x="4788318" y="1497646"/>
          <a:ext cx="4046537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" name="Equation" r:id="rId8" imgW="2235200" imgH="368300" progId="Equation.3">
                  <p:embed/>
                </p:oleObj>
              </mc:Choice>
              <mc:Fallback>
                <p:oleObj name="Equation" r:id="rId8" imgW="2235200" imgH="368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88318" y="1497646"/>
                        <a:ext cx="4046537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8188325" y="1150084"/>
            <a:ext cx="0" cy="34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110194" y="3300243"/>
            <a:ext cx="0" cy="3040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333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LSTMs and Programs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02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Cells and Variables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way to think of a memory cell is that it is a probabilistic version of a variable in a traditional program.</a:t>
            </a:r>
          </a:p>
          <a:p>
            <a:r>
              <a:rPr lang="en-US" dirty="0" smtClean="0"/>
              <a:t>For a traditional program variable, you can assign it new values, retrieve the value when needed, update the value.</a:t>
            </a:r>
          </a:p>
          <a:p>
            <a:r>
              <a:rPr lang="en-US" dirty="0" smtClean="0"/>
              <a:t>A := 5</a:t>
            </a:r>
            <a:br>
              <a:rPr lang="en-US" dirty="0" smtClean="0"/>
            </a:br>
            <a:r>
              <a:rPr lang="en-US" dirty="0" smtClean="0"/>
              <a:t>begin</a:t>
            </a:r>
            <a:br>
              <a:rPr lang="en-US" dirty="0" smtClean="0"/>
            </a:br>
            <a:r>
              <a:rPr lang="en-US" dirty="0" smtClean="0"/>
              <a:t>....</a:t>
            </a:r>
            <a:br>
              <a:rPr lang="en-US" dirty="0" smtClean="0"/>
            </a:br>
            <a:r>
              <a:rPr lang="en-US" dirty="0" smtClean="0"/>
              <a:t>end</a:t>
            </a:r>
            <a:br>
              <a:rPr lang="en-US" dirty="0" smtClean="0"/>
            </a:br>
            <a:r>
              <a:rPr lang="en-US" dirty="0" smtClean="0"/>
              <a:t>if A &gt; 4 then output ...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39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Korean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cell := empty /* initialize memory cell */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not </a:t>
            </a:r>
            <a:r>
              <a:rPr lang="en-US" dirty="0" err="1" smtClean="0"/>
              <a:t>end_of_sequence</a:t>
            </a:r>
            <a:endParaRPr lang="en-US" dirty="0" smtClean="0"/>
          </a:p>
          <a:p>
            <a:pPr marL="788988" lvl="1" indent="-514350">
              <a:buFont typeface="+mj-lt"/>
              <a:buAutoNum type="arabicPeriod"/>
            </a:pPr>
            <a:r>
              <a:rPr lang="en-US" dirty="0" err="1" smtClean="0"/>
              <a:t>current_word</a:t>
            </a:r>
            <a:r>
              <a:rPr lang="en-US" dirty="0" smtClean="0"/>
              <a:t> := </a:t>
            </a:r>
            <a:r>
              <a:rPr lang="en-US" dirty="0" err="1" smtClean="0"/>
              <a:t>read_next_word</a:t>
            </a:r>
            <a:endParaRPr lang="en-US" dirty="0"/>
          </a:p>
          <a:p>
            <a:pPr marL="788988" lvl="1" indent="-514350">
              <a:buFont typeface="+mj-lt"/>
              <a:buAutoNum type="arabicPeriod"/>
            </a:pPr>
            <a:r>
              <a:rPr lang="en-US" dirty="0" err="1" smtClean="0"/>
              <a:t>previous_cell</a:t>
            </a:r>
            <a:r>
              <a:rPr lang="en-US" dirty="0" smtClean="0"/>
              <a:t> := cell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/>
              <a:t>if input context is right</a:t>
            </a:r>
            <a:br>
              <a:rPr lang="en-US" dirty="0"/>
            </a:br>
            <a:r>
              <a:rPr lang="en-US" dirty="0"/>
              <a:t>cell := </a:t>
            </a:r>
            <a:r>
              <a:rPr lang="en-US" dirty="0" err="1"/>
              <a:t>current_word</a:t>
            </a:r>
            <a:r>
              <a:rPr lang="en-US" dirty="0"/>
              <a:t> /*e.g. after “In” store “Korean”</a:t>
            </a:r>
            <a:br>
              <a:rPr lang="en-US" dirty="0"/>
            </a:br>
            <a:r>
              <a:rPr lang="en-US" dirty="0"/>
              <a:t>else</a:t>
            </a:r>
            <a:br>
              <a:rPr lang="en-US" dirty="0"/>
            </a:br>
            <a:r>
              <a:rPr lang="en-US" dirty="0"/>
              <a:t>cell := </a:t>
            </a:r>
            <a:r>
              <a:rPr lang="en-US" dirty="0" err="1"/>
              <a:t>previous_cell</a:t>
            </a:r>
            <a:r>
              <a:rPr lang="en-US" dirty="0"/>
              <a:t> /</a:t>
            </a:r>
            <a:r>
              <a:rPr lang="en-US" dirty="0" smtClean="0"/>
              <a:t>*copy previous value*/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/>
              <a:t>if output context is right</a:t>
            </a:r>
            <a:br>
              <a:rPr lang="en-US" dirty="0"/>
            </a:br>
            <a:r>
              <a:rPr lang="en-US" dirty="0"/>
              <a:t>use cell to predict </a:t>
            </a:r>
            <a:r>
              <a:rPr lang="en-US" dirty="0" smtClean="0"/>
              <a:t>/* e.g. after “speak” predict “Korean” */</a:t>
            </a:r>
          </a:p>
        </p:txBody>
      </p:sp>
    </p:spTree>
    <p:extLst>
      <p:ext uri="{BB962C8B-B14F-4D97-AF65-F5344CB8AC3E}">
        <p14:creationId xmlns:p14="http://schemas.microsoft.com/office/powerpoint/2010/main" val="2469035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LSTM program With Deterministic 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520382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cell := empty /* initialize memory cell */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while not </a:t>
            </a:r>
            <a:r>
              <a:rPr lang="en-US" dirty="0" err="1"/>
              <a:t>end_of_sequence</a:t>
            </a:r>
            <a:endParaRPr lang="en-US" dirty="0"/>
          </a:p>
          <a:p>
            <a:pPr marL="788988" lvl="1" indent="-514350">
              <a:buFont typeface="+mj-lt"/>
              <a:buAutoNum type="arabicPeriod"/>
            </a:pPr>
            <a:r>
              <a:rPr lang="en-US" dirty="0" err="1"/>
              <a:t>current_word</a:t>
            </a:r>
            <a:r>
              <a:rPr lang="en-US" dirty="0"/>
              <a:t> := </a:t>
            </a:r>
            <a:r>
              <a:rPr lang="en-US" dirty="0" err="1"/>
              <a:t>read_next_word</a:t>
            </a:r>
            <a:endParaRPr lang="en-US" dirty="0"/>
          </a:p>
          <a:p>
            <a:pPr marL="788988" lvl="1" indent="-514350">
              <a:buFont typeface="+mj-lt"/>
              <a:buAutoNum type="arabicPeriod"/>
            </a:pPr>
            <a:r>
              <a:rPr lang="en-US" dirty="0" err="1"/>
              <a:t>previous_cell</a:t>
            </a:r>
            <a:r>
              <a:rPr lang="en-US" dirty="0"/>
              <a:t> := cell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 smtClean="0"/>
              <a:t>compute </a:t>
            </a:r>
            <a:r>
              <a:rPr lang="en-US" dirty="0" err="1" smtClean="0"/>
              <a:t>input_gate</a:t>
            </a:r>
            <a:r>
              <a:rPr lang="en-US" dirty="0" smtClean="0"/>
              <a:t>, </a:t>
            </a:r>
            <a:r>
              <a:rPr lang="en-US" dirty="0" err="1" smtClean="0"/>
              <a:t>forget_gate</a:t>
            </a:r>
            <a:r>
              <a:rPr lang="en-US" dirty="0" smtClean="0"/>
              <a:t>, </a:t>
            </a:r>
            <a:r>
              <a:rPr lang="en-US" dirty="0" err="1" smtClean="0"/>
              <a:t>output_gate</a:t>
            </a:r>
            <a:r>
              <a:rPr lang="en-US" dirty="0" smtClean="0"/>
              <a:t> activations using previous hidden node activations</a:t>
            </a:r>
            <a:br>
              <a:rPr lang="en-US" dirty="0" smtClean="0"/>
            </a:br>
            <a:r>
              <a:rPr lang="en-US" dirty="0" smtClean="0"/>
              <a:t>/* like an RNN */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 smtClean="0"/>
              <a:t>compute </a:t>
            </a:r>
            <a:r>
              <a:rPr lang="en-US" dirty="0" err="1" smtClean="0"/>
              <a:t>candidate_memory</a:t>
            </a:r>
            <a:r>
              <a:rPr lang="en-US" dirty="0" smtClean="0"/>
              <a:t> using previous  hidden </a:t>
            </a:r>
            <a:r>
              <a:rPr lang="en-US" smtClean="0"/>
              <a:t>node activations</a:t>
            </a:r>
            <a:br>
              <a:rPr lang="en-US" smtClean="0"/>
            </a:br>
            <a:r>
              <a:rPr lang="en-US" smtClean="0"/>
              <a:t>/</a:t>
            </a:r>
            <a:r>
              <a:rPr lang="en-US" dirty="0" smtClean="0"/>
              <a:t>*without using </a:t>
            </a:r>
            <a:r>
              <a:rPr lang="en-US" dirty="0" err="1" smtClean="0"/>
              <a:t>previous_cell</a:t>
            </a:r>
            <a:r>
              <a:rPr lang="en-US" dirty="0" smtClean="0"/>
              <a:t> */</a:t>
            </a:r>
            <a:br>
              <a:rPr lang="en-US" dirty="0" smtClean="0"/>
            </a:br>
            <a:r>
              <a:rPr lang="en-US" dirty="0" smtClean="0"/>
              <a:t>/* like an RNN */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 err="1" smtClean="0"/>
              <a:t>input_gate</a:t>
            </a:r>
            <a:r>
              <a:rPr lang="en-US" dirty="0" smtClean="0"/>
              <a:t> is on</a:t>
            </a:r>
            <a:br>
              <a:rPr lang="en-US" dirty="0" smtClean="0"/>
            </a:br>
            <a:r>
              <a:rPr lang="en-US" dirty="0" smtClean="0"/>
              <a:t>cell := </a:t>
            </a:r>
            <a:r>
              <a:rPr lang="en-US" dirty="0" err="1" smtClean="0"/>
              <a:t>candidate_memory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elseif</a:t>
            </a:r>
            <a:r>
              <a:rPr lang="en-US" dirty="0" smtClean="0"/>
              <a:t>  </a:t>
            </a:r>
            <a:r>
              <a:rPr lang="en-US" dirty="0" err="1" smtClean="0"/>
              <a:t>forget_gate</a:t>
            </a:r>
            <a:r>
              <a:rPr lang="en-US" dirty="0" smtClean="0"/>
              <a:t> is on</a:t>
            </a:r>
            <a:br>
              <a:rPr lang="en-US" dirty="0" smtClean="0"/>
            </a:br>
            <a:r>
              <a:rPr lang="en-US" dirty="0" smtClean="0"/>
              <a:t>cell := empty</a:t>
            </a:r>
            <a:br>
              <a:rPr lang="en-US" dirty="0" smtClean="0"/>
            </a:br>
            <a:r>
              <a:rPr lang="en-US" dirty="0" smtClean="0"/>
              <a:t>else cell := </a:t>
            </a:r>
            <a:r>
              <a:rPr lang="en-US" dirty="0" err="1" smtClean="0"/>
              <a:t>previous_cell</a:t>
            </a:r>
            <a:endParaRPr lang="en-US" dirty="0" smtClean="0"/>
          </a:p>
          <a:p>
            <a:pPr marL="788988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 err="1" smtClean="0"/>
              <a:t>output_gate</a:t>
            </a:r>
            <a:r>
              <a:rPr lang="en-US" dirty="0" smtClean="0"/>
              <a:t> is on, predict using current cell activation, current hidden node activations</a:t>
            </a:r>
            <a:br>
              <a:rPr lang="en-US" dirty="0" smtClean="0"/>
            </a:br>
            <a:r>
              <a:rPr lang="en-US" dirty="0" smtClean="0"/>
              <a:t>/* like an RNN */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4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Convolutional Neural Nets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1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Franklin Gothic Book" charset="0"/>
              </a:rPr>
              <a:t>Convolutional Neural Networks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Perpetua" charset="0"/>
              </a:rPr>
              <a:t>Two key ideas: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>
                <a:latin typeface="Perpetua" charset="0"/>
              </a:rPr>
              <a:t>Slide fixed-size window over image/sequence/sentence = feature map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>
                <a:latin typeface="Perpetua" charset="0"/>
              </a:rPr>
              <a:t>1 hidden node represents window activation at 1 position</a:t>
            </a:r>
            <a:br>
              <a:rPr lang="en-US" dirty="0">
                <a:latin typeface="Perpetua" charset="0"/>
              </a:rPr>
            </a:b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latin typeface="Perpetua" charset="0"/>
              </a:rPr>
              <a:t>can repeat sliding window idea to obtain higher-level features</a:t>
            </a:r>
          </a:p>
          <a:p>
            <a:r>
              <a:rPr lang="en-US" dirty="0">
                <a:latin typeface="Perpetua" charset="0"/>
              </a:rPr>
              <a:t>Assumes </a:t>
            </a:r>
            <a:r>
              <a:rPr lang="en-US" dirty="0" smtClean="0">
                <a:latin typeface="Perpetua" charset="0"/>
              </a:rPr>
              <a:t>maximum-</a:t>
            </a:r>
            <a:r>
              <a:rPr lang="en-US" dirty="0">
                <a:latin typeface="Perpetua" charset="0"/>
              </a:rPr>
              <a:t>length input</a:t>
            </a:r>
          </a:p>
          <a:p>
            <a:endParaRPr lang="en-US" dirty="0">
              <a:latin typeface="Perpetu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CNN and Adversarial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“Deep Neural Nets are Easily Fooled”</a:t>
            </a:r>
          </a:p>
          <a:p>
            <a:pPr lvl="1"/>
            <a:r>
              <a:rPr lang="en-US">
                <a:hlinkClick r:id="rId3"/>
              </a:rPr>
              <a:t>Video</a:t>
            </a:r>
            <a:endParaRPr lang="en-US"/>
          </a:p>
          <a:p>
            <a:pPr lvl="1"/>
            <a:r>
              <a:rPr lang="en-US">
                <a:hlinkClick r:id="rId4"/>
              </a:rPr>
              <a:t>Paper</a:t>
            </a:r>
            <a:endParaRPr lang="en-US"/>
          </a:p>
          <a:p>
            <a:r>
              <a:rPr lang="en-US">
                <a:hlinkClick r:id="rId5"/>
              </a:rPr>
              <a:t>Generative Adversarial Learning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2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Auto-Encoders and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1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Auto-Encoders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Output layer = input layer</a:t>
            </a:r>
          </a:p>
          <a:p>
            <a:r>
              <a:rPr lang="en-US" dirty="0" smtClean="0"/>
              <a:t>Hidden layer maps input to latent representation that minimizes information loss</a:t>
            </a:r>
          </a:p>
          <a:p>
            <a:r>
              <a:rPr lang="en-US" dirty="0" smtClean="0"/>
              <a:t>Typically fewer hidden notes than input nodes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dimensionality reduction</a:t>
            </a:r>
          </a:p>
          <a:p>
            <a:r>
              <a:rPr lang="en-US" dirty="0" smtClean="0"/>
              <a:t>Generalization: using 4 hidden layers with non-linear activation functions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non-linear dimensionality 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86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for Sequential Data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79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Markov Assumption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Given the current (vector of) inputs, the next output is independent of the previous outputs.</a:t>
            </a:r>
            <a:br>
              <a:rPr lang="en-US"/>
            </a:br>
            <a:r>
              <a:rPr lang="en-US"/>
              <a:t>P(y</a:t>
            </a:r>
            <a:r>
              <a:rPr lang="en-US" baseline="-25000"/>
              <a:t>t</a:t>
            </a:r>
            <a:r>
              <a:rPr lang="en-US"/>
              <a:t>|</a:t>
            </a:r>
            <a:r>
              <a:rPr lang="en-US" b="1"/>
              <a:t>x</a:t>
            </a:r>
            <a:r>
              <a:rPr lang="en-US" baseline="-25000"/>
              <a:t>t</a:t>
            </a:r>
            <a:r>
              <a:rPr lang="en-US"/>
              <a:t>,</a:t>
            </a:r>
            <a:r>
              <a:rPr lang="en-US" b="1"/>
              <a:t>x</a:t>
            </a:r>
            <a:r>
              <a:rPr lang="en-US" baseline="-25000"/>
              <a:t>t-1</a:t>
            </a:r>
            <a:r>
              <a:rPr lang="en-US"/>
              <a:t>,...,</a:t>
            </a:r>
            <a:r>
              <a:rPr lang="en-US" b="1"/>
              <a:t>x</a:t>
            </a:r>
            <a:r>
              <a:rPr lang="en-US" baseline="-25000"/>
              <a:t>0</a:t>
            </a:r>
            <a:r>
              <a:rPr lang="en-US"/>
              <a:t>)=P(y</a:t>
            </a:r>
            <a:r>
              <a:rPr lang="en-US" baseline="-25000"/>
              <a:t>t</a:t>
            </a:r>
            <a:r>
              <a:rPr lang="en-US"/>
              <a:t>|</a:t>
            </a:r>
            <a:r>
              <a:rPr lang="en-US" b="1"/>
              <a:t>x</a:t>
            </a:r>
            <a:r>
              <a:rPr lang="en-US" baseline="-25000"/>
              <a:t>t</a:t>
            </a:r>
            <a:r>
              <a:rPr lang="en-US"/>
              <a:t>).</a:t>
            </a:r>
          </a:p>
          <a:p>
            <a:r>
              <a:rPr lang="en-US"/>
              <a:t>Example: </a:t>
            </a:r>
            <a:r>
              <a:rPr lang="en-US">
                <a:hlinkClick r:id="rId3"/>
              </a:rPr>
              <a:t>Basketball Prediction </a:t>
            </a:r>
            <a:r>
              <a:rPr lang="en-US"/>
              <a:t> (open in Chrome)</a:t>
            </a:r>
          </a:p>
          <a:p>
            <a:r>
              <a:rPr lang="en-US" i="1"/>
              <a:t>k</a:t>
            </a:r>
            <a:r>
              <a:rPr lang="en-US"/>
              <a:t>-order Markov process: next observation depends on fixed-length part of previous history.</a:t>
            </a:r>
          </a:p>
          <a:p>
            <a:pPr lvl="1">
              <a:buFont typeface="Wingdings" charset="2"/>
              <a:buChar char="Ø"/>
            </a:pPr>
            <a:r>
              <a:rPr lang="en-US"/>
              <a:t>sliding window model</a:t>
            </a:r>
          </a:p>
          <a:p>
            <a:pPr lvl="1">
              <a:buFont typeface="Wingdings" charset="2"/>
              <a:buChar char="Ø"/>
            </a:pPr>
            <a:r>
              <a:rPr lang="en-US"/>
              <a:t>convolutional neural net</a:t>
            </a:r>
          </a:p>
        </p:txBody>
      </p:sp>
    </p:spTree>
    <p:extLst>
      <p:ext uri="{BB962C8B-B14F-4D97-AF65-F5344CB8AC3E}">
        <p14:creationId xmlns:p14="http://schemas.microsoft.com/office/powerpoint/2010/main" val="1877966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Markov Model (HMM)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output at time </a:t>
            </a:r>
            <a:r>
              <a:rPr lang="en-US" i="1" dirty="0" smtClean="0"/>
              <a:t>t</a:t>
            </a:r>
            <a:r>
              <a:rPr lang="en-US" dirty="0" smtClean="0"/>
              <a:t> is independent of previous inputs given the (right) hidden state at time </a:t>
            </a:r>
            <a:r>
              <a:rPr lang="en-US" i="1" dirty="0" smtClean="0"/>
              <a:t>t</a:t>
            </a:r>
            <a:r>
              <a:rPr lang="en-US" dirty="0"/>
              <a:t/>
            </a:r>
            <a:br>
              <a:rPr lang="en-US" dirty="0"/>
            </a:br>
            <a:r>
              <a:rPr lang="en-US"/>
              <a:t>P(y</a:t>
            </a:r>
            <a:r>
              <a:rPr lang="en-US" baseline="-25000"/>
              <a:t>t</a:t>
            </a:r>
            <a:r>
              <a:rPr lang="en-US"/>
              <a:t>|h</a:t>
            </a:r>
            <a:r>
              <a:rPr lang="en-US" baseline="-25000"/>
              <a:t>t</a:t>
            </a:r>
            <a:r>
              <a:rPr lang="en-US"/>
              <a:t>, </a:t>
            </a:r>
            <a:r>
              <a:rPr lang="en-US" b="1"/>
              <a:t>x</a:t>
            </a:r>
            <a:r>
              <a:rPr lang="en-US" baseline="-25000"/>
              <a:t>t</a:t>
            </a:r>
            <a:r>
              <a:rPr lang="en-US"/>
              <a:t>,</a:t>
            </a:r>
            <a:r>
              <a:rPr lang="en-US" b="1"/>
              <a:t>x</a:t>
            </a:r>
            <a:r>
              <a:rPr lang="en-US" baseline="-25000"/>
              <a:t>t-1</a:t>
            </a:r>
            <a:r>
              <a:rPr lang="en-US"/>
              <a:t>,...,</a:t>
            </a:r>
            <a:r>
              <a:rPr lang="en-US" b="1"/>
              <a:t>x</a:t>
            </a:r>
            <a:r>
              <a:rPr lang="en-US" baseline="-25000"/>
              <a:t>0</a:t>
            </a:r>
            <a:r>
              <a:rPr lang="en-US"/>
              <a:t>)=P(y</a:t>
            </a:r>
            <a:r>
              <a:rPr lang="en-US" baseline="-25000"/>
              <a:t>t</a:t>
            </a:r>
            <a:r>
              <a:rPr lang="en-US"/>
              <a:t>|h</a:t>
            </a:r>
            <a:r>
              <a:rPr lang="en-US" baseline="-25000"/>
              <a:t>t</a:t>
            </a:r>
            <a:r>
              <a:rPr lang="en-US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hidden state at time </a:t>
            </a:r>
            <a:r>
              <a:rPr lang="en-US" i="1" dirty="0" smtClean="0"/>
              <a:t>t</a:t>
            </a:r>
            <a:r>
              <a:rPr lang="en-US" dirty="0" smtClean="0"/>
              <a:t> is independent of previous </a:t>
            </a:r>
            <a:r>
              <a:rPr lang="en-US" dirty="0"/>
              <a:t>inputs given the </a:t>
            </a:r>
            <a:r>
              <a:rPr lang="en-US" dirty="0" smtClean="0"/>
              <a:t>previous </a:t>
            </a:r>
            <a:r>
              <a:rPr lang="en-US" dirty="0"/>
              <a:t>hidden state at time </a:t>
            </a:r>
            <a:r>
              <a:rPr lang="en-US" i="1" dirty="0" smtClean="0"/>
              <a:t>t-1</a:t>
            </a:r>
            <a:br>
              <a:rPr lang="en-US" i="1" dirty="0" smtClean="0"/>
            </a:br>
            <a:r>
              <a:rPr lang="en-US" dirty="0"/>
              <a:t>P</a:t>
            </a:r>
            <a:r>
              <a:rPr lang="en-US" dirty="0" smtClean="0"/>
              <a:t>(h</a:t>
            </a:r>
            <a:r>
              <a:rPr lang="en-US" baseline="-25000" dirty="0" smtClean="0"/>
              <a:t>t</a:t>
            </a:r>
            <a:r>
              <a:rPr lang="en-US" dirty="0"/>
              <a:t>|h</a:t>
            </a:r>
            <a:r>
              <a:rPr lang="en-US" baseline="-25000" dirty="0"/>
              <a:t>t-1</a:t>
            </a:r>
            <a:r>
              <a:rPr lang="en-US" b="1" dirty="0"/>
              <a:t>,</a:t>
            </a:r>
            <a:r>
              <a:rPr lang="en-US" b="1"/>
              <a:t>x</a:t>
            </a:r>
            <a:r>
              <a:rPr lang="en-US" baseline="-25000"/>
              <a:t>t</a:t>
            </a:r>
            <a:r>
              <a:rPr lang="en-US"/>
              <a:t>,</a:t>
            </a:r>
            <a:r>
              <a:rPr lang="en-US" b="1"/>
              <a:t>x</a:t>
            </a:r>
            <a:r>
              <a:rPr lang="en-US" baseline="-25000"/>
              <a:t>t-1</a:t>
            </a:r>
            <a:r>
              <a:rPr lang="en-US"/>
              <a:t>,...,</a:t>
            </a:r>
            <a:r>
              <a:rPr lang="en-US" b="1"/>
              <a:t>x</a:t>
            </a:r>
            <a:r>
              <a:rPr lang="en-US" baseline="-25000"/>
              <a:t>0</a:t>
            </a:r>
            <a:r>
              <a:rPr lang="en-US" dirty="0" smtClean="0"/>
              <a:t>) </a:t>
            </a:r>
            <a:r>
              <a:rPr lang="en-US" dirty="0"/>
              <a:t>= P</a:t>
            </a:r>
            <a:r>
              <a:rPr lang="en-US" dirty="0" smtClean="0"/>
              <a:t>(</a:t>
            </a:r>
            <a:r>
              <a:rPr lang="en-US" dirty="0"/>
              <a:t>h</a:t>
            </a:r>
            <a:r>
              <a:rPr lang="en-US" baseline="-25000" dirty="0"/>
              <a:t>t</a:t>
            </a:r>
            <a:r>
              <a:rPr lang="en-US" dirty="0" smtClean="0"/>
              <a:t>|h</a:t>
            </a:r>
            <a:r>
              <a:rPr lang="en-US" baseline="-25000" dirty="0" smtClean="0"/>
              <a:t>t-1</a:t>
            </a:r>
            <a:r>
              <a:rPr lang="en-US" dirty="0" smtClean="0"/>
              <a:t>)</a:t>
            </a:r>
          </a:p>
          <a:p>
            <a:r>
              <a:rPr lang="en-US" dirty="0" smtClean="0"/>
              <a:t>Number of hidden states </a:t>
            </a:r>
            <a:r>
              <a:rPr lang="en-US" i="1" dirty="0" smtClean="0"/>
              <a:t>k </a:t>
            </a:r>
            <a:r>
              <a:rPr lang="en-US" dirty="0" smtClean="0"/>
              <a:t>is specified in advance.</a:t>
            </a:r>
          </a:p>
          <a:p>
            <a:r>
              <a:rPr lang="en-US" dirty="0"/>
              <a:t>Hidden state ≈ cluster of history.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9321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sic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BasicPresentation.potx</Template>
  <TotalTime>7589</TotalTime>
  <Words>1015</Words>
  <Application>Microsoft Macintosh PowerPoint</Application>
  <PresentationFormat>On-screen Show (4:3)</PresentationFormat>
  <Paragraphs>141</Paragraphs>
  <Slides>18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BasicPresentation</vt:lpstr>
      <vt:lpstr>Equation</vt:lpstr>
      <vt:lpstr>Deep Learning: Model Summary</vt:lpstr>
      <vt:lpstr>Convolutional Neural Nets</vt:lpstr>
      <vt:lpstr>Convolutional Neural Networks</vt:lpstr>
      <vt:lpstr>CNN and Adversarial Learning</vt:lpstr>
      <vt:lpstr>Auto-Encoders and Embeddings</vt:lpstr>
      <vt:lpstr>Auto-Encoders</vt:lpstr>
      <vt:lpstr>Models for Sequential Data</vt:lpstr>
      <vt:lpstr>The Markov Assumption</vt:lpstr>
      <vt:lpstr>Hidden Markov Model (HMM)</vt:lpstr>
      <vt:lpstr>Recurrent Neural Net (RNN)</vt:lpstr>
      <vt:lpstr>RNNs and Long-Range Dependencies</vt:lpstr>
      <vt:lpstr>Long Short-Term Memory (LSTM)</vt:lpstr>
      <vt:lpstr>LSTM Connection Diagram</vt:lpstr>
      <vt:lpstr>Semi-Formal Definitions (Bakker 2001)</vt:lpstr>
      <vt:lpstr>LSTMs and Programs</vt:lpstr>
      <vt:lpstr>Memory Cells and Variables</vt:lpstr>
      <vt:lpstr>Processing Korean Example</vt:lpstr>
      <vt:lpstr>LSTM program With Deterministic Gates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 Schulte</dc:creator>
  <cp:lastModifiedBy>Oliver Schulte</cp:lastModifiedBy>
  <cp:revision>109</cp:revision>
  <cp:lastPrinted>2017-03-08T19:23:55Z</cp:lastPrinted>
  <dcterms:created xsi:type="dcterms:W3CDTF">2011-12-30T19:23:42Z</dcterms:created>
  <dcterms:modified xsi:type="dcterms:W3CDTF">2017-03-09T03:07:43Z</dcterms:modified>
</cp:coreProperties>
</file>