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9" r:id="rId3"/>
    <p:sldId id="331" r:id="rId4"/>
    <p:sldId id="360" r:id="rId5"/>
    <p:sldId id="257" r:id="rId6"/>
    <p:sldId id="332" r:id="rId7"/>
    <p:sldId id="351" r:id="rId8"/>
    <p:sldId id="357" r:id="rId9"/>
    <p:sldId id="333" r:id="rId10"/>
    <p:sldId id="361" r:id="rId11"/>
    <p:sldId id="358" r:id="rId12"/>
    <p:sldId id="362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99FFC6-6420-7B47-A545-05477A4AFBD7}">
          <p14:sldIdLst>
            <p14:sldId id="256"/>
            <p14:sldId id="359"/>
            <p14:sldId id="331"/>
            <p14:sldId id="360"/>
            <p14:sldId id="257"/>
            <p14:sldId id="332"/>
            <p14:sldId id="351"/>
            <p14:sldId id="357"/>
            <p14:sldId id="333"/>
            <p14:sldId id="361"/>
            <p14:sldId id="358"/>
          </p14:sldIdLst>
        </p14:section>
        <p14:section name="svm" id="{0B2322D0-654B-7748-BDF6-424D5C7F2D73}">
          <p14:sldIdLst>
            <p14:sldId id="362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8" autoAdjust="0"/>
  </p:normalViewPr>
  <p:slideViewPr>
    <p:cSldViewPr snapToGrid="0" snapToObjects="1">
      <p:cViewPr varScale="1">
        <p:scale>
          <a:sx n="87" d="100"/>
          <a:sy n="87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3B91-F85D-B248-9AF5-1909BBFA2DC5}" type="datetimeFigureOut">
              <a:rPr lang="en-US" smtClean="0"/>
              <a:pPr/>
              <a:t>19-01-08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4E-CA93-ED4F-BF08-65F125D95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E128-8506-7C43-ABAC-0B919FE47743}" type="datetimeFigureOut">
              <a:rPr lang="en-US" smtClean="0"/>
              <a:pPr/>
              <a:t>19-01-08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0D86-F039-EC42-8630-CEEC8B77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use “insert slide number” under “Footer”, that text box only displays the slide number, not the total number of slides. So I use a new textbox for the slide number in </a:t>
            </a:r>
            <a:r>
              <a:rPr lang="en-US" baseline="0" smtClean="0"/>
              <a:t>the master.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least k points</a:t>
            </a:r>
            <a:r>
              <a:rPr lang="en-US" baseline="0" dirty="0" smtClean="0"/>
              <a:t> in sphere.</a:t>
            </a:r>
          </a:p>
          <a:p>
            <a:r>
              <a:rPr lang="en-US" baseline="0" dirty="0" smtClean="0"/>
              <a:t>Legend:</a:t>
            </a:r>
          </a:p>
          <a:p>
            <a:r>
              <a:rPr lang="en-US" baseline="0" dirty="0" smtClean="0"/>
              <a:t>Green circle = test case.</a:t>
            </a:r>
          </a:p>
          <a:p>
            <a:r>
              <a:rPr lang="en-US" baseline="0" dirty="0" smtClean="0"/>
              <a:t>Solid circle: k = 3</a:t>
            </a:r>
          </a:p>
          <a:p>
            <a:r>
              <a:rPr lang="en-US" baseline="0" dirty="0" smtClean="0"/>
              <a:t>Dashed circle: k =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8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overfitting</a:t>
            </a:r>
            <a:r>
              <a:rPr lang="en-US" dirty="0" smtClean="0"/>
              <a:t> and </a:t>
            </a:r>
            <a:r>
              <a:rPr lang="en-US" dirty="0" err="1" smtClean="0"/>
              <a:t>underfitting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Overfitting</a:t>
            </a:r>
            <a:r>
              <a:rPr lang="en-US" dirty="0" smtClean="0"/>
              <a:t>: k too small, fits neighborhood too much.</a:t>
            </a:r>
          </a:p>
          <a:p>
            <a:r>
              <a:rPr lang="en-US" dirty="0" err="1" smtClean="0"/>
              <a:t>Underfitting</a:t>
            </a:r>
            <a:r>
              <a:rPr lang="en-US" dirty="0" smtClean="0"/>
              <a:t>:</a:t>
            </a:r>
            <a:r>
              <a:rPr lang="en-US" baseline="0" dirty="0" smtClean="0"/>
              <a:t> k too large, doesn’t generalize enough. In extreme case, k = N -&gt; prior class label.</a:t>
            </a:r>
          </a:p>
          <a:p>
            <a:r>
              <a:rPr lang="en-US" baseline="0" dirty="0" smtClean="0"/>
              <a:t>black region: classified as nuclear explosion by nearest neighbor method.</a:t>
            </a:r>
          </a:p>
          <a:p>
            <a:r>
              <a:rPr lang="en-US" baseline="0" dirty="0" err="1" smtClean="0"/>
              <a:t>Overfits</a:t>
            </a:r>
            <a:r>
              <a:rPr lang="en-US" baseline="0" dirty="0" smtClean="0"/>
              <a:t> outlier at x2 = 6.</a:t>
            </a:r>
          </a:p>
          <a:p>
            <a:r>
              <a:rPr lang="en-US" dirty="0" smtClean="0"/>
              <a:t>Events</a:t>
            </a:r>
            <a:r>
              <a:rPr lang="en-US" baseline="0" dirty="0" smtClean="0"/>
              <a:t> in Asia and Middle East between 1982 and 1990.</a:t>
            </a:r>
          </a:p>
          <a:p>
            <a:r>
              <a:rPr lang="en-US" baseline="0" dirty="0" smtClean="0"/>
              <a:t>white = earthquake, black = nuclear explosion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meaning of oil data set? </a:t>
            </a:r>
            <a:r>
              <a:rPr lang="en-US" smtClean="0"/>
              <a:t>look this up.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k-d trees: generalized</a:t>
            </a:r>
            <a:r>
              <a:rPr lang="en-US" baseline="0" dirty="0" smtClean="0"/>
              <a:t> binary trees.</a:t>
            </a:r>
          </a:p>
          <a:p>
            <a:r>
              <a:rPr lang="en-US" baseline="0" dirty="0" smtClean="0"/>
              <a:t>Locality-sensitive hashing: like hashing, but similar points have similar hash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 looks at covariance between dimensions.</a:t>
            </a:r>
          </a:p>
          <a:p>
            <a:r>
              <a:rPr lang="en-US" dirty="0" smtClean="0"/>
              <a:t>Basically, it’s the term in the</a:t>
            </a:r>
            <a:r>
              <a:rPr lang="en-US" baseline="0" dirty="0" smtClean="0"/>
              <a:t> exponent of the Gaussian distribution (</a:t>
            </a:r>
            <a:r>
              <a:rPr lang="en-US" baseline="0" smtClean="0"/>
              <a:t>see Bishop).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grid</a:t>
            </a:r>
            <a:r>
              <a:rPr lang="en-US" baseline="0" dirty="0" smtClean="0"/>
              <a:t> cells of fixed side lengths  grows exponentially with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collinear = angle = 0</a:t>
            </a:r>
            <a:r>
              <a:rPr lang="en-US" baseline="0" dirty="0" smtClean="0"/>
              <a:t> = cosine = 1</a:t>
            </a:r>
          </a:p>
          <a:p>
            <a:r>
              <a:rPr lang="en-US" baseline="0" dirty="0" smtClean="0"/>
              <a:t>N x covariance = dot product for centered vectors</a:t>
            </a:r>
          </a:p>
          <a:p>
            <a:r>
              <a:rPr lang="en-US" baseline="0" dirty="0" smtClean="0"/>
              <a:t>bias term is subtracted for technical reasons, can be positive or negative</a:t>
            </a:r>
          </a:p>
          <a:p>
            <a:r>
              <a:rPr lang="en-US" baseline="0" dirty="0" smtClean="0"/>
              <a:t>consistent with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</a:t>
            </a:r>
            <a:r>
              <a:rPr lang="en-US" dirty="0" err="1" smtClean="0"/>
              <a:t>kinect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6DB8-04AA-4240-996E-59DA1A5AF79F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09E-C479-9F4D-8826-A7B34FBC6437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797-894D-094B-8DA4-1DCA1D6ECA39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9A6C-B01C-DB46-89D4-B2BA0B2D4344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D9F8-E4D8-114B-8F07-3AA0008FFB3C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A618-E21F-2947-925A-22F69CABA2D9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CC9-3584-6F42-B762-30707575C1AE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374-57D1-5049-ACC8-9BF0B3E4B53B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312D-7C96-C94B-9103-63CB9A70E392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B11-FFCA-554F-9931-34760E6081B2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F87E-4874-DA4B-8746-F0F35855B10D}" type="datetime1">
              <a:rPr lang="en-US" smtClean="0"/>
              <a:pPr/>
              <a:t>19-01-08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242" y="61531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695AFE-B155-E942-BA5B-147280665042}" type="datetime1">
              <a:rPr lang="en-US" smtClean="0"/>
              <a:pPr/>
              <a:t>19-01-08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191" y="6210300"/>
            <a:ext cx="91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4214CE-A4BC-EA43-95DF-54C52CE624FD}" type="slidenum">
              <a:rPr lang="en-US" sz="1400" smtClean="0"/>
              <a:pPr/>
              <a:t>‹#›</a:t>
            </a:fld>
            <a:r>
              <a:rPr lang="en-US" sz="1400" dirty="0" smtClean="0"/>
              <a:t>/57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vm.cs.rhul.ac.uk/pagesnew/GPat.s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Schulte</a:t>
            </a:r>
          </a:p>
          <a:p>
            <a:r>
              <a:rPr lang="en-US" dirty="0" smtClean="0"/>
              <a:t>Deep Learning 880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Nonparametric Methods: Nearest </a:t>
            </a:r>
            <a:r>
              <a:rPr lang="en-US" dirty="0" smtClean="0"/>
              <a:t>Neighbors and Kernels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of Dimensionality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Bishop 1.21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59892"/>
          </a:xfrm>
        </p:spPr>
        <p:txBody>
          <a:bodyPr/>
          <a:lstStyle/>
          <a:p>
            <a:r>
              <a:rPr lang="en-US" dirty="0" smtClean="0"/>
              <a:t>Low dimension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good performance for nearest neighbor.</a:t>
            </a:r>
          </a:p>
          <a:p>
            <a:pPr lvl="1"/>
            <a:r>
              <a:rPr lang="en-US" dirty="0" smtClean="0"/>
              <a:t>As dataset grows, the nearest neighbors are near and carry similar labels.</a:t>
            </a:r>
          </a:p>
          <a:p>
            <a:r>
              <a:rPr lang="en-US" dirty="0" smtClean="0"/>
              <a:t>Curse of dimensionality: in high dimensions, almost all points are far away from each other. </a:t>
            </a:r>
            <a:endParaRPr lang="en-US" dirty="0"/>
          </a:p>
        </p:txBody>
      </p:sp>
      <p:pic>
        <p:nvPicPr>
          <p:cNvPr id="5" name="Picture 4" descr="Figure1.21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0" y="4781704"/>
            <a:ext cx="1544249" cy="471854"/>
          </a:xfrm>
          <a:prstGeom prst="rect">
            <a:avLst/>
          </a:prstGeom>
        </p:spPr>
      </p:pic>
      <p:pic>
        <p:nvPicPr>
          <p:cNvPr id="6" name="Picture 5" descr="Figure1-21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53" y="4076854"/>
            <a:ext cx="1777023" cy="1881554"/>
          </a:xfrm>
          <a:prstGeom prst="rect">
            <a:avLst/>
          </a:prstGeom>
        </p:spPr>
      </p:pic>
      <p:pic>
        <p:nvPicPr>
          <p:cNvPr id="7" name="Picture 6" descr="Figure1-21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76" y="3805115"/>
            <a:ext cx="2092569" cy="24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Distribution in High Dimensions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3501292" cy="3573586"/>
          </a:xfrm>
        </p:spPr>
        <p:txBody>
          <a:bodyPr>
            <a:normAutofit/>
          </a:bodyPr>
          <a:lstStyle/>
          <a:p>
            <a:r>
              <a:rPr lang="en-US" dirty="0" smtClean="0"/>
              <a:t>How many points fall within the 1% outer edge of a unit hypercube?</a:t>
            </a:r>
          </a:p>
          <a:p>
            <a:r>
              <a:rPr lang="en-US" dirty="0" smtClean="0"/>
              <a:t>In one dimension, 2% (x &lt; 1%, x&gt; 99%).</a:t>
            </a:r>
          </a:p>
          <a:p>
            <a:r>
              <a:rPr lang="en-US" dirty="0" smtClean="0"/>
              <a:t>In 200 dimensions? Guess...</a:t>
            </a:r>
          </a:p>
          <a:p>
            <a:r>
              <a:rPr lang="en-US" dirty="0" smtClean="0"/>
              <a:t>Answer: 94%.</a:t>
            </a:r>
          </a:p>
        </p:txBody>
      </p:sp>
      <p:pic>
        <p:nvPicPr>
          <p:cNvPr id="5" name="Picture 4" descr="cur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92" y="1536211"/>
            <a:ext cx="3895926" cy="2723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692" y="5167923"/>
            <a:ext cx="4786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Similar question: to find 10 nearest neighbors, what is the length of </a:t>
            </a:r>
            <a:r>
              <a:rPr lang="en-US" sz="2800" dirty="0" smtClean="0"/>
              <a:t>the average </a:t>
            </a:r>
            <a:r>
              <a:rPr lang="en-US" sz="2800" dirty="0" err="1" smtClean="0"/>
              <a:t>neighbourhood</a:t>
            </a:r>
            <a:r>
              <a:rPr lang="en-US" sz="2800" dirty="0" smtClean="0"/>
              <a:t> </a:t>
            </a:r>
            <a:r>
              <a:rPr lang="en-US" sz="2800" dirty="0"/>
              <a:t>cube?</a:t>
            </a:r>
          </a:p>
          <a:p>
            <a:endParaRPr lang="en-US" sz="2800" dirty="0"/>
          </a:p>
        </p:txBody>
      </p:sp>
      <p:pic>
        <p:nvPicPr>
          <p:cNvPr id="7" name="Picture 6" descr="curs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79" y="4259384"/>
            <a:ext cx="3380154" cy="23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Methods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Support Vector Machine Classification Formula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6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Nearest </a:t>
            </a:r>
            <a:r>
              <a:rPr lang="en-US" dirty="0" err="1" smtClean="0"/>
              <a:t>Neighbour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08747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5-nearest </a:t>
            </a:r>
            <a:r>
              <a:rPr lang="en-US" sz="2800" dirty="0" err="1" smtClean="0"/>
              <a:t>neighbour</a:t>
            </a:r>
            <a:r>
              <a:rPr lang="en-US" sz="2800" dirty="0"/>
              <a:t> </a:t>
            </a:r>
            <a:r>
              <a:rPr lang="en-US" sz="2800" dirty="0" smtClean="0"/>
              <a:t>classifies green point as </a:t>
            </a:r>
            <a:r>
              <a:rPr lang="en-US" sz="2800" dirty="0" smtClean="0">
                <a:solidFill>
                  <a:srgbClr val="0000FF"/>
                </a:solidFill>
              </a:rPr>
              <a:t>blue</a:t>
            </a:r>
          </a:p>
          <a:p>
            <a:r>
              <a:rPr lang="en-US" sz="2800" dirty="0" smtClean="0"/>
              <a:t>But the red triangles are much closer</a:t>
            </a:r>
          </a:p>
          <a:p>
            <a:r>
              <a:rPr lang="en-US" sz="2800" dirty="0" smtClean="0"/>
              <a:t>Could consider a </a:t>
            </a:r>
            <a:r>
              <a:rPr lang="en-US" sz="2800" i="1" dirty="0" smtClean="0"/>
              <a:t>weighted average vote </a:t>
            </a:r>
            <a:r>
              <a:rPr lang="en-US" sz="2800" dirty="0" smtClean="0"/>
              <a:t>where closer data points count for more</a:t>
            </a:r>
            <a:endParaRPr lang="en-US" sz="2800" dirty="0"/>
          </a:p>
        </p:txBody>
      </p:sp>
      <p:pic>
        <p:nvPicPr>
          <p:cNvPr id="5" name="Picture 4" descr="knn-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3" y="1447800"/>
            <a:ext cx="4885267" cy="44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Weighted Vote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 Vector Machine provide a form of weighted average vote</a:t>
            </a:r>
          </a:p>
          <a:p>
            <a:r>
              <a:rPr lang="en-US" dirty="0" smtClean="0"/>
              <a:t>To understand the motivation, let’s consider the challenges in developing the idea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Measuring closeness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Encoding class labels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Restricting the vote to important data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Closeness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32473"/>
          </a:xfrm>
        </p:spPr>
        <p:txBody>
          <a:bodyPr/>
          <a:lstStyle/>
          <a:p>
            <a:r>
              <a:rPr lang="en-US" dirty="0" smtClean="0"/>
              <a:t>How to quantify how close a data point is to the query point?</a:t>
            </a:r>
          </a:p>
          <a:p>
            <a:r>
              <a:rPr lang="en-US" dirty="0" smtClean="0"/>
              <a:t>Can use a kernel to converts distances to similarity/closeness</a:t>
            </a:r>
          </a:p>
          <a:p>
            <a:pPr lvl="1"/>
            <a:r>
              <a:rPr lang="en-US" dirty="0" smtClean="0"/>
              <a:t>More on that later</a:t>
            </a:r>
          </a:p>
          <a:p>
            <a:r>
              <a:rPr lang="en-US" dirty="0" smtClean="0"/>
              <a:t>For now we use the dot product (x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Measures the cosine of the angle between two vectors</a:t>
            </a:r>
          </a:p>
          <a:p>
            <a:pPr lvl="1"/>
            <a:r>
              <a:rPr lang="en-US" dirty="0" smtClean="0"/>
              <a:t>For centered vectors, measures their covariance</a:t>
            </a:r>
          </a:p>
          <a:p>
            <a:r>
              <a:rPr lang="en-US" dirty="0" smtClean="0"/>
              <a:t>Possible classification formula (not yet final)</a:t>
            </a:r>
          </a:p>
          <a:p>
            <a:pPr marL="320040" lvl="1" indent="0">
              <a:buNone/>
            </a:pPr>
            <a:r>
              <a:rPr lang="en-US" sz="2800" dirty="0" smtClean="0"/>
              <a:t>h(x) = [</a:t>
            </a:r>
            <a:r>
              <a:rPr lang="en-US" sz="2800" dirty="0" err="1" smtClean="0"/>
              <a:t>Σ</a:t>
            </a:r>
            <a:r>
              <a:rPr lang="en-US" sz="2800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/>
              <a:t>(x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 smtClean="0"/>
              <a:t>)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] - b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42586" y="5035967"/>
            <a:ext cx="1447093" cy="786568"/>
            <a:chOff x="3809692" y="5035967"/>
            <a:chExt cx="1447093" cy="786568"/>
          </a:xfrm>
        </p:grpSpPr>
        <p:sp>
          <p:nvSpPr>
            <p:cNvPr id="5" name="TextBox 4"/>
            <p:cNvSpPr txBox="1"/>
            <p:nvPr/>
          </p:nvSpPr>
          <p:spPr>
            <a:xfrm>
              <a:off x="3809692" y="5360870"/>
              <a:ext cx="1447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bias term</a:t>
              </a:r>
              <a:endParaRPr lang="en-US" sz="2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311745" y="5035967"/>
              <a:ext cx="29532" cy="4135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46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Class Labels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239021" cy="4572000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Consider the average vote</a:t>
            </a:r>
            <a:br>
              <a:rPr lang="en-US" sz="2800" dirty="0" smtClean="0"/>
            </a:br>
            <a:r>
              <a:rPr lang="en-US" sz="2800" dirty="0" err="1" smtClean="0"/>
              <a:t>Σ</a:t>
            </a:r>
            <a:r>
              <a:rPr lang="en-US" sz="2800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/>
              <a:t>(x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j</a:t>
            </a:r>
            <a:endParaRPr lang="en-US" sz="2800" baseline="-250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If negative class labels are encoded as y = 0, they just disappear in the sum.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Solution: encode the negative class as y = -1.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(we’re just pretending these are real numbers anyway)</a:t>
            </a: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positive </a:t>
            </a:r>
            <a:r>
              <a:rPr lang="en-US" sz="2800" dirty="0" err="1" smtClean="0"/>
              <a:t>neighbours</a:t>
            </a:r>
            <a:r>
              <a:rPr lang="en-US" sz="2800" dirty="0" smtClean="0"/>
              <a:t> vote for the positive class</a:t>
            </a: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negative </a:t>
            </a:r>
            <a:r>
              <a:rPr lang="en-US" sz="2800" dirty="0" err="1" smtClean="0"/>
              <a:t>neighbours</a:t>
            </a:r>
            <a:r>
              <a:rPr lang="en-US" sz="2800" dirty="0" smtClean="0"/>
              <a:t> vote for the negative class</a:t>
            </a:r>
            <a:endParaRPr lang="en-US" sz="2800" dirty="0"/>
          </a:p>
        </p:txBody>
      </p:sp>
      <p:pic>
        <p:nvPicPr>
          <p:cNvPr id="5" name="Picture 4" descr="knn-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30" y="1580714"/>
            <a:ext cx="3482970" cy="31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Importance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89648" cy="4297044"/>
          </a:xfrm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So does </a:t>
            </a:r>
            <a:r>
              <a:rPr lang="en-US" sz="2800" dirty="0"/>
              <a:t>h(x) = [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(x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] </a:t>
            </a:r>
            <a:r>
              <a:rPr lang="en-US" sz="2800" dirty="0" smtClean="0"/>
              <a:t>– b work?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/>
              <a:t>Not really, because it sums over </a:t>
            </a:r>
            <a:r>
              <a:rPr lang="en-US" sz="2800" i="1" dirty="0" smtClean="0"/>
              <a:t>all </a:t>
            </a:r>
            <a:r>
              <a:rPr lang="en-US" sz="2800" dirty="0" smtClean="0"/>
              <a:t>instances</a:t>
            </a:r>
          </a:p>
          <a:p>
            <a:pPr marL="457200" lvl="1" indent="-4572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Computational problem: say I have 10K instances (e.g. movies). Need to compute dot product for all 10 K</a:t>
            </a:r>
          </a:p>
          <a:p>
            <a:pPr marL="731520" lvl="2" indent="-4572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400" dirty="0" smtClean="0"/>
              <a:t>Slow predictions</a:t>
            </a:r>
          </a:p>
          <a:p>
            <a:pPr marL="457200" lvl="1" indent="-457200">
              <a:spcBef>
                <a:spcPts val="58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en-US" sz="2800" dirty="0" smtClean="0"/>
              <a:t>Statistical problem: the many distant instances dominate the few close ones </a:t>
            </a:r>
            <a:br>
              <a:rPr lang="en-US" sz="2800" dirty="0" smtClean="0"/>
            </a:b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get similar predictions for every data point</a:t>
            </a:r>
          </a:p>
          <a:p>
            <a:pPr marL="457200" lvl="1" indent="-457200">
              <a:spcBef>
                <a:spcPts val="58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/>
              <a:t>SVM solution: </a:t>
            </a:r>
          </a:p>
          <a:p>
            <a:pPr marL="731520" lvl="2" indent="-457200">
              <a:spcBef>
                <a:spcPts val="58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600" b="1" dirty="0" smtClean="0"/>
              <a:t>add a weight α</a:t>
            </a:r>
            <a:r>
              <a:rPr lang="en-US" sz="2600" b="1" baseline="-25000" dirty="0" smtClean="0"/>
              <a:t>j</a:t>
            </a:r>
            <a:r>
              <a:rPr lang="en-US" sz="2600" b="1" dirty="0" smtClean="0"/>
              <a:t> for each data point</a:t>
            </a:r>
          </a:p>
          <a:p>
            <a:pPr marL="731520" lvl="2" indent="-457200">
              <a:spcBef>
                <a:spcPts val="58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600" dirty="0" smtClean="0"/>
              <a:t>enforce </a:t>
            </a:r>
            <a:r>
              <a:rPr lang="en-US" sz="2600" dirty="0" err="1" smtClean="0"/>
              <a:t>sparsity</a:t>
            </a:r>
            <a:r>
              <a:rPr lang="en-US" sz="2600" dirty="0" smtClean="0"/>
              <a:t> so that many data points get 0 weights</a:t>
            </a:r>
            <a:endParaRPr lang="en-US" sz="2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438085" y="4363221"/>
            <a:ext cx="2248715" cy="523220"/>
            <a:chOff x="6438085" y="4363221"/>
            <a:chExt cx="2248715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6855232" y="4363221"/>
              <a:ext cx="1831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Big Idea!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438085" y="4607690"/>
              <a:ext cx="417147" cy="2787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08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Classification Formula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4390" y="1447800"/>
            <a:ext cx="833241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Compute weighted </a:t>
            </a:r>
            <a:r>
              <a:rPr lang="en-US" sz="2800" dirty="0" err="1" smtClean="0"/>
              <a:t>thresholded</a:t>
            </a:r>
            <a:r>
              <a:rPr lang="en-US" sz="2800" dirty="0" smtClean="0"/>
              <a:t> vote = </a:t>
            </a:r>
            <a:br>
              <a:rPr lang="en-US" sz="2800" dirty="0" smtClean="0"/>
            </a:br>
            <a:r>
              <a:rPr lang="en-US" sz="2800" b="1" baseline="-25000" dirty="0" smtClean="0"/>
              <a:t> </a:t>
            </a:r>
            <a:r>
              <a:rPr lang="en-US" sz="2800" dirty="0" smtClean="0"/>
              <a:t>[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b="1" dirty="0"/>
              <a:t>α</a:t>
            </a:r>
            <a:r>
              <a:rPr lang="en-US" sz="2800" b="1" baseline="-25000" dirty="0"/>
              <a:t>j </a:t>
            </a:r>
            <a:r>
              <a:rPr lang="en-US" sz="2800" dirty="0" smtClean="0"/>
              <a:t>(</a:t>
            </a:r>
            <a:r>
              <a:rPr lang="en-US" sz="2800" dirty="0"/>
              <a:t>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] – b 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If vote &gt; 0, label x as positive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If vote &lt; 0, label x as negative</a:t>
            </a:r>
          </a:p>
          <a:p>
            <a:r>
              <a:rPr lang="en-US" sz="2800" dirty="0" smtClean="0"/>
              <a:t>In symbols h(x) = sign(</a:t>
            </a:r>
            <a:r>
              <a:rPr lang="en-US" sz="2800" b="1" baseline="-25000" dirty="0" smtClean="0"/>
              <a:t> </a:t>
            </a:r>
            <a:r>
              <a:rPr lang="en-US" sz="2800" dirty="0"/>
              <a:t>[</a:t>
            </a:r>
            <a:r>
              <a:rPr lang="en-US" sz="2800" dirty="0" err="1"/>
              <a:t>Σ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b="1" dirty="0"/>
              <a:t>α</a:t>
            </a:r>
            <a:r>
              <a:rPr lang="en-US" sz="2800" b="1" baseline="-25000" dirty="0"/>
              <a:t>j </a:t>
            </a:r>
            <a:r>
              <a:rPr lang="en-US" sz="2800" dirty="0" smtClean="0"/>
              <a:t>(</a:t>
            </a:r>
            <a:r>
              <a:rPr lang="en-US" sz="2800" dirty="0"/>
              <a:t>x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x</a:t>
            </a:r>
            <a:r>
              <a:rPr lang="en-US" sz="2800" baseline="-25000" dirty="0" err="1"/>
              <a:t>j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j</a:t>
            </a:r>
            <a:r>
              <a:rPr lang="en-US" sz="2800" baseline="-25000" dirty="0"/>
              <a:t> </a:t>
            </a:r>
            <a:r>
              <a:rPr lang="en-US" sz="2800" dirty="0"/>
              <a:t>] – </a:t>
            </a:r>
            <a:r>
              <a:rPr lang="en-US" sz="2800" dirty="0" smtClean="0"/>
              <a:t>b)</a:t>
            </a:r>
          </a:p>
          <a:p>
            <a:r>
              <a:rPr lang="en-US" sz="2800" dirty="0" smtClean="0"/>
              <a:t>Later: How </a:t>
            </a:r>
            <a:r>
              <a:rPr lang="en-US" sz="2800" dirty="0" smtClean="0"/>
              <a:t>can we learn the weights  </a:t>
            </a:r>
            <a:r>
              <a:rPr lang="en-US" sz="2800" b="1" dirty="0" smtClean="0"/>
              <a:t>α</a:t>
            </a:r>
            <a:r>
              <a:rPr lang="en-US" sz="2800" b="1" baseline="-25000" dirty="0" smtClean="0"/>
              <a:t>j</a:t>
            </a:r>
            <a:r>
              <a:rPr lang="en-US" sz="2800" b="1" dirty="0" smtClean="0"/>
              <a:t>?</a:t>
            </a:r>
          </a:p>
          <a:p>
            <a:r>
              <a:rPr lang="en-US" sz="2800" dirty="0" smtClean="0"/>
              <a:t>Notice that the weights are like parameters, but more data points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 more </a:t>
            </a:r>
            <a:r>
              <a:rPr lang="en-US" sz="2800" dirty="0" smtClean="0"/>
              <a:t>weights</a:t>
            </a:r>
          </a:p>
          <a:p>
            <a:r>
              <a:rPr lang="en-US" sz="2800" dirty="0">
                <a:hlinkClick r:id="rId2"/>
              </a:rPr>
              <a:t>SVM </a:t>
            </a:r>
            <a:r>
              <a:rPr lang="en-US" sz="2800" dirty="0" smtClean="0">
                <a:hlinkClick r:id="rId2"/>
              </a:rPr>
              <a:t>Demo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95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99955"/>
          </a:xfrm>
        </p:spPr>
        <p:txBody>
          <a:bodyPr/>
          <a:lstStyle/>
          <a:p>
            <a:r>
              <a:rPr lang="en-US" dirty="0" smtClean="0"/>
              <a:t>SVM with Gaussian kernel K(</a:t>
            </a:r>
            <a:r>
              <a:rPr lang="en-US" dirty="0" err="1" smtClean="0"/>
              <a:t>x,z</a:t>
            </a:r>
            <a:r>
              <a:rPr lang="en-US" dirty="0" smtClean="0"/>
              <a:t>) = </a:t>
            </a:r>
            <a:r>
              <a:rPr lang="en-US" dirty="0" err="1" smtClean="0"/>
              <a:t>exp</a:t>
            </a:r>
            <a:r>
              <a:rPr lang="en-US" dirty="0" smtClean="0"/>
              <a:t>{- </a:t>
            </a:r>
            <a:r>
              <a:rPr lang="en-US" dirty="0" err="1" smtClean="0"/>
              <a:t>dist</a:t>
            </a:r>
            <a:r>
              <a:rPr lang="en-US" dirty="0" smtClean="0"/>
              <a:t>(</a:t>
            </a:r>
            <a:r>
              <a:rPr lang="en-US" dirty="0" err="1" smtClean="0"/>
              <a:t>x,z</a:t>
            </a:r>
            <a:r>
              <a:rPr lang="en-US" dirty="0" smtClean="0"/>
              <a:t>)/2σ</a:t>
            </a:r>
            <a:r>
              <a:rPr lang="en-US" baseline="30000" dirty="0" smtClean="0"/>
              <a:t>2</a:t>
            </a:r>
            <a:r>
              <a:rPr lang="en-US" dirty="0" smtClean="0"/>
              <a:t>}</a:t>
            </a:r>
          </a:p>
          <a:p>
            <a:r>
              <a:rPr lang="en-US" dirty="0" smtClean="0"/>
              <a:t>Support vectors </a:t>
            </a:r>
            <a:r>
              <a:rPr lang="en-US" dirty="0" smtClean="0"/>
              <a:t>circled (</a:t>
            </a:r>
            <a:r>
              <a:rPr lang="en-US" smtClean="0"/>
              <a:t>importance weight &gt; 0)</a:t>
            </a:r>
            <a:endParaRPr lang="en-US" dirty="0" smtClean="0"/>
          </a:p>
          <a:p>
            <a:r>
              <a:rPr lang="en-US" dirty="0" smtClean="0"/>
              <a:t>Nonlinear decision boundary</a:t>
            </a:r>
            <a:endParaRPr lang="en-US" dirty="0"/>
          </a:p>
        </p:txBody>
      </p:sp>
      <p:pic>
        <p:nvPicPr>
          <p:cNvPr id="5" name="Picture 4" descr="Figure7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48" y="3401549"/>
            <a:ext cx="3711627" cy="27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Instance-based Methods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Model-based methods: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estimate a fixed set of model parameters from data.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compute prediction in closed form using parameters.</a:t>
            </a:r>
          </a:p>
          <a:p>
            <a:r>
              <a:rPr lang="en-US" sz="2800" dirty="0" smtClean="0"/>
              <a:t>Instance-based methods: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b="1" dirty="0" smtClean="0"/>
              <a:t>look up</a:t>
            </a:r>
            <a:r>
              <a:rPr lang="en-US" sz="2800" dirty="0" smtClean="0"/>
              <a:t> similar “nearby” instances.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Predict that new instance will be like those seen before.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 smtClean="0"/>
              <a:t>Example: will I like this movie?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21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121873"/>
          </a:xfrm>
        </p:spPr>
        <p:txBody>
          <a:bodyPr/>
          <a:lstStyle/>
          <a:p>
            <a:r>
              <a:rPr lang="en-US" dirty="0" smtClean="0"/>
              <a:t>SVM trained using cubic polynomial kernel </a:t>
            </a:r>
            <a:br>
              <a:rPr lang="en-US" dirty="0" smtClean="0"/>
            </a:br>
            <a:r>
              <a:rPr lang="en-US" dirty="0" smtClean="0"/>
              <a:t>K(</a:t>
            </a:r>
            <a:r>
              <a:rPr lang="en-US" b="1" dirty="0" err="1" smtClean="0"/>
              <a:t>x,z</a:t>
            </a:r>
            <a:r>
              <a:rPr lang="en-US" dirty="0" smtClean="0"/>
              <a:t>) = 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smtClean="0"/>
              <a:t> </a:t>
            </a:r>
            <a:r>
              <a:rPr lang="en-US" sz="2400" b="1" dirty="0" smtClean="0"/>
              <a:t>z</a:t>
            </a:r>
            <a:r>
              <a:rPr lang="en-US" sz="2400" dirty="0" smtClean="0"/>
              <a:t> +1)</a:t>
            </a:r>
            <a:r>
              <a:rPr lang="en-US" sz="2400" baseline="30000" dirty="0" smtClean="0"/>
              <a:t>3</a:t>
            </a:r>
            <a:endParaRPr lang="en-US" baseline="30000" dirty="0"/>
          </a:p>
        </p:txBody>
      </p:sp>
      <p:pic>
        <p:nvPicPr>
          <p:cNvPr id="5" name="Picture 4" descr="poly3_sep_burg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" y="2569673"/>
            <a:ext cx="2790980" cy="2555596"/>
          </a:xfrm>
          <a:prstGeom prst="rect">
            <a:avLst/>
          </a:prstGeom>
        </p:spPr>
      </p:pic>
      <p:pic>
        <p:nvPicPr>
          <p:cNvPr id="6" name="Picture 5" descr="poly3_nonsep_burg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18" y="2569673"/>
            <a:ext cx="2877952" cy="264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221" y="5493784"/>
            <a:ext cx="320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linearly separable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4718" y="5513270"/>
            <a:ext cx="320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linearly separable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59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Nonparametric Methods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name for instance-based or memory-based learning.</a:t>
            </a:r>
          </a:p>
          <a:p>
            <a:r>
              <a:rPr lang="en-US" dirty="0" smtClean="0"/>
              <a:t>Misnomer: they have parameters.</a:t>
            </a:r>
          </a:p>
          <a:p>
            <a:r>
              <a:rPr lang="en-US" dirty="0" smtClean="0"/>
              <a:t>Number of parameters is not fixed.</a:t>
            </a:r>
          </a:p>
          <a:p>
            <a:r>
              <a:rPr lang="en-US" dirty="0" smtClean="0"/>
              <a:t>Often grows with number of examples:</a:t>
            </a:r>
          </a:p>
          <a:p>
            <a:pPr lvl="1"/>
            <a:r>
              <a:rPr lang="en-US" dirty="0" smtClean="0"/>
              <a:t>More examples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higher resolution.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506132"/>
            <a:ext cx="6979138" cy="9519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k-nearest neighbor classification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rule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166533" cy="41486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Choose </a:t>
            </a:r>
            <a:r>
              <a:rPr lang="en-US" i="1" dirty="0" smtClean="0"/>
              <a:t>k</a:t>
            </a:r>
            <a:r>
              <a:rPr lang="en-US" dirty="0" smtClean="0"/>
              <a:t> odd to help avoid ties (parameter!).</a:t>
            </a:r>
          </a:p>
          <a:p>
            <a:r>
              <a:rPr lang="en-US" dirty="0" smtClean="0"/>
              <a:t>Given a query point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q</a:t>
            </a:r>
            <a:r>
              <a:rPr lang="en-US" dirty="0" smtClean="0"/>
              <a:t>, find the sphere around </a:t>
            </a:r>
            <a:r>
              <a:rPr lang="en-US" b="1" dirty="0" err="1"/>
              <a:t>x</a:t>
            </a:r>
            <a:r>
              <a:rPr lang="en-US" b="1" baseline="-25000" dirty="0" err="1"/>
              <a:t>q</a:t>
            </a:r>
            <a:r>
              <a:rPr lang="en-US" dirty="0" smtClean="0"/>
              <a:t> enclosing </a:t>
            </a:r>
            <a:r>
              <a:rPr lang="en-US" i="1" dirty="0" smtClean="0"/>
              <a:t>k</a:t>
            </a:r>
            <a:r>
              <a:rPr lang="en-US" dirty="0" smtClean="0"/>
              <a:t> points.</a:t>
            </a:r>
          </a:p>
          <a:p>
            <a:r>
              <a:rPr lang="en-US" dirty="0" smtClean="0"/>
              <a:t>Classify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q</a:t>
            </a:r>
            <a:r>
              <a:rPr lang="en-US" b="1" baseline="-25000" dirty="0" smtClean="0"/>
              <a:t> </a:t>
            </a:r>
            <a:r>
              <a:rPr lang="en-US" dirty="0" smtClean="0"/>
              <a:t>according to the majority of the k neighbors.</a:t>
            </a:r>
            <a:endParaRPr lang="en-US" dirty="0"/>
          </a:p>
        </p:txBody>
      </p:sp>
      <p:pic>
        <p:nvPicPr>
          <p:cNvPr id="5" name="Picture 4" descr="knn-ex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3" y="1447800"/>
            <a:ext cx="4885267" cy="441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274638"/>
            <a:ext cx="82126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Events in Asia and Middle East between 1982 and </a:t>
            </a:r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409267" cy="1286934"/>
          </a:xfrm>
        </p:spPr>
        <p:txBody>
          <a:bodyPr>
            <a:norm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too small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overfitting</a:t>
            </a:r>
            <a:r>
              <a:rPr lang="en-US" dirty="0" smtClean="0"/>
              <a:t>. Why? </a:t>
            </a:r>
          </a:p>
          <a:p>
            <a:r>
              <a:rPr lang="en-US" i="1" dirty="0"/>
              <a:t>k </a:t>
            </a:r>
            <a:r>
              <a:rPr lang="en-US" dirty="0"/>
              <a:t>too </a:t>
            </a:r>
            <a:r>
              <a:rPr lang="en-US" dirty="0" smtClean="0"/>
              <a:t>large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err="1" smtClean="0"/>
              <a:t>underfitting</a:t>
            </a:r>
            <a:r>
              <a:rPr lang="en-US" dirty="0"/>
              <a:t>. Why? </a:t>
            </a:r>
          </a:p>
        </p:txBody>
      </p:sp>
      <p:pic>
        <p:nvPicPr>
          <p:cNvPr id="9" name="Picture 8" descr="earthquake-n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3441541"/>
            <a:ext cx="3943945" cy="2868323"/>
          </a:xfrm>
          <a:prstGeom prst="rect">
            <a:avLst/>
          </a:prstGeom>
        </p:spPr>
      </p:pic>
      <p:pic>
        <p:nvPicPr>
          <p:cNvPr id="10" name="Picture 9" descr="earthquake-nn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16" y="3454242"/>
            <a:ext cx="3957398" cy="2855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2867" y="630986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06067" y="638107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5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401158" y="2512106"/>
            <a:ext cx="2419105" cy="9215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 smtClean="0"/>
              <a:t>white = earthquake</a:t>
            </a:r>
          </a:p>
          <a:p>
            <a:pPr>
              <a:buFont typeface="Wingdings 2"/>
              <a:buNone/>
            </a:pPr>
            <a:r>
              <a:rPr lang="en-US" sz="1800" dirty="0" smtClean="0"/>
              <a:t>black = nuclear explosion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1811866" y="2471847"/>
            <a:ext cx="1498601" cy="1038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x1 = surface wave magnitude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603552" y="2471847"/>
            <a:ext cx="1498601" cy="1038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x2 = body wave magnitude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777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Oil Data Set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Bishop 2.28</a:t>
            </a:r>
            <a:endParaRPr lang="en-US" dirty="0"/>
          </a:p>
        </p:txBody>
      </p:sp>
      <p:pic>
        <p:nvPicPr>
          <p:cNvPr id="11" name="Picture 10" descr="Figure2.28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1" y="1528885"/>
            <a:ext cx="2651369" cy="3174174"/>
          </a:xfrm>
          <a:prstGeom prst="rect">
            <a:avLst/>
          </a:prstGeom>
        </p:spPr>
      </p:pic>
      <p:pic>
        <p:nvPicPr>
          <p:cNvPr id="13" name="Picture 12" descr="Figure2.28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23" y="1493730"/>
            <a:ext cx="2680733" cy="3209329"/>
          </a:xfrm>
          <a:prstGeom prst="rect">
            <a:avLst/>
          </a:prstGeom>
        </p:spPr>
      </p:pic>
      <p:pic>
        <p:nvPicPr>
          <p:cNvPr id="15" name="Picture 14" descr="Figure2.28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91" y="1582615"/>
            <a:ext cx="2591777" cy="31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8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Learning very cheap compared to model estimation.</a:t>
            </a:r>
          </a:p>
          <a:p>
            <a:r>
              <a:rPr lang="en-US" dirty="0" smtClean="0"/>
              <a:t>But </a:t>
            </a:r>
            <a:r>
              <a:rPr lang="en-US" i="1" dirty="0" smtClean="0"/>
              <a:t>prediction expensive</a:t>
            </a:r>
            <a:r>
              <a:rPr lang="en-US" dirty="0" smtClean="0"/>
              <a:t>: need to retrieve </a:t>
            </a:r>
            <a:r>
              <a:rPr lang="en-US" i="1" dirty="0" smtClean="0"/>
              <a:t>k</a:t>
            </a:r>
            <a:r>
              <a:rPr lang="en-US" dirty="0" smtClean="0"/>
              <a:t> nearest neighbors from large set of </a:t>
            </a:r>
            <a:r>
              <a:rPr lang="en-US" i="1" dirty="0" smtClean="0"/>
              <a:t>N </a:t>
            </a:r>
            <a:r>
              <a:rPr lang="en-US" dirty="0" smtClean="0"/>
              <a:t>points, for every prediction.</a:t>
            </a:r>
          </a:p>
          <a:p>
            <a:r>
              <a:rPr lang="en-US" dirty="0" smtClean="0"/>
              <a:t>Nice data structure work: k-d trees, locality-sensitive hashing.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Metric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for making the generalization work.</a:t>
            </a:r>
          </a:p>
          <a:p>
            <a:r>
              <a:rPr lang="en-US" dirty="0" smtClean="0"/>
              <a:t>Needs to be supplied by user.</a:t>
            </a:r>
          </a:p>
          <a:p>
            <a:r>
              <a:rPr lang="en-US" dirty="0" smtClean="0"/>
              <a:t>With Boolean attributes: </a:t>
            </a:r>
            <a:r>
              <a:rPr lang="en-US" b="1" dirty="0" smtClean="0"/>
              <a:t>Hamming distance </a:t>
            </a:r>
            <a:r>
              <a:rPr lang="en-US" dirty="0" smtClean="0"/>
              <a:t>= number of different bits.</a:t>
            </a:r>
          </a:p>
          <a:p>
            <a:r>
              <a:rPr lang="en-US" dirty="0" smtClean="0"/>
              <a:t>With continuous attributes: Use L2 norm, L1 norm, or </a:t>
            </a:r>
            <a:r>
              <a:rPr lang="en-US" b="1" dirty="0" err="1" smtClean="0"/>
              <a:t>Mahalanobis</a:t>
            </a:r>
            <a:r>
              <a:rPr lang="en-US" b="1" dirty="0" smtClean="0"/>
              <a:t> distance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Also: kernels, see later.</a:t>
            </a:r>
          </a:p>
          <a:p>
            <a:r>
              <a:rPr lang="en-US" dirty="0" smtClean="0"/>
              <a:t>For less sensitivity to choice of units, usually a good idea to normalize to mean 0, standard deviation 1. </a:t>
            </a:r>
          </a:p>
        </p:txBody>
      </p:sp>
    </p:spTree>
    <p:extLst>
      <p:ext uri="{BB962C8B-B14F-4D97-AF65-F5344CB8AC3E}">
        <p14:creationId xmlns:p14="http://schemas.microsoft.com/office/powerpoint/2010/main" val="273051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184</TotalTime>
  <Words>1021</Words>
  <Application>Microsoft Macintosh PowerPoint</Application>
  <PresentationFormat>On-screen Show (4:3)</PresentationFormat>
  <Paragraphs>143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Nonparametric Methods: Nearest Neighbors and Kernels</vt:lpstr>
      <vt:lpstr>Instance-based Methods</vt:lpstr>
      <vt:lpstr>Nonparametric Methods</vt:lpstr>
      <vt:lpstr>k-nearest neighbor classification</vt:lpstr>
      <vt:lpstr>k-nearest neighbor rule</vt:lpstr>
      <vt:lpstr>Events in Asia and Middle East between 1982 and 1990</vt:lpstr>
      <vt:lpstr>Example: Oil Data Set</vt:lpstr>
      <vt:lpstr>Implementation Issues</vt:lpstr>
      <vt:lpstr>Distance Metric</vt:lpstr>
      <vt:lpstr>Curse of Dimensionality</vt:lpstr>
      <vt:lpstr>Point Distribution in High Dimensions</vt:lpstr>
      <vt:lpstr>Kernel Methods</vt:lpstr>
      <vt:lpstr>Weighted Nearest Neighbour?</vt:lpstr>
      <vt:lpstr>Issues for Weighted Vote</vt:lpstr>
      <vt:lpstr>Measuring Closeness</vt:lpstr>
      <vt:lpstr>Encoding Class Labels</vt:lpstr>
      <vt:lpstr>Global Importance </vt:lpstr>
      <vt:lpstr>SVM Classification Formula</vt:lpstr>
      <vt:lpstr>Example 1</vt:lpstr>
      <vt:lpstr>Example 2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130</cp:revision>
  <dcterms:created xsi:type="dcterms:W3CDTF">2012-10-19T03:36:27Z</dcterms:created>
  <dcterms:modified xsi:type="dcterms:W3CDTF">2019-01-08T23:07:28Z</dcterms:modified>
</cp:coreProperties>
</file>