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18" r:id="rId3"/>
    <p:sldId id="419" r:id="rId4"/>
    <p:sldId id="420" r:id="rId5"/>
    <p:sldId id="421" r:id="rId6"/>
    <p:sldId id="422" r:id="rId7"/>
    <p:sldId id="423" r:id="rId8"/>
    <p:sldId id="416" r:id="rId9"/>
    <p:sldId id="424" r:id="rId10"/>
    <p:sldId id="417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6" r:id="rId21"/>
    <p:sldId id="434" r:id="rId22"/>
    <p:sldId id="435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0045" autoAdjust="0"/>
  </p:normalViewPr>
  <p:slideViewPr>
    <p:cSldViewPr snapToGrid="0" snapToObjects="1">
      <p:cViewPr varScale="1">
        <p:scale>
          <a:sx n="78" d="100"/>
          <a:sy n="78" d="100"/>
        </p:scale>
        <p:origin x="2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make flow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55 in Stanford-</a:t>
            </a:r>
            <a:r>
              <a:rPr lang="en-US" dirty="0" err="1"/>
              <a:t>rnn</a:t>
            </a:r>
            <a:r>
              <a:rPr lang="en-US" dirty="0"/>
              <a:t>-copy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matching positions get the most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what’s up with the large negative weights for prior positions?</a:t>
            </a:r>
          </a:p>
          <a:p>
            <a:r>
              <a:rPr lang="en-US" dirty="0"/>
              <a:t>Also the -33 must be a typo</a:t>
            </a:r>
          </a:p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/visualizing-neural-machine-translation-mechanics-of-seq2seq-models-with-attention/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show neural net .jar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show </a:t>
            </a:r>
            <a:r>
              <a:rPr lang="en-US" dirty="0" err="1"/>
              <a:t>neural.jar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http://</a:t>
            </a:r>
            <a:r>
              <a:rPr lang="en-US" dirty="0" err="1"/>
              <a:t>mccormickml.com</a:t>
            </a:r>
            <a:r>
              <a:rPr lang="en-US" dirty="0"/>
              <a:t>/2016/04/19/word2vec-tutorial-the-skip-gram-model/ to give idea of one-hot vectors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bionlp-www.utu.fi</a:t>
            </a:r>
            <a:r>
              <a:rPr lang="en-US" dirty="0"/>
              <a:t>/</a:t>
            </a:r>
            <a:r>
              <a:rPr lang="en-US" dirty="0" err="1"/>
              <a:t>wv_demo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r>
              <a:rPr lang="en-US" dirty="0"/>
              <a:t>http://</a:t>
            </a:r>
            <a:r>
              <a:rPr lang="en-US" dirty="0" err="1"/>
              <a:t>mccormickml.com</a:t>
            </a:r>
            <a:r>
              <a:rPr lang="en-US" dirty="0"/>
              <a:t>/2016/04/19/word2vec-tutorial-the-skip-gram-model/</a:t>
            </a:r>
          </a:p>
          <a:p>
            <a:r>
              <a:rPr lang="en-US" dirty="0"/>
              <a:t>Show diagram from tutorial especially “source text”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skip-gram tutorial for details and examples</a:t>
            </a:r>
          </a:p>
          <a:p>
            <a:r>
              <a:rPr lang="en-US" dirty="0"/>
              <a:t>http://</a:t>
            </a:r>
            <a:r>
              <a:rPr lang="en-US" dirty="0" err="1"/>
              <a:t>mccormickml.com</a:t>
            </a:r>
            <a:r>
              <a:rPr lang="en-US" dirty="0"/>
              <a:t>/2018/06/15/applying-word2vec-to-recommenders-and-advertising/ see music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9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 of </a:t>
            </a:r>
            <a:r>
              <a:rPr lang="en-US" dirty="0" err="1"/>
              <a:t>Joachims</a:t>
            </a:r>
            <a:r>
              <a:rPr lang="en-US" dirty="0"/>
              <a:t>’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/>
              <a:t>Click to edit Master text styles</a:t>
            </a:r>
          </a:p>
          <a:p>
            <a:pPr lvl="1" eaLnBrk="1" latinLnBrk="0" hangingPunct="1"/>
            <a:r>
              <a:rPr kumimoji="0" lang="en-CA" dirty="0"/>
              <a:t>Second level</a:t>
            </a:r>
          </a:p>
          <a:p>
            <a:pPr lvl="2" eaLnBrk="1" latinLnBrk="0" hangingPunct="1"/>
            <a:r>
              <a:rPr kumimoji="0" lang="en-CA" dirty="0"/>
              <a:t>Third level</a:t>
            </a:r>
          </a:p>
          <a:p>
            <a:pPr lvl="3" eaLnBrk="1" latinLnBrk="0" hangingPunct="1"/>
            <a:r>
              <a:rPr kumimoji="0" lang="en-CA" dirty="0"/>
              <a:t>Fourth level</a:t>
            </a:r>
          </a:p>
          <a:p>
            <a:pPr lvl="4" eaLnBrk="1" latinLnBrk="0" hangingPunct="1"/>
            <a:r>
              <a:rPr kumimoji="0" lang="en-CA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2/11/21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/>
              <a:t>/57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onlp-www.utu.fi/wv_dem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archive/p/word2ve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ccormickml.com/2016/04/19/word2vec-tutorial-the-skip-gram-mode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8/06/15/applying-word2vec-to-recommenders-and-advertis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alammar.github.io/visualizing-neural-machine-translation-mechanics-of-seq2seq-models-with-atten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Oliver Schulte</a:t>
            </a:r>
          </a:p>
          <a:p>
            <a:r>
              <a:rPr lang="en-US" dirty="0"/>
              <a:t>Introduction to Deep </a:t>
            </a:r>
            <a:r>
              <a:rPr lang="en-US"/>
              <a:t>Learning 728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Embeddings and Encodings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Mercer’s Theorem (1909)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6400" cy="1921933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u="sng" dirty="0"/>
              <a:t>any reasonable </a:t>
            </a:r>
            <a:r>
              <a:rPr lang="en-US" dirty="0"/>
              <a:t>kernel K, there is an embedding E such that K(</a:t>
            </a:r>
            <a:r>
              <a:rPr lang="en-US" dirty="0" err="1"/>
              <a:t>x,z</a:t>
            </a:r>
            <a:r>
              <a:rPr lang="en-US" dirty="0"/>
              <a:t>) = E(x)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ea typeface="Wingdings"/>
                <a:cs typeface="Wingdings"/>
                <a:sym typeface="Wingdings"/>
              </a:rPr>
              <a:t>E</a:t>
            </a:r>
            <a:r>
              <a:rPr lang="en-US" dirty="0"/>
              <a:t>(z).</a:t>
            </a:r>
          </a:p>
          <a:p>
            <a:r>
              <a:rPr lang="en-US" dirty="0"/>
              <a:t>In words, the embedding maps the kernel to Euclidean dot product (co-sine similarity).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73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9133" y="4648200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1380067" y="4207085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7019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02000" y="4665132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flipH="1">
            <a:off x="3556000" y="4215552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4836" y="5579533"/>
            <a:ext cx="8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ea typeface="Wingdings"/>
                <a:cs typeface="Wingdings"/>
                <a:sym typeface="Wingdings"/>
              </a:rPr>
              <a:t>=</a:t>
            </a: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80067" y="5053751"/>
            <a:ext cx="1143000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3" idx="0"/>
          </p:cNvCxnSpPr>
          <p:nvPr/>
        </p:nvCxnSpPr>
        <p:spPr>
          <a:xfrm flipH="1">
            <a:off x="2783933" y="5053751"/>
            <a:ext cx="858426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7839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7285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680196" y="4817533"/>
            <a:ext cx="8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4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50467" y="400303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85000" y="4003039"/>
            <a:ext cx="1016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0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020F-19A0-D74D-A500-B6575570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Nets Learn Embeddings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43C1D-30B2-734A-A725-948C797D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4FC9E-D977-804A-AF33-FC73B49B37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1271439"/>
          </a:xfrm>
        </p:spPr>
        <p:txBody>
          <a:bodyPr>
            <a:noAutofit/>
          </a:bodyPr>
          <a:lstStyle/>
          <a:p>
            <a:r>
              <a:rPr lang="en-US" sz="2400" dirty="0"/>
              <a:t>Neural Nets learn embeddings almost automatically</a:t>
            </a:r>
          </a:p>
          <a:p>
            <a:r>
              <a:rPr lang="en-US" sz="2400" dirty="0"/>
              <a:t>We can think of neural nets as performing linear classification in embedding space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31E74A-F529-4441-AA50-D652938FDD70}"/>
              </a:ext>
            </a:extLst>
          </p:cNvPr>
          <p:cNvSpPr txBox="1">
            <a:spLocks/>
          </p:cNvSpPr>
          <p:nvPr/>
        </p:nvSpPr>
        <p:spPr>
          <a:xfrm>
            <a:off x="5160472" y="479000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C88A2C-45FD-7C44-A31F-D89585A4B3C6}"/>
              </a:ext>
            </a:extLst>
          </p:cNvPr>
          <p:cNvSpPr txBox="1">
            <a:spLocks/>
          </p:cNvSpPr>
          <p:nvPr/>
        </p:nvSpPr>
        <p:spPr>
          <a:xfrm>
            <a:off x="2710418" y="4771488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Male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B1E20D-6573-7A40-91C9-0F7F8781123B}"/>
              </a:ext>
            </a:extLst>
          </p:cNvPr>
          <p:cNvSpPr txBox="1">
            <a:spLocks/>
          </p:cNvSpPr>
          <p:nvPr/>
        </p:nvSpPr>
        <p:spPr>
          <a:xfrm>
            <a:off x="6514615" y="479000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Votes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43B4D-5377-D14A-A131-3C37A9B5F919}"/>
              </a:ext>
            </a:extLst>
          </p:cNvPr>
          <p:cNvSpPr txBox="1">
            <a:spLocks/>
          </p:cNvSpPr>
          <p:nvPr/>
        </p:nvSpPr>
        <p:spPr>
          <a:xfrm>
            <a:off x="2356044" y="2838723"/>
            <a:ext cx="194468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err="1"/>
              <a:t>Convervative</a:t>
            </a:r>
            <a:endParaRPr lang="en-US" sz="1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A265E7-B66C-7942-9AA5-D4B888D2618F}"/>
              </a:ext>
            </a:extLst>
          </p:cNvPr>
          <p:cNvCxnSpPr>
            <a:cxnSpLocks/>
          </p:cNvCxnSpPr>
          <p:nvPr/>
        </p:nvCxnSpPr>
        <p:spPr>
          <a:xfrm flipH="1" flipV="1">
            <a:off x="4141724" y="4233046"/>
            <a:ext cx="1458976" cy="50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6C30F-EFCA-9047-9E0A-FC8526C5F7FF}"/>
              </a:ext>
            </a:extLst>
          </p:cNvPr>
          <p:cNvSpPr txBox="1">
            <a:spLocks/>
          </p:cNvSpPr>
          <p:nvPr/>
        </p:nvSpPr>
        <p:spPr>
          <a:xfrm>
            <a:off x="1278969" y="4771488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Female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0BD1B-1035-B14A-9BBB-E8E9C921E88A}"/>
              </a:ext>
            </a:extLst>
          </p:cNvPr>
          <p:cNvSpPr txBox="1">
            <a:spLocks/>
          </p:cNvSpPr>
          <p:nvPr/>
        </p:nvSpPr>
        <p:spPr>
          <a:xfrm>
            <a:off x="3747471" y="4790004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Trans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AADA0F-E595-9043-B044-B2FC1AE716A8}"/>
              </a:ext>
            </a:extLst>
          </p:cNvPr>
          <p:cNvSpPr txBox="1">
            <a:spLocks/>
          </p:cNvSpPr>
          <p:nvPr/>
        </p:nvSpPr>
        <p:spPr>
          <a:xfrm>
            <a:off x="2245995" y="3909451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US" sz="1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C410C2-6755-DC45-B02C-3015C3AFB4C6}"/>
              </a:ext>
            </a:extLst>
          </p:cNvPr>
          <p:cNvSpPr txBox="1">
            <a:spLocks/>
          </p:cNvSpPr>
          <p:nvPr/>
        </p:nvSpPr>
        <p:spPr>
          <a:xfrm>
            <a:off x="3328388" y="3845285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US" sz="1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12A174-0821-AF45-BF7C-C59723C65ACA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4307528" y="4233046"/>
            <a:ext cx="2767474" cy="556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3DA9A4-21D3-F348-B1B2-DA335136027C}"/>
              </a:ext>
            </a:extLst>
          </p:cNvPr>
          <p:cNvCxnSpPr>
            <a:stCxn id="12" idx="0"/>
            <a:endCxn id="18" idx="5"/>
          </p:cNvCxnSpPr>
          <p:nvPr/>
        </p:nvCxnSpPr>
        <p:spPr>
          <a:xfrm flipH="1" flipV="1">
            <a:off x="4064614" y="4315024"/>
            <a:ext cx="242914" cy="474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DE1622-2F94-3A40-8A37-610FF49C1B57}"/>
              </a:ext>
            </a:extLst>
          </p:cNvPr>
          <p:cNvCxnSpPr>
            <a:stCxn id="6" idx="0"/>
            <a:endCxn id="18" idx="4"/>
          </p:cNvCxnSpPr>
          <p:nvPr/>
        </p:nvCxnSpPr>
        <p:spPr>
          <a:xfrm flipV="1">
            <a:off x="3141689" y="4395619"/>
            <a:ext cx="617970" cy="375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A3753A-7413-2E4F-9EE8-592C4E131D26}"/>
              </a:ext>
            </a:extLst>
          </p:cNvPr>
          <p:cNvCxnSpPr>
            <a:cxnSpLocks/>
            <a:stCxn id="11" idx="0"/>
            <a:endCxn id="17" idx="3"/>
          </p:cNvCxnSpPr>
          <p:nvPr/>
        </p:nvCxnSpPr>
        <p:spPr>
          <a:xfrm flipV="1">
            <a:off x="1839026" y="4379190"/>
            <a:ext cx="533285" cy="39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69D71F-4AB5-8D47-9236-B7D6F3D2E9AE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2235046" y="4376877"/>
            <a:ext cx="1443786" cy="475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C2C6DC-440C-744C-88DD-3CDC1DB0FA4F}"/>
              </a:ext>
            </a:extLst>
          </p:cNvPr>
          <p:cNvCxnSpPr>
            <a:stCxn id="6" idx="0"/>
            <a:endCxn id="17" idx="4"/>
          </p:cNvCxnSpPr>
          <p:nvPr/>
        </p:nvCxnSpPr>
        <p:spPr>
          <a:xfrm flipH="1" flipV="1">
            <a:off x="2677266" y="4459785"/>
            <a:ext cx="464423" cy="311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D0C6D8-C6AD-5840-A2D6-5F556465879B}"/>
              </a:ext>
            </a:extLst>
          </p:cNvPr>
          <p:cNvCxnSpPr>
            <a:stCxn id="12" idx="0"/>
            <a:endCxn id="17" idx="5"/>
          </p:cNvCxnSpPr>
          <p:nvPr/>
        </p:nvCxnSpPr>
        <p:spPr>
          <a:xfrm flipH="1" flipV="1">
            <a:off x="2982221" y="4379190"/>
            <a:ext cx="1325307" cy="410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C4E050-403F-C646-90F7-0F21E79DC317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132863" y="4372654"/>
            <a:ext cx="2191743" cy="49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8E5A343-4D51-5647-B7E7-6AA609A7CC2D}"/>
              </a:ext>
            </a:extLst>
          </p:cNvPr>
          <p:cNvCxnSpPr/>
          <p:nvPr/>
        </p:nvCxnSpPr>
        <p:spPr>
          <a:xfrm flipH="1" flipV="1">
            <a:off x="3108537" y="4376877"/>
            <a:ext cx="3711174" cy="406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BDBCA1-43C2-184B-B839-AC45EF154960}"/>
              </a:ext>
            </a:extLst>
          </p:cNvPr>
          <p:cNvCxnSpPr>
            <a:stCxn id="17" idx="0"/>
            <a:endCxn id="8" idx="4"/>
          </p:cNvCxnSpPr>
          <p:nvPr/>
        </p:nvCxnSpPr>
        <p:spPr>
          <a:xfrm flipV="1">
            <a:off x="2677266" y="3389057"/>
            <a:ext cx="651122" cy="520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E98DB1-7769-1242-A983-C00E6057F03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370211" y="3413211"/>
            <a:ext cx="389448" cy="432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2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D930-AC3A-CD40-916C-38D2134C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Neural Net Embeddings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42833-22EE-8048-96F5-EA6E9A13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C4CD3-8FBD-214D-9F01-5636E0D57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learned using backpropagation</a:t>
            </a:r>
          </a:p>
          <a:p>
            <a:r>
              <a:rPr lang="en-US" dirty="0"/>
              <a:t>Learns task-specific similarity tuned to prediction task</a:t>
            </a:r>
          </a:p>
          <a:p>
            <a:pPr lvl="1"/>
            <a:r>
              <a:rPr lang="en-US" dirty="0"/>
              <a:t>E.g. for unsupervised learning, how to make 2 clusters out of a family with father, mother, son, daughter?</a:t>
            </a:r>
          </a:p>
          <a:p>
            <a:r>
              <a:rPr lang="en-US" dirty="0"/>
              <a:t>Sometimes the embedding can be used in other tasks</a:t>
            </a:r>
          </a:p>
          <a:p>
            <a:r>
              <a:rPr lang="en-US" dirty="0"/>
              <a:t>An important example are </a:t>
            </a:r>
            <a:r>
              <a:rPr lang="en-US" i="1" dirty="0"/>
              <a:t>word embeddings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3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80DF2F-9C6B-9744-82FA-F4A5F295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070DF-0499-8C4B-90BD-A0F0034DB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Other Discrete Entities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B5B1-F774-B84F-9D22-6E3CDEC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3804E-AC5C-F245-BD57-3B62A662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Discrete Entities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B2FE8-D44C-4A45-B57A-3146EE8D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50901-518C-FF4C-8F67-83B19278A0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common problem is to make predictions about discrete entities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Characters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Teams</a:t>
            </a:r>
          </a:p>
          <a:p>
            <a:r>
              <a:rPr lang="en-US" dirty="0"/>
              <a:t>Approach: construct one-hot vectors, then embed</a:t>
            </a:r>
          </a:p>
        </p:txBody>
      </p:sp>
    </p:spTree>
    <p:extLst>
      <p:ext uri="{BB962C8B-B14F-4D97-AF65-F5344CB8AC3E}">
        <p14:creationId xmlns:p14="http://schemas.microsoft.com/office/powerpoint/2010/main" val="406745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FC1F-55ED-6345-A34E-6ADEE6EC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BDDAE-48F9-1746-AAA8-3A0949D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D67FD3-4679-344D-A8CB-7E0CA0BF9D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28825" y="2213572"/>
            <a:ext cx="5095441" cy="23657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C3E4C7-35B9-4C4E-BDF9-DC6DF1148011}"/>
              </a:ext>
            </a:extLst>
          </p:cNvPr>
          <p:cNvSpPr txBox="1"/>
          <p:nvPr/>
        </p:nvSpPr>
        <p:spPr>
          <a:xfrm>
            <a:off x="1028701" y="475032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word </a:t>
            </a:r>
            <a:br>
              <a:rPr lang="en-US" sz="2400" dirty="0"/>
            </a:br>
            <a:r>
              <a:rPr lang="en-US" sz="2400" dirty="0"/>
              <a:t>(one-hot)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B03E97-1621-E34D-8EA1-48C1C9C6959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57376" y="3557588"/>
            <a:ext cx="757237" cy="1192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3F67CB-54FA-1945-B96E-B8F214E27F4C}"/>
              </a:ext>
            </a:extLst>
          </p:cNvPr>
          <p:cNvSpPr txBox="1"/>
          <p:nvPr/>
        </p:nvSpPr>
        <p:spPr>
          <a:xfrm>
            <a:off x="6207918" y="4750319"/>
            <a:ext cx="262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word (one-hot)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A9DC1B-76C7-7C48-B1C7-1FA18179319F}"/>
              </a:ext>
            </a:extLst>
          </p:cNvPr>
          <p:cNvCxnSpPr>
            <a:stCxn id="17" idx="0"/>
            <a:endCxn id="10" idx="3"/>
          </p:cNvCxnSpPr>
          <p:nvPr/>
        </p:nvCxnSpPr>
        <p:spPr>
          <a:xfrm flipH="1" flipV="1">
            <a:off x="7124266" y="3396442"/>
            <a:ext cx="394531" cy="1353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E8B596-7C31-5C42-8C07-0E533B3BA2BA}"/>
              </a:ext>
            </a:extLst>
          </p:cNvPr>
          <p:cNvSpPr txBox="1"/>
          <p:nvPr/>
        </p:nvSpPr>
        <p:spPr>
          <a:xfrm>
            <a:off x="2895600" y="4750319"/>
            <a:ext cx="164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 </a:t>
            </a:r>
            <a:br>
              <a:rPr lang="en-US" sz="2400" dirty="0"/>
            </a:br>
            <a:r>
              <a:rPr lang="en-US" sz="2400" dirty="0"/>
              <a:t>Layer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002F2B-AA2D-5647-BFCF-E13A308E8028}"/>
              </a:ext>
            </a:extLst>
          </p:cNvPr>
          <p:cNvCxnSpPr>
            <a:cxnSpLocks/>
          </p:cNvCxnSpPr>
          <p:nvPr/>
        </p:nvCxnSpPr>
        <p:spPr>
          <a:xfrm flipV="1">
            <a:off x="3650457" y="4343401"/>
            <a:ext cx="1" cy="40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AD303C-351F-9641-B306-0B9EA9376CD1}"/>
              </a:ext>
            </a:extLst>
          </p:cNvPr>
          <p:cNvSpPr txBox="1"/>
          <p:nvPr/>
        </p:nvSpPr>
        <p:spPr>
          <a:xfrm>
            <a:off x="4447308" y="4750318"/>
            <a:ext cx="164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Process</a:t>
            </a:r>
            <a:br>
              <a:rPr lang="en-US" sz="2400" dirty="0"/>
            </a:br>
            <a:r>
              <a:rPr lang="en-US" sz="2400" dirty="0"/>
              <a:t>embedding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EF141-5509-9C4C-A8DB-DF8FBAA6A617}"/>
              </a:ext>
            </a:extLst>
          </p:cNvPr>
          <p:cNvSpPr txBox="1"/>
          <p:nvPr/>
        </p:nvSpPr>
        <p:spPr>
          <a:xfrm>
            <a:off x="914400" y="158477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expect embeddings to behave?</a:t>
            </a:r>
          </a:p>
        </p:txBody>
      </p:sp>
    </p:spTree>
    <p:extLst>
      <p:ext uri="{BB962C8B-B14F-4D97-AF65-F5344CB8AC3E}">
        <p14:creationId xmlns:p14="http://schemas.microsoft.com/office/powerpoint/2010/main" val="108697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6E6D-E022-4444-A52F-6636702D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7975"/>
            <a:ext cx="7772400" cy="1143000"/>
          </a:xfrm>
        </p:spPr>
        <p:txBody>
          <a:bodyPr/>
          <a:lstStyle/>
          <a:p>
            <a:r>
              <a:rPr lang="en-US" dirty="0"/>
              <a:t>Embeddings and Meanings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62967-2E38-B545-8C41-5286B78A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2161-E33F-0041-8B99-475233531B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81188"/>
          </a:xfrm>
        </p:spPr>
        <p:txBody>
          <a:bodyPr/>
          <a:lstStyle/>
          <a:p>
            <a:r>
              <a:rPr lang="en-US" dirty="0"/>
              <a:t>Words that co-occur with similar words are mapped to similar embeddings. </a:t>
            </a:r>
            <a:r>
              <a:rPr lang="en-US" dirty="0">
                <a:hlinkClick r:id="rId3"/>
              </a:rPr>
              <a:t>Demo</a:t>
            </a:r>
            <a:endParaRPr lang="en-US" dirty="0"/>
          </a:p>
          <a:p>
            <a:pPr lvl="1"/>
            <a:r>
              <a:rPr lang="en-US" dirty="0"/>
              <a:t>“You shall know a word by the company it keeps”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D95DB-40A7-0249-A10B-ADBE6DC4A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2877475"/>
            <a:ext cx="6278865" cy="3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0D5-F622-DC49-B091-8F3270A3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3125E-0276-B046-B215-9F5F4E6A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82E0B-E086-1D47-93A8-BF9C7B43F6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Google built a huge embedding for a news corpus containing over 1 billion words drawn from  </a:t>
            </a:r>
          </a:p>
          <a:p>
            <a:r>
              <a:rPr lang="en-US" dirty="0">
                <a:hlinkClick r:id="rId3"/>
              </a:rPr>
              <a:t>Vocabulary size 3M</a:t>
            </a:r>
            <a:endParaRPr lang="en-US" dirty="0"/>
          </a:p>
          <a:p>
            <a:pPr lvl="1"/>
            <a:r>
              <a:rPr lang="en-US" dirty="0"/>
              <a:t>So one-hot vectors have dimension 3M.</a:t>
            </a:r>
          </a:p>
          <a:p>
            <a:pPr lvl="1"/>
            <a:r>
              <a:rPr lang="en-US" dirty="0"/>
              <a:t>Reduce to embedding space dimension 300.</a:t>
            </a:r>
          </a:p>
          <a:p>
            <a:r>
              <a:rPr lang="en-US" dirty="0"/>
              <a:t>Skip-gram model: </a:t>
            </a:r>
          </a:p>
          <a:p>
            <a:pPr lvl="1"/>
            <a:r>
              <a:rPr lang="en-US" dirty="0"/>
              <a:t>Input:  current word</a:t>
            </a:r>
          </a:p>
          <a:p>
            <a:pPr lvl="1"/>
            <a:r>
              <a:rPr lang="en-US" dirty="0"/>
              <a:t>Predict members of a </a:t>
            </a:r>
            <a:r>
              <a:rPr lang="en-US" dirty="0" err="1"/>
              <a:t>neighbourhood</a:t>
            </a:r>
            <a:r>
              <a:rPr lang="en-US" dirty="0"/>
              <a:t> around the current word</a:t>
            </a:r>
          </a:p>
          <a:p>
            <a:pPr lvl="2"/>
            <a:r>
              <a:rPr lang="en-US" dirty="0"/>
              <a:t> Instead of predicting next word as with RNN model</a:t>
            </a:r>
          </a:p>
          <a:p>
            <a:r>
              <a:rPr lang="en-US" dirty="0"/>
              <a:t>For details see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64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2FED-15CE-C149-A7CC-B357347F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Items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AE31C-CD54-F348-9C12-4DF1A1F1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6338C-69C0-FE4F-BA2F-580BBF0E63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recommendation problem is to predict which item a user will choose/rate highly.</a:t>
            </a:r>
          </a:p>
          <a:p>
            <a:r>
              <a:rPr lang="en-US" dirty="0"/>
              <a:t>The data is a sequence of item choices by the user</a:t>
            </a:r>
            <a:br>
              <a:rPr lang="en-US" dirty="0"/>
            </a:br>
            <a:r>
              <a:rPr lang="en-US" dirty="0"/>
              <a:t>item</a:t>
            </a:r>
            <a:r>
              <a:rPr lang="en-US" baseline="-25000" dirty="0"/>
              <a:t>1</a:t>
            </a:r>
            <a:r>
              <a:rPr lang="en-US" dirty="0"/>
              <a:t>, item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item</a:t>
            </a:r>
            <a:r>
              <a:rPr lang="en-US" i="1" baseline="-25000" dirty="0" err="1"/>
              <a:t>n</a:t>
            </a:r>
            <a:endParaRPr lang="en-US" i="1" baseline="-25000" dirty="0"/>
          </a:p>
          <a:p>
            <a:r>
              <a:rPr lang="en-US" dirty="0"/>
              <a:t>We can use the skip-gram  model to embed items to a common space.</a:t>
            </a:r>
          </a:p>
          <a:p>
            <a:r>
              <a:rPr lang="en-US" dirty="0"/>
              <a:t>Improves click-through rates:</a:t>
            </a:r>
          </a:p>
          <a:p>
            <a:pPr lvl="1"/>
            <a:r>
              <a:rPr lang="en-US" dirty="0"/>
              <a:t>9%  Yahoo search</a:t>
            </a:r>
          </a:p>
          <a:p>
            <a:pPr lvl="1"/>
            <a:r>
              <a:rPr lang="en-US" dirty="0"/>
              <a:t>21% Airbnb “similar listings”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illustration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58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C66D-6652-B74A-8637-9807EC0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Teams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32114-55AE-2547-9D43-F3103E9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E5110-30DA-3A4A-B200-77D13EF4D5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0219" y="1447800"/>
            <a:ext cx="8406581" cy="3699387"/>
          </a:xfrm>
        </p:spPr>
        <p:txBody>
          <a:bodyPr/>
          <a:lstStyle/>
          <a:p>
            <a:r>
              <a:rPr lang="en-US" dirty="0"/>
              <a:t>The data are a sequence of match scores</a:t>
            </a:r>
            <a:br>
              <a:rPr lang="en-US" dirty="0"/>
            </a:br>
            <a:r>
              <a:rPr lang="en-US" dirty="0"/>
              <a:t>(team A, team B, 1-0), (team A, team C, 0-2), (team B, team C, 3-0)</a:t>
            </a:r>
          </a:p>
          <a:p>
            <a:r>
              <a:rPr lang="en-US" dirty="0"/>
              <a:t>The problem: predict the winner of a match (team X, team Y)</a:t>
            </a:r>
          </a:p>
          <a:p>
            <a:r>
              <a:rPr lang="en-US" dirty="0"/>
              <a:t>A </a:t>
            </a:r>
            <a:r>
              <a:rPr lang="en-US" b="1" dirty="0"/>
              <a:t>rating</a:t>
            </a:r>
            <a:r>
              <a:rPr lang="en-US" dirty="0"/>
              <a:t> is an embedding of teams to the real numbers.</a:t>
            </a:r>
          </a:p>
          <a:p>
            <a:r>
              <a:rPr lang="en-US" dirty="0"/>
              <a:t>Can generalize to a vector (“rock-paper-scissor” model).</a:t>
            </a:r>
          </a:p>
          <a:p>
            <a:r>
              <a:rPr lang="en-US" dirty="0"/>
              <a:t>Most sophisticated version is the blade-chest model</a:t>
            </a:r>
          </a:p>
        </p:txBody>
      </p:sp>
    </p:spTree>
    <p:extLst>
      <p:ext uri="{BB962C8B-B14F-4D97-AF65-F5344CB8AC3E}">
        <p14:creationId xmlns:p14="http://schemas.microsoft.com/office/powerpoint/2010/main" val="29461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9F10-AB1E-A24B-A995-77EC4225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956DB-7603-8746-8993-5E6B2C4B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77D3D-0BFF-1447-A65F-91473DAC90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Discrete inputs for continuous functions → embeddings</a:t>
            </a:r>
          </a:p>
          <a:p>
            <a:r>
              <a:rPr lang="en-US" dirty="0"/>
              <a:t>Embeddings can be viewed as learning a kernel – similarity measure among inputs</a:t>
            </a:r>
          </a:p>
          <a:p>
            <a:r>
              <a:rPr lang="en-US" dirty="0"/>
              <a:t>Map discrete sequence to discrete sequence → encode, decode architecture</a:t>
            </a:r>
          </a:p>
          <a:p>
            <a:r>
              <a:rPr lang="en-US" dirty="0"/>
              <a:t>How to encode an input sequence</a:t>
            </a:r>
          </a:p>
        </p:txBody>
      </p:sp>
    </p:spTree>
    <p:extLst>
      <p:ext uri="{BB962C8B-B14F-4D97-AF65-F5344CB8AC3E}">
        <p14:creationId xmlns:p14="http://schemas.microsoft.com/office/powerpoint/2010/main" val="58685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5BB9-CA2E-2E44-AB42-855BEA44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273943"/>
          </a:xfrm>
        </p:spPr>
        <p:txBody>
          <a:bodyPr/>
          <a:lstStyle/>
          <a:p>
            <a:r>
              <a:rPr lang="en-US" dirty="0"/>
              <a:t>Blade-Chest Model: Illustration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3A87-E05F-E840-A19A-8522F2F2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574890" cy="457200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Schen</a:t>
            </a:r>
            <a:r>
              <a:rPr lang="en-US" dirty="0"/>
              <a:t> and </a:t>
            </a:r>
            <a:r>
              <a:rPr lang="en-US" dirty="0" err="1"/>
              <a:t>Joachims</a:t>
            </a:r>
            <a:r>
              <a:rPr lang="en-US" dirty="0"/>
              <a:t>, </a:t>
            </a:r>
            <a:r>
              <a:rPr lang="en-CA" dirty="0"/>
              <a:t>Predicting Matchups and Preferences in Context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072413C-F8E5-E44D-A45F-305DE9F082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2158332" y="1686489"/>
            <a:ext cx="5284535" cy="4485711"/>
          </a:xfrm>
        </p:spPr>
      </p:pic>
    </p:spTree>
    <p:extLst>
      <p:ext uri="{BB962C8B-B14F-4D97-AF65-F5344CB8AC3E}">
        <p14:creationId xmlns:p14="http://schemas.microsoft.com/office/powerpoint/2010/main" val="221464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2A85-951B-9D48-AC18-1090B1C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Blade-Chest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658DF-F439-E341-AD8A-A5F6020E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0B97A-52B7-ED43-8BF5-DCBD1D7806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/>
              <a:t>blade</a:t>
            </a:r>
            <a:r>
              <a:rPr lang="en-US" i="1" baseline="-25000" dirty="0" err="1"/>
              <a:t>X</a:t>
            </a:r>
            <a:r>
              <a:rPr lang="en-US" dirty="0"/>
              <a:t> is a d-dimensional vector measuring the offensive capability of team </a:t>
            </a:r>
            <a:r>
              <a:rPr lang="en-US" i="1" dirty="0"/>
              <a:t>X</a:t>
            </a:r>
          </a:p>
          <a:p>
            <a:r>
              <a:rPr lang="en-US" i="1" dirty="0" err="1"/>
              <a:t>chest</a:t>
            </a:r>
            <a:r>
              <a:rPr lang="en-US" i="1" baseline="-25000" dirty="0" err="1"/>
              <a:t>X</a:t>
            </a:r>
            <a:r>
              <a:rPr lang="en-US" dirty="0"/>
              <a:t> is a d-dimensional vector measuring the defensive capability of team </a:t>
            </a:r>
            <a:r>
              <a:rPr lang="en-US" i="1" dirty="0"/>
              <a:t>X</a:t>
            </a:r>
          </a:p>
          <a:p>
            <a:r>
              <a:rPr lang="en-US" dirty="0"/>
              <a:t>Given a match-up of </a:t>
            </a:r>
            <a:r>
              <a:rPr lang="en-US" i="1" dirty="0"/>
              <a:t>X</a:t>
            </a:r>
            <a:r>
              <a:rPr lang="en-US" dirty="0"/>
              <a:t> vs. </a:t>
            </a:r>
            <a:r>
              <a:rPr lang="en-US" i="1" dirty="0"/>
              <a:t>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Compute (</a:t>
            </a:r>
            <a:r>
              <a:rPr lang="en-US" i="1" dirty="0" err="1"/>
              <a:t>blade</a:t>
            </a:r>
            <a:r>
              <a:rPr lang="en-US" i="1" baseline="-25000" dirty="0" err="1"/>
              <a:t>X</a:t>
            </a:r>
            <a:r>
              <a:rPr lang="en-US" i="1" dirty="0"/>
              <a:t> – </a:t>
            </a:r>
            <a:r>
              <a:rPr lang="en-US" i="1" dirty="0" err="1"/>
              <a:t>chest</a:t>
            </a:r>
            <a:r>
              <a:rPr lang="en-US" i="1" baseline="-25000" dirty="0" err="1"/>
              <a:t>Y</a:t>
            </a:r>
            <a:r>
              <a:rPr lang="en-US" dirty="0"/>
              <a:t>).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Use as feature vector to predict </a:t>
            </a:r>
            <a:r>
              <a:rPr lang="en-US" i="1" dirty="0"/>
              <a:t>#goals(by X against  Y</a:t>
            </a:r>
            <a:r>
              <a:rPr lang="en-US" dirty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Compute (</a:t>
            </a:r>
            <a:r>
              <a:rPr lang="en-US" i="1" dirty="0" err="1"/>
              <a:t>blade</a:t>
            </a:r>
            <a:r>
              <a:rPr lang="en-US" i="1" baseline="-25000" dirty="0" err="1"/>
              <a:t>Y</a:t>
            </a:r>
            <a:r>
              <a:rPr lang="en-US" i="1" dirty="0"/>
              <a:t> – </a:t>
            </a:r>
            <a:r>
              <a:rPr lang="en-US" i="1" dirty="0" err="1"/>
              <a:t>chest</a:t>
            </a:r>
            <a:r>
              <a:rPr lang="en-US" i="1" baseline="-25000" dirty="0" err="1"/>
              <a:t>X</a:t>
            </a:r>
            <a:r>
              <a:rPr lang="en-US" dirty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Use as feature vector to predict </a:t>
            </a:r>
            <a:r>
              <a:rPr lang="en-US" i="1" dirty="0"/>
              <a:t>#goals(by Y against X)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Predict that </a:t>
            </a:r>
            <a:r>
              <a:rPr lang="en-US" i="1" dirty="0"/>
              <a:t>X</a:t>
            </a:r>
            <a:r>
              <a:rPr lang="en-US" dirty="0"/>
              <a:t> wins if and only if </a:t>
            </a:r>
            <a:br>
              <a:rPr lang="en-US" dirty="0"/>
            </a:br>
            <a:r>
              <a:rPr lang="en-US" i="1" dirty="0"/>
              <a:t>#goals(by X against  Y) &gt; #goals(by Y against X)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EC06A-C4C7-1642-84F7-BC1741E0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Encoders and Decoders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50634A-C1BA-6D4E-9637-51976233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0B34C-4A10-9547-94C7-C6600E44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85EC3D-108C-A84C-8191-6826CF81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53FB5-C4E1-D74A-885C-E640D849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A3FD-8418-6E4B-97AF-BC8B689F3C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0439" y="1447799"/>
            <a:ext cx="8126361" cy="2136059"/>
          </a:xfrm>
        </p:spPr>
        <p:txBody>
          <a:bodyPr>
            <a:noAutofit/>
          </a:bodyPr>
          <a:lstStyle/>
          <a:p>
            <a:r>
              <a:rPr lang="en-US" sz="2400" dirty="0"/>
              <a:t>Recall: An RNN generates an output prediction for </a:t>
            </a:r>
            <a:r>
              <a:rPr lang="en-US" sz="2400" u="sng" dirty="0"/>
              <a:t>each point</a:t>
            </a:r>
            <a:r>
              <a:rPr lang="en-US" sz="2400" dirty="0"/>
              <a:t> in the input sequence. </a:t>
            </a:r>
          </a:p>
          <a:p>
            <a:r>
              <a:rPr lang="en-US" sz="2400" dirty="0"/>
              <a:t>Maps input sequence to output sequence </a:t>
            </a:r>
            <a:r>
              <a:rPr lang="en-US" sz="2400" u="sng" dirty="0"/>
              <a:t>pointwise</a:t>
            </a:r>
          </a:p>
          <a:p>
            <a:r>
              <a:rPr lang="en-US" sz="2400" dirty="0"/>
              <a:t>But some problems require mapping </a:t>
            </a:r>
            <a:r>
              <a:rPr lang="en-US" sz="2400" i="1" dirty="0"/>
              <a:t>the entire input sequence </a:t>
            </a:r>
            <a:r>
              <a:rPr lang="en-US" sz="2400" dirty="0"/>
              <a:t>to a complete output sequence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60996-894F-3840-B1A1-80DFBC1B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0" y="3517900"/>
            <a:ext cx="1447800" cy="288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F09970-1D8B-5F4C-8A41-AA35560F752A}"/>
              </a:ext>
            </a:extLst>
          </p:cNvPr>
          <p:cNvSpPr txBox="1"/>
          <p:nvPr/>
        </p:nvSpPr>
        <p:spPr>
          <a:xfrm>
            <a:off x="1644465" y="3682814"/>
            <a:ext cx="144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Pointwise</a:t>
            </a:r>
            <a:br>
              <a:rPr lang="en-US" sz="2400" dirty="0"/>
            </a:br>
            <a:r>
              <a:rPr lang="en-US" sz="2400" dirty="0"/>
              <a:t>prediction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85A53-DA86-0B48-9FF1-05D4AF2B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3060" y="3583858"/>
            <a:ext cx="2660652" cy="2730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90950-197B-EB4A-B226-6A68D2678CE9}"/>
              </a:ext>
            </a:extLst>
          </p:cNvPr>
          <p:cNvSpPr txBox="1"/>
          <p:nvPr/>
        </p:nvSpPr>
        <p:spPr>
          <a:xfrm>
            <a:off x="3266380" y="3678531"/>
            <a:ext cx="15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Sequence-to-sequence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BEC90-C035-E841-BEB0-EFB1A8C60806}"/>
              </a:ext>
            </a:extLst>
          </p:cNvPr>
          <p:cNvSpPr txBox="1"/>
          <p:nvPr/>
        </p:nvSpPr>
        <p:spPr>
          <a:xfrm>
            <a:off x="7343697" y="4949192"/>
            <a:ext cx="153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Finish processing input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75CAC9-4AB9-8148-8F35-D18656FD13C4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6073386" y="5294671"/>
            <a:ext cx="1270311" cy="254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4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FE7E-23B4-CD4D-AD24-2B8E3375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ACE9D-C3F1-E349-A4BE-0DC1A012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BA447B-16FB-B84F-A543-1296F546C57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5171377"/>
              </p:ext>
            </p:extLst>
          </p:nvPr>
        </p:nvGraphicFramePr>
        <p:xfrm>
          <a:off x="685800" y="2052479"/>
          <a:ext cx="7772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90079359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2354676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476024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1595674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6251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Hansards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Revisé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Numero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3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Hansards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507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932805-BF72-1E44-9839-B2835545D1D6}"/>
              </a:ext>
            </a:extLst>
          </p:cNvPr>
          <p:cNvSpPr txBox="1"/>
          <p:nvPr/>
        </p:nvSpPr>
        <p:spPr>
          <a:xfrm>
            <a:off x="870155" y="3429000"/>
            <a:ext cx="598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to see “</a:t>
            </a:r>
            <a:r>
              <a:rPr lang="en-US" sz="2400" dirty="0" err="1"/>
              <a:t>revisé</a:t>
            </a:r>
            <a:r>
              <a:rPr lang="en-US" sz="2400" dirty="0"/>
              <a:t>” before translating “Revised”</a:t>
            </a:r>
          </a:p>
        </p:txBody>
      </p:sp>
    </p:spTree>
    <p:extLst>
      <p:ext uri="{BB962C8B-B14F-4D97-AF65-F5344CB8AC3E}">
        <p14:creationId xmlns:p14="http://schemas.microsoft.com/office/powerpoint/2010/main" val="283211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7163-9B0C-EE4A-B932-336061D5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Encoder/Decoder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D3828-9896-1B40-B510-13578477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16ED8-7F33-534E-A171-13B6400065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8426" y="1447800"/>
            <a:ext cx="8008374" cy="2490019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Summarize or </a:t>
            </a:r>
            <a:r>
              <a:rPr lang="en-US" u="sng" dirty="0"/>
              <a:t>encode</a:t>
            </a:r>
            <a:r>
              <a:rPr lang="en-US" dirty="0"/>
              <a:t> input sequence in a vector </a:t>
            </a:r>
            <a:r>
              <a:rPr lang="en-US" b="1" dirty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</a:t>
            </a:r>
            <a:r>
              <a:rPr lang="en-US" b="1" dirty="0"/>
              <a:t>c</a:t>
            </a:r>
            <a:r>
              <a:rPr lang="en-US" dirty="0"/>
              <a:t> to an RNN that generates the output sequence-</a:t>
            </a:r>
            <a:r>
              <a:rPr lang="en-US" u="sng" dirty="0"/>
              <a:t>the decoder.</a:t>
            </a:r>
          </a:p>
          <a:p>
            <a:pPr marL="0" indent="0">
              <a:buNone/>
            </a:pPr>
            <a:r>
              <a:rPr lang="en-US" dirty="0"/>
              <a:t>A few examples follow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9619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C661-5D61-F24D-A8D4-1C9365F6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Caption </a:t>
            </a:r>
            <a:r>
              <a:rPr lang="en-US"/>
              <a:t>Generation with </a:t>
            </a:r>
            <a:br>
              <a:rPr lang="en-US"/>
            </a:br>
            <a:r>
              <a:rPr lang="en-US"/>
              <a:t>CNN </a:t>
            </a:r>
            <a:r>
              <a:rPr lang="en-US" dirty="0"/>
              <a:t>Encoding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F68F7-3281-1748-BE12-FF6DC12B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791E09-A162-5745-B144-AB42CE9652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8364" y="1592826"/>
            <a:ext cx="7110886" cy="386182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863DB-3CDD-EE4B-837B-D734FC859675}"/>
              </a:ext>
            </a:extLst>
          </p:cNvPr>
          <p:cNvSpPr txBox="1"/>
          <p:nvPr/>
        </p:nvSpPr>
        <p:spPr>
          <a:xfrm>
            <a:off x="1047135" y="545465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in pdf</a:t>
            </a:r>
          </a:p>
        </p:txBody>
      </p:sp>
    </p:spTree>
    <p:extLst>
      <p:ext uri="{BB962C8B-B14F-4D97-AF65-F5344CB8AC3E}">
        <p14:creationId xmlns:p14="http://schemas.microsoft.com/office/powerpoint/2010/main" val="166476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35C0-929C-A44E-8EA6-49FA31D6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Encoding = Final RNN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3B3AB-3EE6-904E-B3EC-64F8DF38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AD41D-9423-314D-AA39-F97239C0F9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1032388" y="1693371"/>
            <a:ext cx="4738254" cy="38411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1C981-B7F6-7845-9064-D060BE538294}"/>
              </a:ext>
            </a:extLst>
          </p:cNvPr>
          <p:cNvSpPr txBox="1"/>
          <p:nvPr/>
        </p:nvSpPr>
        <p:spPr>
          <a:xfrm>
            <a:off x="6061587" y="4763729"/>
            <a:ext cx="17108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Encoder RNN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7A91F-58DD-3240-8A93-412569A88B5C}"/>
              </a:ext>
            </a:extLst>
          </p:cNvPr>
          <p:cNvSpPr txBox="1"/>
          <p:nvPr/>
        </p:nvSpPr>
        <p:spPr>
          <a:xfrm>
            <a:off x="6061587" y="2721351"/>
            <a:ext cx="17108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02504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E31B-8520-FE4B-AF5E-02C63ED6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274638"/>
            <a:ext cx="805261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Encoding = Average RNN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48281-03EC-EC4C-A034-BFAA5915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429C48-9BCF-334F-81D7-94DD77CE9B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2103" y="1518509"/>
            <a:ext cx="5903247" cy="4599933"/>
          </a:xfrm>
        </p:spPr>
      </p:pic>
    </p:spTree>
    <p:extLst>
      <p:ext uri="{BB962C8B-B14F-4D97-AF65-F5344CB8AC3E}">
        <p14:creationId xmlns:p14="http://schemas.microsoft.com/office/powerpoint/2010/main" val="255827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9DEF-87A6-0243-8D58-8CDA539F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Pointwise Decoding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A360-640A-2E41-8790-84F021E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54471-3A2E-BD47-B76A-EEED41A26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02226"/>
          </a:xfrm>
        </p:spPr>
        <p:txBody>
          <a:bodyPr/>
          <a:lstStyle/>
          <a:p>
            <a:r>
              <a:rPr lang="en-US" dirty="0"/>
              <a:t>Code is input </a:t>
            </a:r>
            <a:r>
              <a:rPr lang="en-US" i="1" dirty="0"/>
              <a:t>for each</a:t>
            </a:r>
            <a:r>
              <a:rPr lang="en-US" dirty="0"/>
              <a:t> generated item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0BE3F-6E0B-5A42-9B83-F55553C0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853" y="1958046"/>
            <a:ext cx="5299364" cy="4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1B2265-B440-BD4D-9663-AC096E1B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5BFD93-4E26-9740-B2F8-44DB7190B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1CCE6-A794-4B49-AEA3-63E1F519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9D839D-6608-2D44-9700-DB38BD5E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Weights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9D543-0743-C24A-B386-587248F0C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1315-C8D5-A040-843A-97865A9B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3BBC4-7F61-4F44-A2FA-A91489A9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as Position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BE1FC-DFD3-4846-BC9A-ACAC84BA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E65F7-3A91-F341-BDBD-9A820F6FB9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 again pointwise decoding</a:t>
            </a:r>
          </a:p>
          <a:p>
            <a:r>
              <a:rPr lang="en-US" dirty="0"/>
              <a:t>For each output position </a:t>
            </a:r>
            <a:r>
              <a:rPr lang="en-US" i="1" dirty="0"/>
              <a:t>j</a:t>
            </a:r>
            <a:r>
              <a:rPr lang="en-US" dirty="0"/>
              <a:t>, input </a:t>
            </a:r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i="1" dirty="0"/>
              <a:t>code(</a:t>
            </a:r>
            <a:r>
              <a:rPr lang="en-US" i="1" dirty="0" err="1"/>
              <a:t>i</a:t>
            </a:r>
            <a:r>
              <a:rPr lang="en-US" i="1" dirty="0"/>
              <a:t>)</a:t>
            </a:r>
            <a:r>
              <a:rPr lang="en-US" dirty="0"/>
              <a:t> where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ranges over input positions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Every input position has equal influence on every output position</a:t>
            </a:r>
          </a:p>
          <a:p>
            <a:r>
              <a:rPr lang="en-US" dirty="0"/>
              <a:t>But typically earlier inputs are more important for earlier outputs, later inputs for later outputs etc.</a:t>
            </a:r>
          </a:p>
          <a:p>
            <a:r>
              <a:rPr lang="en-US" dirty="0"/>
              <a:t>Solution: Introduce a weight matrix </a:t>
            </a:r>
            <a:r>
              <a:rPr lang="en-US" i="1" dirty="0"/>
              <a:t>W[</a:t>
            </a:r>
            <a:r>
              <a:rPr lang="en-US" i="1" dirty="0" err="1"/>
              <a:t>i,j</a:t>
            </a:r>
            <a:r>
              <a:rPr lang="en-US" i="1" dirty="0"/>
              <a:t>]</a:t>
            </a:r>
            <a:r>
              <a:rPr lang="en-US" dirty="0"/>
              <a:t> that measures how important input position </a:t>
            </a:r>
            <a:r>
              <a:rPr lang="en-US" i="1" dirty="0" err="1"/>
              <a:t>i</a:t>
            </a:r>
            <a:r>
              <a:rPr lang="en-US" dirty="0"/>
              <a:t> is to output position </a:t>
            </a:r>
            <a:r>
              <a:rPr lang="en-US" i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27500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40DD-0B9F-6045-98AE-4073E3F6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0327"/>
            <a:ext cx="7772400" cy="1143000"/>
          </a:xfrm>
        </p:spPr>
        <p:txBody>
          <a:bodyPr/>
          <a:lstStyle/>
          <a:p>
            <a:r>
              <a:rPr lang="en-US" dirty="0"/>
              <a:t>Toy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491B7-F4A1-E147-8302-3DE2337C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4AE57C-7DDF-5543-BD41-80D50ABD1765}"/>
              </a:ext>
            </a:extLst>
          </p:cNvPr>
          <p:cNvGrpSpPr/>
          <p:nvPr/>
        </p:nvGrpSpPr>
        <p:grpSpPr>
          <a:xfrm>
            <a:off x="666750" y="1860949"/>
            <a:ext cx="4457700" cy="1620242"/>
            <a:chOff x="1057275" y="2892465"/>
            <a:chExt cx="4457700" cy="16202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50C40-799E-9346-94D8-ED624D4E0C44}"/>
                </a:ext>
              </a:extLst>
            </p:cNvPr>
            <p:cNvSpPr txBox="1"/>
            <p:nvPr/>
          </p:nvSpPr>
          <p:spPr>
            <a:xfrm>
              <a:off x="105727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hansards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98601-3056-A141-9F66-4920033FE336}"/>
                </a:ext>
              </a:extLst>
            </p:cNvPr>
            <p:cNvSpPr txBox="1"/>
            <p:nvPr/>
          </p:nvSpPr>
          <p:spPr>
            <a:xfrm>
              <a:off x="240982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revisé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B9ABAC-25F2-4949-A0B0-AD08103E9D3C}"/>
                </a:ext>
              </a:extLst>
            </p:cNvPr>
            <p:cNvSpPr txBox="1"/>
            <p:nvPr/>
          </p:nvSpPr>
          <p:spPr>
            <a:xfrm>
              <a:off x="376237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numero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937FD-D617-9B43-B435-9677FDDB4DE6}"/>
                </a:ext>
              </a:extLst>
            </p:cNvPr>
            <p:cNvSpPr txBox="1"/>
            <p:nvPr/>
          </p:nvSpPr>
          <p:spPr>
            <a:xfrm>
              <a:off x="5114925" y="4143375"/>
              <a:ext cx="4000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EFD9F-AAE3-C141-B10B-D738CF0EDC52}"/>
                </a:ext>
              </a:extLst>
            </p:cNvPr>
            <p:cNvSpPr txBox="1"/>
            <p:nvPr/>
          </p:nvSpPr>
          <p:spPr>
            <a:xfrm>
              <a:off x="105727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hansards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A5A7F-2ACE-BA41-8129-B39ED5B91399}"/>
                </a:ext>
              </a:extLst>
            </p:cNvPr>
            <p:cNvSpPr txBox="1"/>
            <p:nvPr/>
          </p:nvSpPr>
          <p:spPr>
            <a:xfrm>
              <a:off x="240982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revise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A372DD-4576-4F40-BAA8-9D725658B013}"/>
                </a:ext>
              </a:extLst>
            </p:cNvPr>
            <p:cNvSpPr txBox="1"/>
            <p:nvPr/>
          </p:nvSpPr>
          <p:spPr>
            <a:xfrm>
              <a:off x="376237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numero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34BBA4-22A1-9247-AA5E-904EE57C96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1543050" y="3261797"/>
              <a:ext cx="85725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AED399-53C0-734B-AB2A-77C5FC38B53D}"/>
                </a:ext>
              </a:extLst>
            </p:cNvPr>
            <p:cNvCxnSpPr>
              <a:stCxn id="6" idx="0"/>
              <a:endCxn id="11" idx="2"/>
            </p:cNvCxnSpPr>
            <p:nvPr/>
          </p:nvCxnSpPr>
          <p:spPr>
            <a:xfrm flipV="1">
              <a:off x="1543050" y="3261797"/>
              <a:ext cx="1352550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8DD1A3-FED5-954B-9421-134A6FE51954}"/>
                </a:ext>
              </a:extLst>
            </p:cNvPr>
            <p:cNvCxnSpPr>
              <a:stCxn id="6" idx="0"/>
              <a:endCxn id="12" idx="2"/>
            </p:cNvCxnSpPr>
            <p:nvPr/>
          </p:nvCxnSpPr>
          <p:spPr>
            <a:xfrm flipV="1">
              <a:off x="1543050" y="3261797"/>
              <a:ext cx="2705100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E568A8-05CD-4349-96D1-1CB842F2D039}"/>
                </a:ext>
              </a:extLst>
            </p:cNvPr>
            <p:cNvSpPr txBox="1"/>
            <p:nvPr/>
          </p:nvSpPr>
          <p:spPr>
            <a:xfrm>
              <a:off x="1157288" y="3600450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ED981A-7E55-444C-A489-67B7AA3A0736}"/>
                </a:ext>
              </a:extLst>
            </p:cNvPr>
            <p:cNvSpPr txBox="1"/>
            <p:nvPr/>
          </p:nvSpPr>
          <p:spPr>
            <a:xfrm>
              <a:off x="1833562" y="340471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B69832-8A33-CB4A-ABE1-63FFD842F42B}"/>
                </a:ext>
              </a:extLst>
            </p:cNvPr>
            <p:cNvSpPr txBox="1"/>
            <p:nvPr/>
          </p:nvSpPr>
          <p:spPr>
            <a:xfrm>
              <a:off x="3723519" y="340471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1/6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5412217-A635-364C-8EFD-574F3AD01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7488"/>
              </p:ext>
            </p:extLst>
          </p:nvPr>
        </p:nvGraphicFramePr>
        <p:xfrm>
          <a:off x="517020" y="3937792"/>
          <a:ext cx="61883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93">
                  <a:extLst>
                    <a:ext uri="{9D8B030D-6E8A-4147-A177-3AD203B41FA5}">
                      <a16:colId xmlns:a16="http://schemas.microsoft.com/office/drawing/2014/main" val="14558985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663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39546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829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Input/Output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6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1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9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0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4311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554D5E-02AB-6E4A-B191-9651634DDAF3}"/>
              </a:ext>
            </a:extLst>
          </p:cNvPr>
          <p:cNvSpPr txBox="1"/>
          <p:nvPr/>
        </p:nvSpPr>
        <p:spPr>
          <a:xfrm>
            <a:off x="4800600" y="20457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Matching positions  have  higher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fixed windows to fix positions</a:t>
            </a:r>
          </a:p>
        </p:txBody>
      </p:sp>
    </p:spTree>
    <p:extLst>
      <p:ext uri="{BB962C8B-B14F-4D97-AF65-F5344CB8AC3E}">
        <p14:creationId xmlns:p14="http://schemas.microsoft.com/office/powerpoint/2010/main" val="104447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0E3-3C4F-824A-A08E-CA0A01A3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Learned Weights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0A203-4EF5-9D4C-9F65-E3CE09E8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E6F9-ADDB-BF4A-9CD5-8F7C6FD4A9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French-to-English with a 13*13 window</a:t>
            </a:r>
          </a:p>
          <a:p>
            <a:r>
              <a:rPr lang="en-US" dirty="0"/>
              <a:t>Note that positive weights are largest for matching positions</a:t>
            </a:r>
          </a:p>
          <a:p>
            <a:r>
              <a:rPr lang="en-US" dirty="0">
                <a:hlinkClick r:id="rId3"/>
              </a:rPr>
              <a:t>Visualization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15817-FBF2-5046-9E17-EDE7CF33F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44800"/>
            <a:ext cx="692504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4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A17E-E510-CB42-ABBF-38BF562D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275F7-AC16-1643-8F5A-9A8AADE6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DDE1A-C886-8247-8B2D-6E21FFF9FE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Embeddings map discrete values/entities to a real-valued vector</a:t>
            </a:r>
          </a:p>
          <a:p>
            <a:pPr lvl="1"/>
            <a:r>
              <a:rPr lang="en-US" dirty="0"/>
              <a:t>Can be processed by neural networks</a:t>
            </a:r>
          </a:p>
          <a:p>
            <a:pPr lvl="1"/>
            <a:r>
              <a:rPr lang="en-US" dirty="0"/>
              <a:t>Dot product represents similarity (kernel) in original space</a:t>
            </a:r>
          </a:p>
          <a:p>
            <a:r>
              <a:rPr lang="en-US" dirty="0"/>
              <a:t>Encoder: maps a sequence to a real-valued vector </a:t>
            </a:r>
          </a:p>
          <a:p>
            <a:r>
              <a:rPr lang="en-US" dirty="0"/>
              <a:t>Decoder: maps a real-valued vector to a sequence</a:t>
            </a:r>
          </a:p>
          <a:p>
            <a:r>
              <a:rPr lang="en-US" dirty="0"/>
              <a:t>The encoder/decoder architecture can perform a sequence-to-sequence mapping</a:t>
            </a:r>
          </a:p>
          <a:p>
            <a:pPr lvl="1"/>
            <a:r>
              <a:rPr lang="en-US" dirty="0"/>
              <a:t>Often combines embeddings with recurrent </a:t>
            </a:r>
            <a:r>
              <a:rPr lang="en-US"/>
              <a:t>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0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77E659-1369-3E49-91DF-75CBB061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925F1-DE70-9E47-B6CC-C86528A0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17AB4-BC5B-0946-A3B3-6D9CFA0352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2295525"/>
          </a:xfrm>
        </p:spPr>
        <p:txBody>
          <a:bodyPr/>
          <a:lstStyle/>
          <a:p>
            <a:r>
              <a:rPr lang="en-US" dirty="0"/>
              <a:t>How can we feed discrete values to a continuous computation? </a:t>
            </a:r>
          </a:p>
          <a:p>
            <a:r>
              <a:rPr lang="en-US" dirty="0"/>
              <a:t>For Boolean/binary values, can use 1.0 and 0.0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6215DC-FA54-4146-868A-852D1481CE6D}"/>
              </a:ext>
            </a:extLst>
          </p:cNvPr>
          <p:cNvGrpSpPr/>
          <p:nvPr/>
        </p:nvGrpSpPr>
        <p:grpSpPr>
          <a:xfrm>
            <a:off x="4800600" y="1753127"/>
            <a:ext cx="3796240" cy="1684870"/>
            <a:chOff x="1292226" y="3750734"/>
            <a:chExt cx="3796240" cy="168487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9812D38-AC02-B94F-8C7E-6807AA1D1F51}"/>
                </a:ext>
              </a:extLst>
            </p:cNvPr>
            <p:cNvSpPr txBox="1">
              <a:spLocks/>
            </p:cNvSpPr>
            <p:nvPr/>
          </p:nvSpPr>
          <p:spPr>
            <a:xfrm>
              <a:off x="1292226" y="3750734"/>
              <a:ext cx="1120774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 fontScale="85000" lnSpcReduction="2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dirty="0"/>
                <a:t>Age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143FF13-0204-0749-9B91-054412542A0A}"/>
                </a:ext>
              </a:extLst>
            </p:cNvPr>
            <p:cNvSpPr txBox="1">
              <a:spLocks/>
            </p:cNvSpPr>
            <p:nvPr/>
          </p:nvSpPr>
          <p:spPr>
            <a:xfrm>
              <a:off x="2629959" y="3750735"/>
              <a:ext cx="1227666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/>
                <a:t>Gender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A131BF7-F5AD-454B-9BBA-06343CB9A226}"/>
                </a:ext>
              </a:extLst>
            </p:cNvPr>
            <p:cNvSpPr txBox="1">
              <a:spLocks/>
            </p:cNvSpPr>
            <p:nvPr/>
          </p:nvSpPr>
          <p:spPr>
            <a:xfrm>
              <a:off x="3967692" y="3750736"/>
              <a:ext cx="1120774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 fontScale="85000" lnSpcReduction="2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dirty="0"/>
                <a:t>Votes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68037DF-2B43-014D-98A3-472291CA15BB}"/>
                </a:ext>
              </a:extLst>
            </p:cNvPr>
            <p:cNvSpPr txBox="1">
              <a:spLocks/>
            </p:cNvSpPr>
            <p:nvPr/>
          </p:nvSpPr>
          <p:spPr>
            <a:xfrm>
              <a:off x="2413000" y="4885270"/>
              <a:ext cx="1944688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err="1"/>
                <a:t>Convervative</a:t>
              </a:r>
              <a:endParaRPr lang="en-US" sz="18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F16C96-D967-7049-9126-4A477967574B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1852613" y="4301068"/>
              <a:ext cx="1532731" cy="584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1FB183C-8696-194A-8681-FD5AAB1E9071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>
              <a:off x="3243792" y="4301069"/>
              <a:ext cx="141552" cy="584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91EAA3-4BC6-DB49-9693-50EE19865CF8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 flipH="1">
              <a:off x="3385344" y="4301070"/>
              <a:ext cx="1142735" cy="584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5996A6-2E7F-644B-B00E-1246DDCF4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18852"/>
              </p:ext>
            </p:extLst>
          </p:nvPr>
        </p:nvGraphicFramePr>
        <p:xfrm>
          <a:off x="1507727" y="388249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3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4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C4E9-F93B-0E4E-830B-660D7D8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Binary 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2505F-A37B-0748-9BC1-2A37A2DB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73BA2-47E8-4747-A349-75508A5A51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Within variable: numeric distances are not meaningful</a:t>
            </a:r>
          </a:p>
          <a:p>
            <a:pPr lvl="1"/>
            <a:r>
              <a:rPr lang="en-US" dirty="0"/>
              <a:t>E.g. the distance between “female” and “male” is not 1</a:t>
            </a:r>
          </a:p>
          <a:p>
            <a:r>
              <a:rPr lang="en-US" dirty="0"/>
              <a:t>Across variables: numbers look comparable but are not really</a:t>
            </a:r>
          </a:p>
          <a:p>
            <a:pPr lvl="1"/>
            <a:r>
              <a:rPr lang="en-US" dirty="0"/>
              <a:t>E.g. “Yes” is not as big as “female”</a:t>
            </a:r>
          </a:p>
          <a:p>
            <a:r>
              <a:rPr lang="en-US" dirty="0"/>
              <a:t>What if we have 3 possible values for a variable?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F199FD-45A6-BE4B-BBE7-46F503902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26214"/>
              </p:ext>
            </p:extLst>
          </p:nvPr>
        </p:nvGraphicFramePr>
        <p:xfrm>
          <a:off x="1507727" y="388249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3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7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6FE7-8D4C-3F4F-8015-C5B9D40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Variables with &gt; 2 categories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00672-9506-5D4A-8FF9-198CBA86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A0551-C025-2043-936D-DF69EEBE29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415213" cy="1142994"/>
          </a:xfrm>
        </p:spPr>
        <p:txBody>
          <a:bodyPr/>
          <a:lstStyle/>
          <a:p>
            <a:r>
              <a:rPr lang="en-US" dirty="0"/>
              <a:t>What to do?</a:t>
            </a:r>
          </a:p>
          <a:p>
            <a:r>
              <a:rPr lang="en-US" dirty="0"/>
              <a:t>Can use binary/</a:t>
            </a:r>
            <a:r>
              <a:rPr lang="en-US" b="1" dirty="0"/>
              <a:t>one-hot</a:t>
            </a:r>
            <a:r>
              <a:rPr lang="en-US" dirty="0"/>
              <a:t> coding for each category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C4C68-E3EA-3947-87DE-BAAAA31D0DDD}"/>
              </a:ext>
            </a:extLst>
          </p:cNvPr>
          <p:cNvSpPr txBox="1">
            <a:spLocks/>
          </p:cNvSpPr>
          <p:nvPr/>
        </p:nvSpPr>
        <p:spPr>
          <a:xfrm>
            <a:off x="4383247" y="4703231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C3B8BF-6155-F541-897B-9BD558B4A1FC}"/>
              </a:ext>
            </a:extLst>
          </p:cNvPr>
          <p:cNvSpPr txBox="1">
            <a:spLocks/>
          </p:cNvSpPr>
          <p:nvPr/>
        </p:nvSpPr>
        <p:spPr>
          <a:xfrm>
            <a:off x="6138333" y="3568696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Male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5539F-CA07-8D4B-8682-C1B0902F9873}"/>
              </a:ext>
            </a:extLst>
          </p:cNvPr>
          <p:cNvSpPr txBox="1">
            <a:spLocks/>
          </p:cNvSpPr>
          <p:nvPr/>
        </p:nvSpPr>
        <p:spPr>
          <a:xfrm>
            <a:off x="7476066" y="3568697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Votes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86DBF-ADB9-5445-8339-E7F191557C8D}"/>
              </a:ext>
            </a:extLst>
          </p:cNvPr>
          <p:cNvSpPr txBox="1">
            <a:spLocks/>
          </p:cNvSpPr>
          <p:nvPr/>
        </p:nvSpPr>
        <p:spPr>
          <a:xfrm>
            <a:off x="5921374" y="4703231"/>
            <a:ext cx="194468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err="1"/>
              <a:t>Convervative</a:t>
            </a:r>
            <a:endParaRPr lang="en-US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1CD90-DFC5-354F-A7A9-3E59884B8AEA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5504021" y="4978398"/>
            <a:ext cx="41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E5D949-0E1B-0647-98DE-A951AFE68262}"/>
              </a:ext>
            </a:extLst>
          </p:cNvPr>
          <p:cNvCxnSpPr>
            <a:cxnSpLocks/>
          </p:cNvCxnSpPr>
          <p:nvPr/>
        </p:nvCxnSpPr>
        <p:spPr>
          <a:xfrm>
            <a:off x="6569604" y="4119029"/>
            <a:ext cx="324114" cy="58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4806E5-261B-F248-BE43-ED6CFA5F6F1A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6893718" y="4119031"/>
            <a:ext cx="1142735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65BB6C4-F93F-A449-969F-C73C8B5EFBAF}"/>
              </a:ext>
            </a:extLst>
          </p:cNvPr>
          <p:cNvSpPr txBox="1">
            <a:spLocks/>
          </p:cNvSpPr>
          <p:nvPr/>
        </p:nvSpPr>
        <p:spPr>
          <a:xfrm>
            <a:off x="4801260" y="3509429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Female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7C457F-47CB-6449-A728-875CDEB6B384}"/>
              </a:ext>
            </a:extLst>
          </p:cNvPr>
          <p:cNvSpPr txBox="1">
            <a:spLocks/>
          </p:cNvSpPr>
          <p:nvPr/>
        </p:nvSpPr>
        <p:spPr>
          <a:xfrm>
            <a:off x="4840829" y="4135962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Trans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0CAC95-88F3-7243-BC22-2D94D73721C8}"/>
              </a:ext>
            </a:extLst>
          </p:cNvPr>
          <p:cNvCxnSpPr>
            <a:stCxn id="18" idx="6"/>
          </p:cNvCxnSpPr>
          <p:nvPr/>
        </p:nvCxnSpPr>
        <p:spPr>
          <a:xfrm>
            <a:off x="5921374" y="3784596"/>
            <a:ext cx="810287" cy="901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43FA98-346B-674E-B4D0-3116C838A167}"/>
              </a:ext>
            </a:extLst>
          </p:cNvPr>
          <p:cNvCxnSpPr>
            <a:stCxn id="19" idx="5"/>
          </p:cNvCxnSpPr>
          <p:nvPr/>
        </p:nvCxnSpPr>
        <p:spPr>
          <a:xfrm>
            <a:off x="5796906" y="4605701"/>
            <a:ext cx="621621" cy="11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C055F27-D38F-7046-A613-E36B639F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81705"/>
              </p:ext>
            </p:extLst>
          </p:nvPr>
        </p:nvGraphicFramePr>
        <p:xfrm>
          <a:off x="366447" y="2767749"/>
          <a:ext cx="38524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55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1284155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1284155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376574D-691D-5041-A529-6F147CC7825B}"/>
              </a:ext>
            </a:extLst>
          </p:cNvPr>
          <p:cNvSpPr txBox="1"/>
          <p:nvPr/>
        </p:nvSpPr>
        <p:spPr>
          <a:xfrm>
            <a:off x="366447" y="4605701"/>
            <a:ext cx="34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3540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AD1F26-2066-A940-99A8-6F803803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One-Hot 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4859C-C76E-774C-A66E-B0A70696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90D3DC-5F54-9B4C-8A9F-3BBCBEEE25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Curse of dimensionality: Number of variables = Number of values</a:t>
            </a:r>
          </a:p>
          <a:p>
            <a:r>
              <a:rPr lang="en-US" dirty="0"/>
              <a:t>Misses dependencies among new variables</a:t>
            </a:r>
          </a:p>
          <a:p>
            <a:pPr lvl="1"/>
            <a:r>
              <a:rPr lang="en-US" dirty="0"/>
              <a:t>E.g. Male = 1.0 excludes Female = 1.0</a:t>
            </a:r>
          </a:p>
          <a:p>
            <a:r>
              <a:rPr lang="en-US" dirty="0"/>
              <a:t>Inherits problems of Boolean coding</a:t>
            </a:r>
          </a:p>
        </p:txBody>
      </p:sp>
    </p:spTree>
    <p:extLst>
      <p:ext uri="{BB962C8B-B14F-4D97-AF65-F5344CB8AC3E}">
        <p14:creationId xmlns:p14="http://schemas.microsoft.com/office/powerpoint/2010/main" val="340572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94848"/>
            <a:ext cx="7772400" cy="922790"/>
          </a:xfrm>
        </p:spPr>
        <p:txBody>
          <a:bodyPr/>
          <a:lstStyle/>
          <a:p>
            <a:r>
              <a:rPr lang="en-US" dirty="0"/>
              <a:t>Embeddings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20039"/>
              </p:ext>
            </p:extLst>
          </p:nvPr>
        </p:nvGraphicFramePr>
        <p:xfrm>
          <a:off x="916121" y="298127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06073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4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34854"/>
              </p:ext>
            </p:extLst>
          </p:nvPr>
        </p:nvGraphicFramePr>
        <p:xfrm>
          <a:off x="2529021" y="4856286"/>
          <a:ext cx="2438400" cy="370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3445933" y="3758677"/>
            <a:ext cx="440267" cy="812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4121" y="3768115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4466" y="3183791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466" y="4763997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678" y="5634627"/>
            <a:ext cx="854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Embeddings can keep/increase/decrease original dimensionality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A1BD-32B8-A949-957D-B3A8CB3AC4FC}"/>
              </a:ext>
            </a:extLst>
          </p:cNvPr>
          <p:cNvSpPr txBox="1"/>
          <p:nvPr/>
        </p:nvSpPr>
        <p:spPr>
          <a:xfrm>
            <a:off x="314325" y="1557338"/>
            <a:ext cx="8685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embedding</a:t>
            </a:r>
            <a:r>
              <a:rPr lang="en-US" sz="2800" dirty="0"/>
              <a:t> maps an </a:t>
            </a:r>
            <a:r>
              <a:rPr lang="en-US" sz="2800" i="1" dirty="0"/>
              <a:t>m</a:t>
            </a:r>
            <a:r>
              <a:rPr lang="en-US" sz="2800" dirty="0"/>
              <a:t>-dimensional vector to a </a:t>
            </a:r>
            <a:r>
              <a:rPr lang="en-US" sz="2800" i="1" dirty="0"/>
              <a:t>d</a:t>
            </a:r>
            <a:r>
              <a:rPr lang="en-US" sz="2800" dirty="0"/>
              <a:t>-dimensional vector of real numbers</a:t>
            </a:r>
            <a:br>
              <a:rPr lang="en-US" sz="2800" dirty="0"/>
            </a:br>
            <a:r>
              <a:rPr lang="en-US" sz="2800" dirty="0"/>
              <a:t>E: R</a:t>
            </a:r>
            <a:r>
              <a:rPr lang="en-US" sz="2800" baseline="30000" dirty="0"/>
              <a:t>m</a:t>
            </a:r>
            <a:r>
              <a:rPr lang="en-US" sz="2800" dirty="0"/>
              <a:t> → R</a:t>
            </a:r>
            <a:r>
              <a:rPr lang="en-US" sz="2800" baseline="30000" dirty="0"/>
              <a:t>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1810-3056-0943-B17A-C433B896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48DA-B2A8-CC42-A4C3-C4CCB0D1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780F-E4E7-F444-A7BC-E7A7F00836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kernel is a similarity metric that takes as input two vectors and returns their similarity measure.</a:t>
            </a:r>
          </a:p>
          <a:p>
            <a:r>
              <a:rPr lang="en-US" dirty="0"/>
              <a:t>A kernel is “reasonable” if it satisfies a set of straightforward axioms (e.g. symmetry, not covered).</a:t>
            </a:r>
          </a:p>
        </p:txBody>
      </p:sp>
    </p:spTree>
    <p:extLst>
      <p:ext uri="{BB962C8B-B14F-4D97-AF65-F5344CB8AC3E}">
        <p14:creationId xmlns:p14="http://schemas.microsoft.com/office/powerpoint/2010/main" val="311248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8124</TotalTime>
  <Words>1469</Words>
  <Application>Microsoft Macintosh PowerPoint</Application>
  <PresentationFormat>On-screen Show (4:3)</PresentationFormat>
  <Paragraphs>304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Embeddings and Encodings</vt:lpstr>
      <vt:lpstr>Outline</vt:lpstr>
      <vt:lpstr>Embeddings</vt:lpstr>
      <vt:lpstr>Discrete Values</vt:lpstr>
      <vt:lpstr>Problems With Binary Coding</vt:lpstr>
      <vt:lpstr>Categorical Variables with &gt; 2 categories</vt:lpstr>
      <vt:lpstr>Problems with One-Hot Coding</vt:lpstr>
      <vt:lpstr>Embeddings</vt:lpstr>
      <vt:lpstr>Kernels</vt:lpstr>
      <vt:lpstr>Mercer’s Theorem (1909)</vt:lpstr>
      <vt:lpstr>Neural Nets Learn Embeddings</vt:lpstr>
      <vt:lpstr>Advantages of Neural Net Embeddings</vt:lpstr>
      <vt:lpstr>Word Embeddings</vt:lpstr>
      <vt:lpstr>Embedding Discrete Entities</vt:lpstr>
      <vt:lpstr>Word Embedding Model</vt:lpstr>
      <vt:lpstr>Embeddings and Meanings</vt:lpstr>
      <vt:lpstr>Skip-Gram Model</vt:lpstr>
      <vt:lpstr>Embedding Items</vt:lpstr>
      <vt:lpstr>Embedding Teams</vt:lpstr>
      <vt:lpstr>Blade-Chest Model: Illustration</vt:lpstr>
      <vt:lpstr>Blade-Chest Model</vt:lpstr>
      <vt:lpstr>Encoders and Decoders</vt:lpstr>
      <vt:lpstr>Sequence-To-Sequence Problems</vt:lpstr>
      <vt:lpstr>Example: Translation</vt:lpstr>
      <vt:lpstr>Encoder/Decoder Architecture</vt:lpstr>
      <vt:lpstr>Example: Caption Generation with  CNN Encoding</vt:lpstr>
      <vt:lpstr>Example: Encoding = Final RNN State</vt:lpstr>
      <vt:lpstr>Example: Encoding = Average RNN state</vt:lpstr>
      <vt:lpstr>Example: Pointwise Decoding</vt:lpstr>
      <vt:lpstr>Attention Weights</vt:lpstr>
      <vt:lpstr>Attention as Position Weights</vt:lpstr>
      <vt:lpstr>Toy Example</vt:lpstr>
      <vt:lpstr>Example with Learned Weights</vt:lpstr>
      <vt:lpstr>Conclusion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316</cp:revision>
  <cp:lastPrinted>2020-01-08T18:53:05Z</cp:lastPrinted>
  <dcterms:created xsi:type="dcterms:W3CDTF">2012-10-19T03:36:27Z</dcterms:created>
  <dcterms:modified xsi:type="dcterms:W3CDTF">2021-02-11T17:21:05Z</dcterms:modified>
</cp:coreProperties>
</file>