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6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6"/>
    <p:restoredTop sz="86975"/>
  </p:normalViewPr>
  <p:slideViewPr>
    <p:cSldViewPr snapToGrid="0" snapToObjects="1">
      <p:cViewPr varScale="1">
        <p:scale>
          <a:sx n="142" d="100"/>
          <a:sy n="142" d="100"/>
        </p:scale>
        <p:origin x="24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43DF10F-661A-154D-AEC4-831FE342F32A}" type="datetime1">
              <a:rPr lang="en-US"/>
              <a:pPr>
                <a:defRPr/>
              </a:pPr>
              <a:t>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5E3594E-B5E7-DE43-B105-D1E7D3178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64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CBE3EAE-D6F7-B341-A9D9-F43E30C616E4}" type="datetime1">
              <a:rPr lang="en-US"/>
              <a:pPr>
                <a:defRPr/>
              </a:pPr>
              <a:t>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If you use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insert slide number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>
                <a:latin typeface="Calibri" charset="0"/>
              </a:rPr>
              <a:t> under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Footer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>
                <a:latin typeface="Calibri" charset="0"/>
              </a:rPr>
              <a:t>, that text box only displays the slide number, not the total number of slides. So I use a new textbox for the slide number in the master.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This is a version of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Equity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>
                <a:latin typeface="Calibri" charset="0"/>
              </a:rPr>
              <a:t>.</a:t>
            </a: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BEA8C6-1438-6349-AE5B-AD4AFC0FE361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(not in Bishop; see </a:t>
            </a:r>
            <a:r>
              <a:rPr lang="en-US" dirty="0" err="1"/>
              <a:t>Duda</a:t>
            </a:r>
            <a:r>
              <a:rPr lang="en-US" dirty="0"/>
              <a:t> and Hart)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33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Legend. a)</a:t>
            </a:r>
            <a:r>
              <a:rPr lang="en-US" baseline="0" dirty="0"/>
              <a:t> full Gaussian model, trained. High variance in decision boundaries and in errors.</a:t>
            </a:r>
          </a:p>
          <a:p>
            <a:r>
              <a:rPr lang="en-US" baseline="0" dirty="0"/>
              <a:t>b) intermediate Gaussian model with diagonal covariance. Lower variance in boundaries and errors.</a:t>
            </a:r>
          </a:p>
          <a:p>
            <a:r>
              <a:rPr lang="en-US" baseline="0" dirty="0"/>
              <a:t>c) Unit covariance (linear model), decision boundaries do not change much. Higher bias.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2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building</a:t>
            </a:r>
            <a:r>
              <a:rPr lang="en-US" baseline="0" dirty="0"/>
              <a:t> a classifier may involve setting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62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4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86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Bayes net analysis from </a:t>
            </a:r>
            <a:r>
              <a:rPr lang="en-US" dirty="0" err="1"/>
              <a:t>Yuke</a:t>
            </a:r>
            <a:endParaRPr lang="en-US" dirty="0"/>
          </a:p>
          <a:p>
            <a:r>
              <a:rPr lang="en-US" dirty="0"/>
              <a:t>Fix input to keep things simple for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49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</a:t>
            </a:r>
            <a:r>
              <a:rPr lang="en-US" baseline="0" dirty="0"/>
              <a:t> </a:t>
            </a:r>
            <a:r>
              <a:rPr lang="en-US" baseline="0" dirty="0" err="1"/>
              <a:t>Duda</a:t>
            </a:r>
            <a:r>
              <a:rPr lang="en-US" baseline="0" dirty="0"/>
              <a:t> and Hart Figure 9.4. maybe try tiff.</a:t>
            </a:r>
          </a:p>
          <a:p>
            <a:r>
              <a:rPr lang="en-US" baseline="0" dirty="0"/>
              <a:t>see also </a:t>
            </a:r>
            <a:r>
              <a:rPr lang="en-US" baseline="0" dirty="0" err="1"/>
              <a:t>ParametLearningStat.xls</a:t>
            </a:r>
            <a:endParaRPr lang="en-US" baseline="0" dirty="0"/>
          </a:p>
          <a:p>
            <a:r>
              <a:rPr lang="en-US" baseline="0" dirty="0"/>
              <a:t>Legend: red g(x): learned. black F(x) = truth.</a:t>
            </a:r>
          </a:p>
          <a:p>
            <a:pPr marL="228600" indent="-228600">
              <a:buAutoNum type="alphaLcParenR"/>
            </a:pPr>
            <a:r>
              <a:rPr lang="en-US" baseline="0" dirty="0"/>
              <a:t>poor model, fixed, high bias, low variance. </a:t>
            </a:r>
          </a:p>
          <a:p>
            <a:pPr marL="228600" indent="-228600">
              <a:buAutoNum type="alphaLcParenR"/>
            </a:pPr>
            <a:r>
              <a:rPr lang="en-US" baseline="0" dirty="0"/>
              <a:t>better model, also fixed.</a:t>
            </a:r>
          </a:p>
          <a:p>
            <a:pPr marL="228600" indent="-228600">
              <a:buAutoNum type="alphaLcParenR"/>
            </a:pPr>
            <a:r>
              <a:rPr lang="en-US" baseline="0" dirty="0"/>
              <a:t>cubic model, trained. Lower bias,  higher variance. Other extreme.</a:t>
            </a:r>
          </a:p>
          <a:p>
            <a:pPr marL="228600" indent="-228600">
              <a:buAutoNum type="alphaLcParenR"/>
            </a:pPr>
            <a:r>
              <a:rPr lang="en-US" baseline="0" dirty="0"/>
              <a:t>linear model, trained. </a:t>
            </a:r>
            <a:r>
              <a:rPr lang="en-US" baseline="0" dirty="0" err="1"/>
              <a:t>Intermedate</a:t>
            </a:r>
            <a:r>
              <a:rPr lang="en-US" baseline="0" dirty="0"/>
              <a:t> bias, intermediate variance.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back to example</a:t>
            </a:r>
            <a:r>
              <a:rPr lang="en-US" baseline="0" dirty="0"/>
              <a:t> from </a:t>
            </a:r>
            <a:r>
              <a:rPr lang="en-US" baseline="0" dirty="0" err="1"/>
              <a:t>Duda</a:t>
            </a:r>
            <a:r>
              <a:rPr lang="en-US" baseline="0" dirty="0"/>
              <a:t> and Hart.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04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Bishop’s figure</a:t>
            </a:r>
          </a:p>
          <a:p>
            <a:r>
              <a:rPr lang="en-US" dirty="0"/>
              <a:t>As we increase</a:t>
            </a:r>
            <a:r>
              <a:rPr lang="en-US" baseline="0" dirty="0"/>
              <a:t> the trade-off parameter, we </a:t>
            </a:r>
            <a:r>
              <a:rPr lang="en-US" baseline="0" dirty="0" err="1"/>
              <a:t>overfit</a:t>
            </a:r>
            <a:r>
              <a:rPr lang="en-US" baseline="0" dirty="0"/>
              <a:t> less, so bias goes up and variance goes down.</a:t>
            </a:r>
          </a:p>
          <a:p>
            <a:r>
              <a:rPr lang="en-US" baseline="0" dirty="0"/>
              <a:t>make sure the figure works on the notebook.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38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average difference</a:t>
            </a:r>
            <a:r>
              <a:rPr lang="en-US" baseline="0" dirty="0"/>
              <a:t> over datasets, </a:t>
            </a:r>
            <a:r>
              <a:rPr lang="en-US" dirty="0"/>
              <a:t> between training error and average</a:t>
            </a:r>
            <a:r>
              <a:rPr lang="en-US" baseline="0" dirty="0"/>
              <a:t> generalization error.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8C79C2-6210-4643-9B00-6DB17D1490DF}" type="datetime1">
              <a:rPr lang="en-US"/>
              <a:pPr>
                <a:defRPr/>
              </a:pPr>
              <a:t>2/5/19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124607-D7EB-3446-A4B8-55166DB82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7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F025-39CE-7842-B088-7AEAE675A2FD}" type="datetime1">
              <a:rPr lang="en-US"/>
              <a:pPr>
                <a:defRPr/>
              </a:pPr>
              <a:t>2/5/19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1E80-921C-614C-9D5C-E880ED678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80C8-DE31-6D45-A75B-2F78ED31D1B4}" type="datetime1">
              <a:rPr lang="en-US"/>
              <a:pPr>
                <a:defRPr/>
              </a:pPr>
              <a:t>2/5/19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52AD-693C-B34D-A8D9-1959FACC4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5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3F57-6B8A-5942-BBD7-60F9A771C0EF}" type="datetime1">
              <a:rPr lang="en-US"/>
              <a:pPr>
                <a:defRPr/>
              </a:pPr>
              <a:t>2/5/19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5685-DC37-0445-898B-F64AE21B2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181F22-A87A-7B42-BD26-2AA8A58930D0}" type="datetime1">
              <a:rPr lang="en-US"/>
              <a:pPr>
                <a:defRPr/>
              </a:pPr>
              <a:t>2/5/19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62C3EF-4CE4-FF46-9CDF-2832916B3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4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AD73-D4C5-DA48-80F8-712B46BE2632}" type="datetime1">
              <a:rPr lang="en-US"/>
              <a:pPr>
                <a:defRPr/>
              </a:pPr>
              <a:t>2/5/19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DA57-F8B9-B54F-AF0F-CC9FA0CF1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1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EB567-BCE6-0D4E-AF49-18ECF2A3F029}" type="datetime1">
              <a:rPr lang="en-US"/>
              <a:pPr>
                <a:defRPr/>
              </a:pPr>
              <a:t>2/5/19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733E-2B96-754A-A071-B13946FEA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2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6915-5FD9-8947-AE88-405019268103}" type="datetime1">
              <a:rPr lang="en-US"/>
              <a:pPr>
                <a:defRPr/>
              </a:pPr>
              <a:t>2/5/19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B271-2852-0F49-AEEE-3E7BF04B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2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57CB-324E-CF4B-9620-22A80CFB5894}" type="datetime1">
              <a:rPr lang="en-US"/>
              <a:pPr>
                <a:defRPr/>
              </a:pPr>
              <a:t>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9F6A-3B58-334D-9273-DA712BDC8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6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9F4B48-5700-3348-8034-93071F1942FF}" type="datetime1">
              <a:rPr lang="en-US"/>
              <a:pPr>
                <a:defRPr/>
              </a:pPr>
              <a:t>2/5/19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A4859-D5F6-8445-B88F-302AD4376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9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45A4A6-4041-BB45-AD0E-76F15C40C5C1}" type="datetime1">
              <a:rPr lang="en-US"/>
              <a:pPr>
                <a:defRPr/>
              </a:pPr>
              <a:t>2/5/19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E0285F-B208-4644-BE15-0A0C423EA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9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64125" y="61531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fld id="{951B6275-5792-9B45-B275-43D0224B9192}" type="datetime1">
              <a:rPr lang="en-US"/>
              <a:pPr>
                <a:defRPr/>
              </a:pPr>
              <a:t>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 smtClean="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7CEF2234-60CD-F14D-A018-E190E33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7769225" y="6210300"/>
            <a:ext cx="917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B99B7F-2E64-2646-91C2-380EEC053FFA}" type="slidenum">
              <a:rPr lang="en-US" sz="1400" smtClean="0">
                <a:latin typeface="Perpetua" charset="0"/>
              </a:rPr>
              <a:pPr eaLnBrk="1" hangingPunct="1"/>
              <a:t>‹#›</a:t>
            </a:fld>
            <a:endParaRPr lang="en-US" sz="1400" dirty="0">
              <a:latin typeface="Perpetu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695" r:id="rId7"/>
    <p:sldLayoutId id="2147483700" r:id="rId8"/>
    <p:sldLayoutId id="2147483701" r:id="rId9"/>
    <p:sldLayoutId id="2147483696" r:id="rId10"/>
    <p:sldLayoutId id="2147483697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en-US" dirty="0">
                <a:latin typeface="Franklin Gothic Book" charset="0"/>
              </a:rPr>
              <a:t>The Bias-Variance Trade-Off</a:t>
            </a:r>
            <a:endParaRPr dirty="0">
              <a:latin typeface="Franklin Gothic Book" charset="0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2446866" y="3509308"/>
            <a:ext cx="327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defTabSz="914400" fontAlgn="auto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</a:pPr>
            <a:r>
              <a:rPr lang="en-US" sz="2600" dirty="0">
                <a:solidFill>
                  <a:srgbClr val="696464"/>
                </a:solidFill>
                <a:latin typeface="Perpetua"/>
                <a:ea typeface="+mn-ea"/>
                <a:cs typeface="+mn-cs"/>
              </a:rPr>
              <a:t>Oliver Schulte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413000"/>
          </a:xfrm>
        </p:spPr>
        <p:txBody>
          <a:bodyPr/>
          <a:lstStyle/>
          <a:p>
            <a:r>
              <a:rPr lang="en-US" dirty="0"/>
              <a:t>Can do bias-variance analysis for classifiers as well.</a:t>
            </a:r>
          </a:p>
          <a:p>
            <a:r>
              <a:rPr lang="en-US" dirty="0"/>
              <a:t>General principle: variance dominates bias.</a:t>
            </a:r>
          </a:p>
          <a:p>
            <a:r>
              <a:rPr lang="en-US" dirty="0"/>
              <a:t>Very roughly, this is because we only need to make a discrete decision rather than get an exact value.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6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7" name="Content Placeholder 6" descr="duda9.5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481" r="-81481"/>
          <a:stretch>
            <a:fillRect/>
          </a:stretch>
        </p:blipFill>
        <p:spPr>
          <a:xfrm>
            <a:off x="-118533" y="533400"/>
            <a:ext cx="9165697" cy="59781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3119718" cy="1143000"/>
          </a:xfrm>
        </p:spPr>
        <p:txBody>
          <a:bodyPr/>
          <a:lstStyle/>
          <a:p>
            <a:r>
              <a:rPr lang="en-US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16708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06D8-067F-3F4D-BFC4-175283574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and Big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74054-9B13-374E-B0CB-FF38599F3D1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NNs are models with many parameters</a:t>
            </a:r>
          </a:p>
          <a:p>
            <a:r>
              <a:rPr lang="en-US" dirty="0"/>
              <a:t>Generally many parameters means</a:t>
            </a:r>
          </a:p>
          <a:p>
            <a:pPr lvl="1"/>
            <a:r>
              <a:rPr lang="en-US" dirty="0"/>
              <a:t>Low bias</a:t>
            </a:r>
          </a:p>
          <a:p>
            <a:pPr lvl="1"/>
            <a:r>
              <a:rPr lang="en-US" dirty="0"/>
              <a:t>High variance</a:t>
            </a:r>
          </a:p>
          <a:p>
            <a:r>
              <a:rPr lang="en-US" dirty="0"/>
              <a:t>Big data reduces variance. Why?</a:t>
            </a:r>
          </a:p>
          <a:p>
            <a:r>
              <a:rPr lang="en-US" dirty="0"/>
              <a:t>Consider model trained until 0 training error.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0 bias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Prediction error entirely due to variance in data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i.e. is the training data </a:t>
            </a:r>
            <a:r>
              <a:rPr lang="en-US" b="1" dirty="0"/>
              <a:t>representative of the true model?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98FB4-F2C5-B042-BC35-7BE366D1E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93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2C7F-E144-644B-B5A8-42F234BAF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and Big 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0F09B-046B-C54D-BBF7-4B6BBD90AC5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independent and identically distributed data points (random </a:t>
                </a:r>
                <a:r>
                  <a:rPr lang="en-US"/>
                  <a:t>samples)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𝑑𝑎𝑡𝑎𝑠𝑒𝑡𝑠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𝑑𝑎𝑡𝑎𝑠𝑒𝑡𝑠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1)/√(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E.g. </a:t>
                </a:r>
                <a:r>
                  <a:rPr lang="en-US" i="1" dirty="0"/>
                  <a:t>n</a:t>
                </a:r>
                <a:r>
                  <a:rPr lang="en-US" dirty="0"/>
                  <a:t> = 10</a:t>
                </a:r>
                <a:r>
                  <a:rPr lang="en-US" baseline="30000" dirty="0"/>
                  <a:t>4</a:t>
                </a:r>
                <a:r>
                  <a:rPr lang="en-US" dirty="0"/>
                  <a:t>  ⇒ variance reduced by 100</a:t>
                </a:r>
              </a:p>
              <a:p>
                <a:r>
                  <a:rPr lang="en-US" dirty="0"/>
                  <a:t>Overfitting an infinite dataset ⇒ correct predictions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0F09B-046B-C54D-BBF7-4B6BBD90A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7" t="-110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D5561-291F-A043-8A72-ACB72E2C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9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Franklin Gothic Book" charset="0"/>
              </a:rPr>
              <a:t>Estimating Generalization Error</a:t>
            </a:r>
          </a:p>
        </p:txBody>
      </p:sp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dirty="0">
              <a:solidFill>
                <a:schemeClr val="tx2"/>
              </a:solidFill>
              <a:latin typeface="Perpetua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erpetua" charset="0"/>
              </a:rPr>
              <a:t>The basic problem: Once I’ve built a classifier, how accurate will it be on future test data?</a:t>
            </a:r>
          </a:p>
          <a:p>
            <a:pPr eaLnBrk="1" hangingPunct="1"/>
            <a:r>
              <a:rPr lang="en-US" dirty="0">
                <a:latin typeface="Perpetua" charset="0"/>
              </a:rPr>
              <a:t>Problem of Induction: It’s hard to make predictions, especially about the future (Yogi Berra).</a:t>
            </a:r>
          </a:p>
          <a:p>
            <a:pPr eaLnBrk="1" hangingPunct="1"/>
            <a:r>
              <a:rPr lang="en-US" dirty="0">
                <a:latin typeface="Perpetua" charset="0"/>
              </a:rPr>
              <a:t>Cross-validation: clever computation </a:t>
            </a:r>
            <a:r>
              <a:rPr lang="en-US" i="1" dirty="0">
                <a:latin typeface="Perpetua" charset="0"/>
              </a:rPr>
              <a:t>on the training data</a:t>
            </a:r>
            <a:r>
              <a:rPr lang="en-US" dirty="0">
                <a:latin typeface="Perpetua" charset="0"/>
              </a:rPr>
              <a:t> to predict test performance.</a:t>
            </a:r>
          </a:p>
          <a:p>
            <a:pPr eaLnBrk="1" hangingPunct="1"/>
            <a:r>
              <a:rPr lang="en-US" dirty="0">
                <a:latin typeface="Perpetua" charset="0"/>
              </a:rPr>
              <a:t>Other variants: jackknife, bootstrapping.</a:t>
            </a:r>
          </a:p>
          <a:p>
            <a:pPr eaLnBrk="1" hangingPunct="1"/>
            <a:r>
              <a:rPr lang="en-US" dirty="0">
                <a:latin typeface="Perpetua" charset="0"/>
              </a:rPr>
              <a:t>Today: </a:t>
            </a:r>
            <a:r>
              <a:rPr lang="en-US" i="1" dirty="0">
                <a:latin typeface="Perpetua" charset="0"/>
              </a:rPr>
              <a:t>Theoretical insights</a:t>
            </a:r>
            <a:r>
              <a:rPr lang="en-US" dirty="0">
                <a:latin typeface="Perpetua" charset="0"/>
              </a:rPr>
              <a:t> into generalization performance.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Bias-Variance Trade-off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1"/>
            <a:ext cx="7772400" cy="1905000"/>
          </a:xfrm>
        </p:spPr>
        <p:txBody>
          <a:bodyPr/>
          <a:lstStyle/>
          <a:p>
            <a:r>
              <a:rPr lang="en-US" dirty="0"/>
              <a:t>The Short Story:</a:t>
            </a:r>
            <a:br>
              <a:rPr lang="en-US" dirty="0"/>
            </a:br>
            <a:r>
              <a:rPr lang="en-US" dirty="0"/>
              <a:t>generalization error = bias</a:t>
            </a:r>
            <a:r>
              <a:rPr lang="en-US" baseline="30000" dirty="0"/>
              <a:t>2</a:t>
            </a:r>
            <a:r>
              <a:rPr lang="en-US" dirty="0"/>
              <a:t> + variance + noise.</a:t>
            </a:r>
          </a:p>
          <a:p>
            <a:r>
              <a:rPr lang="en-US" dirty="0"/>
              <a:t>Bias and variance typically </a:t>
            </a:r>
            <a:r>
              <a:rPr lang="en-US" b="1" dirty="0"/>
              <a:t>trade off </a:t>
            </a:r>
            <a:r>
              <a:rPr lang="en-US" dirty="0"/>
              <a:t>in relation to model complexity.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19866" y="4072469"/>
            <a:ext cx="8551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Bias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39733" y="4072469"/>
            <a:ext cx="127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Variance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2132" y="5088469"/>
            <a:ext cx="8551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7200" y="3098803"/>
            <a:ext cx="21759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Model complexity</a:t>
            </a:r>
          </a:p>
        </p:txBody>
      </p:sp>
      <p:cxnSp>
        <p:nvCxnSpPr>
          <p:cNvPr id="11" name="Straight Arrow Connector 10"/>
          <p:cNvCxnSpPr>
            <a:stCxn id="9" idx="2"/>
            <a:endCxn id="6" idx="0"/>
          </p:cNvCxnSpPr>
          <p:nvPr/>
        </p:nvCxnSpPr>
        <p:spPr>
          <a:xfrm flipH="1">
            <a:off x="2747433" y="3468135"/>
            <a:ext cx="1337734" cy="604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  <a:endCxn id="7" idx="0"/>
          </p:cNvCxnSpPr>
          <p:nvPr/>
        </p:nvCxnSpPr>
        <p:spPr>
          <a:xfrm>
            <a:off x="4085167" y="3468135"/>
            <a:ext cx="1189566" cy="604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8" idx="0"/>
          </p:cNvCxnSpPr>
          <p:nvPr/>
        </p:nvCxnSpPr>
        <p:spPr>
          <a:xfrm>
            <a:off x="2747433" y="4441801"/>
            <a:ext cx="1202266" cy="646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</p:cNvCxnSpPr>
          <p:nvPr/>
        </p:nvCxnSpPr>
        <p:spPr>
          <a:xfrm flipH="1">
            <a:off x="4085167" y="4441801"/>
            <a:ext cx="1189566" cy="646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25233" y="3352801"/>
            <a:ext cx="719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66266" y="3352801"/>
            <a:ext cx="338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0594" y="4682068"/>
            <a:ext cx="338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89766" y="4673601"/>
            <a:ext cx="338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24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Dart Example</a:t>
            </a:r>
          </a:p>
        </p:txBody>
      </p:sp>
      <p:pic>
        <p:nvPicPr>
          <p:cNvPr id="5" name="Content Placeholder 4" descr="domingos-ml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00" r="-32500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3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Set-up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32602" y="2242227"/>
            <a:ext cx="3605863" cy="116031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000" y="1455209"/>
            <a:ext cx="45417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Random Training Data</a:t>
            </a:r>
          </a:p>
        </p:txBody>
      </p:sp>
      <p:sp useBgFill="1">
        <p:nvSpPr>
          <p:cNvPr id="18" name="Diamond 17"/>
          <p:cNvSpPr/>
          <p:nvPr/>
        </p:nvSpPr>
        <p:spPr>
          <a:xfrm>
            <a:off x="6169170" y="2242227"/>
            <a:ext cx="1489378" cy="987834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01437" y="670379"/>
            <a:ext cx="1874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Learned Model </a:t>
            </a:r>
            <a:r>
              <a:rPr lang="en-US" sz="3200" i="1" dirty="0"/>
              <a:t>y(</a:t>
            </a:r>
            <a:r>
              <a:rPr lang="en-US" sz="3200" i="1" dirty="0" err="1"/>
              <a:t>x;D</a:t>
            </a:r>
            <a:r>
              <a:rPr lang="en-US" sz="3200" i="1" dirty="0"/>
              <a:t>)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874464" y="4770638"/>
            <a:ext cx="736850" cy="533117"/>
          </a:xfrm>
          <a:prstGeom prst="rightArrow">
            <a:avLst/>
          </a:prstGeom>
          <a:solidFill>
            <a:srgbClr val="3366FF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gnetic Disk 20"/>
          <p:cNvSpPr/>
          <p:nvPr/>
        </p:nvSpPr>
        <p:spPr>
          <a:xfrm>
            <a:off x="2461677" y="4446520"/>
            <a:ext cx="1105282" cy="1050554"/>
          </a:xfrm>
          <a:prstGeom prst="flowChartMagneticDisk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32602" y="5838578"/>
            <a:ext cx="30643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True Model </a:t>
            </a:r>
            <a:r>
              <a:rPr lang="en-US" sz="3200" i="1" dirty="0"/>
              <a:t>h</a:t>
            </a:r>
          </a:p>
        </p:txBody>
      </p:sp>
      <p:sp>
        <p:nvSpPr>
          <p:cNvPr id="3" name="Up Arrow 2"/>
          <p:cNvSpPr/>
          <p:nvPr/>
        </p:nvSpPr>
        <p:spPr>
          <a:xfrm>
            <a:off x="2904067" y="3750733"/>
            <a:ext cx="321733" cy="5334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38465" y="4585510"/>
            <a:ext cx="3611445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Average Squared Difference </a:t>
            </a:r>
            <a:r>
              <a:rPr lang="en-US" sz="2400" i="1" dirty="0"/>
              <a:t>{y(</a:t>
            </a:r>
            <a:r>
              <a:rPr lang="en-US" sz="2400" i="1" dirty="0" err="1"/>
              <a:t>x;D</a:t>
            </a:r>
            <a:r>
              <a:rPr lang="en-US" sz="2400" i="1" dirty="0"/>
              <a:t>)-h(x)}</a:t>
            </a:r>
            <a:r>
              <a:rPr lang="en-US" sz="2400" i="1" baseline="30000" dirty="0"/>
              <a:t>2</a:t>
            </a:r>
          </a:p>
          <a:p>
            <a:r>
              <a:rPr lang="en-US" sz="2400" dirty="0"/>
              <a:t>for fixed input features </a:t>
            </a:r>
            <a:r>
              <a:rPr lang="en-US" sz="2400" i="1" dirty="0"/>
              <a:t>x</a:t>
            </a:r>
            <a:r>
              <a:rPr lang="en-US" sz="2400" dirty="0"/>
              <a:t>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373064" y="2645505"/>
            <a:ext cx="736850" cy="53311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841067" y="3402540"/>
            <a:ext cx="313266" cy="746127"/>
          </a:xfrm>
          <a:prstGeom prst="dow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7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7" name="Content Placeholder 6" descr="duda9.4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44" r="-35444"/>
          <a:stretch>
            <a:fillRect/>
          </a:stretch>
        </p:blipFill>
        <p:spPr>
          <a:xfrm>
            <a:off x="-1053537" y="587520"/>
            <a:ext cx="10416823" cy="6127543"/>
          </a:xfrm>
        </p:spPr>
      </p:pic>
    </p:spTree>
    <p:extLst>
      <p:ext uri="{BB962C8B-B14F-4D97-AF65-F5344CB8AC3E}">
        <p14:creationId xmlns:p14="http://schemas.microsoft.com/office/powerpoint/2010/main" val="1696969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E[{y(</a:t>
            </a:r>
            <a:r>
              <a:rPr lang="en-US" dirty="0" err="1"/>
              <a:t>x;D</a:t>
            </a:r>
            <a:r>
              <a:rPr lang="en-US" dirty="0"/>
              <a:t>)-h(x)}</a:t>
            </a:r>
            <a:r>
              <a:rPr lang="en-US" baseline="30000" dirty="0"/>
              <a:t>2</a:t>
            </a:r>
            <a:r>
              <a:rPr lang="en-US" dirty="0"/>
              <a:t>] = average squared error (over random training sets).</a:t>
            </a:r>
          </a:p>
          <a:p>
            <a:r>
              <a:rPr lang="en-US" dirty="0"/>
              <a:t>E[y(</a:t>
            </a:r>
            <a:r>
              <a:rPr lang="en-US" dirty="0" err="1"/>
              <a:t>x;D</a:t>
            </a:r>
            <a:r>
              <a:rPr lang="en-US" dirty="0"/>
              <a:t>)] = </a:t>
            </a:r>
            <a:r>
              <a:rPr lang="en-US" b="1" dirty="0"/>
              <a:t>average prediction</a:t>
            </a:r>
            <a:endParaRPr lang="en-US" dirty="0"/>
          </a:p>
          <a:p>
            <a:r>
              <a:rPr lang="en-US" dirty="0"/>
              <a:t>E[y(</a:t>
            </a:r>
            <a:r>
              <a:rPr lang="en-US" dirty="0" err="1"/>
              <a:t>x;D</a:t>
            </a:r>
            <a:r>
              <a:rPr lang="en-US" dirty="0"/>
              <a:t>)] - h(x) = bias = average prediction vs. true value =</a:t>
            </a:r>
          </a:p>
          <a:p>
            <a:r>
              <a:rPr lang="en-US" dirty="0"/>
              <a:t>E[{y(</a:t>
            </a:r>
            <a:r>
              <a:rPr lang="en-US" dirty="0" err="1"/>
              <a:t>x;D</a:t>
            </a:r>
            <a:r>
              <a:rPr lang="en-US" dirty="0"/>
              <a:t>) - E[y(</a:t>
            </a:r>
            <a:r>
              <a:rPr lang="en-US" dirty="0" err="1"/>
              <a:t>x;D</a:t>
            </a:r>
            <a:r>
              <a:rPr lang="en-US" dirty="0"/>
              <a:t>)]}</a:t>
            </a:r>
            <a:r>
              <a:rPr lang="en-US" baseline="30000" dirty="0"/>
              <a:t>2</a:t>
            </a:r>
            <a:r>
              <a:rPr lang="en-US" dirty="0"/>
              <a:t>] = variance= average squared diff between average prediction and true value.</a:t>
            </a:r>
          </a:p>
          <a:p>
            <a:r>
              <a:rPr lang="en-US" b="1" dirty="0"/>
              <a:t>Theorem</a:t>
            </a:r>
            <a:br>
              <a:rPr lang="en-US" b="1" dirty="0"/>
            </a:br>
            <a:r>
              <a:rPr lang="en-US" u="sng" dirty="0"/>
              <a:t>average squared error = bias</a:t>
            </a:r>
            <a:r>
              <a:rPr lang="en-US" u="sng" baseline="30000" dirty="0"/>
              <a:t>2</a:t>
            </a:r>
            <a:r>
              <a:rPr lang="en-US" u="sng" dirty="0"/>
              <a:t> + variance</a:t>
            </a:r>
          </a:p>
          <a:p>
            <a:r>
              <a:rPr lang="en-US" dirty="0"/>
              <a:t>For set of input features 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i="1" dirty="0"/>
              <a:t>,..,x</a:t>
            </a:r>
            <a:r>
              <a:rPr lang="en-US" i="1" baseline="-25000" dirty="0"/>
              <a:t>n</a:t>
            </a:r>
            <a:r>
              <a:rPr lang="en-US" dirty="0"/>
              <a:t>, take average squared error for each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8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Decomposition for Observed Target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Observed Target Value t(x) = h(x) + noise.</a:t>
            </a:r>
          </a:p>
          <a:p>
            <a:r>
              <a:rPr lang="en-US" dirty="0"/>
              <a:t>Can do the same analysis for t(x) rather than h(x).</a:t>
            </a:r>
          </a:p>
          <a:p>
            <a:r>
              <a:rPr lang="en-US" dirty="0"/>
              <a:t>Result: </a:t>
            </a:r>
            <a:r>
              <a:rPr lang="en-US" u="sng" dirty="0"/>
              <a:t>average squared prediction error = </a:t>
            </a:r>
            <a:br>
              <a:rPr lang="en-US" u="sng" dirty="0"/>
            </a:br>
            <a:r>
              <a:rPr lang="en-US" u="sng" dirty="0"/>
              <a:t>bias</a:t>
            </a:r>
            <a:r>
              <a:rPr lang="en-US" u="sng" baseline="30000" dirty="0"/>
              <a:t>2</a:t>
            </a:r>
            <a:r>
              <a:rPr lang="en-US" u="sng" dirty="0"/>
              <a:t> + variance+ average noise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 descr="Figure3.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5" y="3369732"/>
            <a:ext cx="4195233" cy="313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4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Error and Cross-Validation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Suppose we use the </a:t>
            </a:r>
            <a:r>
              <a:rPr lang="en-US" i="1" dirty="0"/>
              <a:t>training error </a:t>
            </a:r>
            <a:r>
              <a:rPr lang="en-US" dirty="0"/>
              <a:t>to estimate the difference between the true model prediction and the learned model prediction.</a:t>
            </a:r>
          </a:p>
          <a:p>
            <a:r>
              <a:rPr lang="en-US" dirty="0"/>
              <a:t>The training error is downward biased: on average it </a:t>
            </a:r>
            <a:r>
              <a:rPr lang="en-US" i="1" dirty="0"/>
              <a:t>underestimates</a:t>
            </a:r>
            <a:r>
              <a:rPr lang="en-US" dirty="0"/>
              <a:t> the generalization error.</a:t>
            </a:r>
          </a:p>
          <a:p>
            <a:r>
              <a:rPr lang="en-US" dirty="0"/>
              <a:t>Cross-validation is nearly unbiased; it slightly overestimates the generalization error.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27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sicPresentatio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BasicPresentation.potx</Template>
  <TotalTime>395</TotalTime>
  <Words>743</Words>
  <Application>Microsoft Macintosh PowerPoint</Application>
  <PresentationFormat>On-screen Show (4:3)</PresentationFormat>
  <Paragraphs>93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Calibri</vt:lpstr>
      <vt:lpstr>Cambria Math</vt:lpstr>
      <vt:lpstr>Franklin Gothic Book</vt:lpstr>
      <vt:lpstr>Perpetua</vt:lpstr>
      <vt:lpstr>Wingdings</vt:lpstr>
      <vt:lpstr>Wingdings 2</vt:lpstr>
      <vt:lpstr>BasicPresentation</vt:lpstr>
      <vt:lpstr>The Bias-Variance Trade-Off</vt:lpstr>
      <vt:lpstr>Estimating Generalization Error</vt:lpstr>
      <vt:lpstr>The Bias-Variance Trade-off</vt:lpstr>
      <vt:lpstr>Dart Example</vt:lpstr>
      <vt:lpstr>Analysis Set-up</vt:lpstr>
      <vt:lpstr>PowerPoint Presentation</vt:lpstr>
      <vt:lpstr>Formal Definitions</vt:lpstr>
      <vt:lpstr>Bias-Variance Decomposition for Observed Target Values</vt:lpstr>
      <vt:lpstr>Training Error and Cross-Validation</vt:lpstr>
      <vt:lpstr>Classification</vt:lpstr>
      <vt:lpstr>Classification</vt:lpstr>
      <vt:lpstr>Variance and Big Parameters</vt:lpstr>
      <vt:lpstr>Variance and Big Data</vt:lpstr>
    </vt:vector>
  </TitlesOfParts>
  <Company>Simon Fraser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Schulte</dc:creator>
  <cp:lastModifiedBy>Microsoft Office User</cp:lastModifiedBy>
  <cp:revision>35</cp:revision>
  <cp:lastPrinted>2012-10-18T22:21:06Z</cp:lastPrinted>
  <dcterms:created xsi:type="dcterms:W3CDTF">2011-12-30T19:23:42Z</dcterms:created>
  <dcterms:modified xsi:type="dcterms:W3CDTF">2019-02-05T23:19:33Z</dcterms:modified>
</cp:coreProperties>
</file>