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embeddings/oleObject1.bin" ContentType="application/vnd.openxmlformats-officedocument.oleObject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29"/>
  </p:notesMasterIdLst>
  <p:handoutMasterIdLst>
    <p:handoutMasterId r:id="rId30"/>
  </p:handoutMasterIdLst>
  <p:sldIdLst>
    <p:sldId id="256" r:id="rId2"/>
    <p:sldId id="391" r:id="rId3"/>
    <p:sldId id="383" r:id="rId4"/>
    <p:sldId id="384" r:id="rId5"/>
    <p:sldId id="386" r:id="rId6"/>
    <p:sldId id="363" r:id="rId7"/>
    <p:sldId id="382" r:id="rId8"/>
    <p:sldId id="365" r:id="rId9"/>
    <p:sldId id="366" r:id="rId10"/>
    <p:sldId id="367" r:id="rId11"/>
    <p:sldId id="388" r:id="rId12"/>
    <p:sldId id="387" r:id="rId13"/>
    <p:sldId id="368" r:id="rId14"/>
    <p:sldId id="369" r:id="rId15"/>
    <p:sldId id="370" r:id="rId16"/>
    <p:sldId id="371" r:id="rId17"/>
    <p:sldId id="372" r:id="rId18"/>
    <p:sldId id="373" r:id="rId19"/>
    <p:sldId id="374" r:id="rId20"/>
    <p:sldId id="375" r:id="rId21"/>
    <p:sldId id="376" r:id="rId22"/>
    <p:sldId id="378" r:id="rId23"/>
    <p:sldId id="379" r:id="rId24"/>
    <p:sldId id="380" r:id="rId25"/>
    <p:sldId id="381" r:id="rId26"/>
    <p:sldId id="389" r:id="rId27"/>
    <p:sldId id="390" r:id="rId2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74"/>
  </p:normalViewPr>
  <p:slideViewPr>
    <p:cSldViewPr snapToGrid="0" snapToObjects="1">
      <p:cViewPr>
        <p:scale>
          <a:sx n="125" d="100"/>
          <a:sy n="125" d="100"/>
        </p:scale>
        <p:origin x="-424" y="6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handoutMaster" Target="handoutMasters/handoutMaster1.xml"/><Relationship Id="rId31" Type="http://schemas.openxmlformats.org/officeDocument/2006/relationships/printerSettings" Target="printerSettings/printerSettings1.bin"/><Relationship Id="rId32" Type="http://schemas.openxmlformats.org/officeDocument/2006/relationships/presProps" Target="pres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viewProps" Target="viewProps.xml"/><Relationship Id="rId34" Type="http://schemas.openxmlformats.org/officeDocument/2006/relationships/theme" Target="theme/theme1.xml"/><Relationship Id="rId3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6F3B91-F85D-B248-9AF5-1909BBFA2DC5}" type="datetimeFigureOut">
              <a:rPr lang="en-US" smtClean="0"/>
              <a:pPr/>
              <a:t>18-11-02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F4EF4E-CA93-ED4F-BF08-65F125D955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57764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11E128-8506-7C43-ABAC-0B919FE47743}" type="datetimeFigureOut">
              <a:rPr lang="en-US" smtClean="0"/>
              <a:pPr/>
              <a:t>18-11-02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700D86-F039-EC42-8630-CEEC8B777A4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2989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If</a:t>
            </a:r>
            <a:r>
              <a:rPr lang="en-US" baseline="0" dirty="0" smtClean="0"/>
              <a:t> you use “insert slide number” under “Footer”, that text box only displays the slide number, not the total number of slides. So I use a new textbox for the slide number in </a:t>
            </a:r>
            <a:r>
              <a:rPr lang="en-US" baseline="0" smtClean="0"/>
              <a:t>the master.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700D86-F039-EC42-8630-CEEC8B777A40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gain of humidity is greater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700D86-F039-EC42-8630-CEEC8B777A40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157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try id3</a:t>
            </a:r>
            <a:r>
              <a:rPr lang="en-US" baseline="0" dirty="0" smtClean="0"/>
              <a:t> in </a:t>
            </a:r>
            <a:r>
              <a:rPr lang="en-US" baseline="0" dirty="0" err="1" smtClean="0"/>
              <a:t>weka</a:t>
            </a:r>
            <a:r>
              <a:rPr lang="en-US" baseline="0" dirty="0" smtClean="0"/>
              <a:t>, recovers original tree.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do example in </a:t>
            </a:r>
            <a:r>
              <a:rPr lang="en-US" dirty="0" err="1" smtClean="0"/>
              <a:t>LikesTV</a:t>
            </a:r>
            <a:r>
              <a:rPr lang="en-US" dirty="0" smtClean="0"/>
              <a:t> problem.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select</a:t>
            </a:r>
            <a:r>
              <a:rPr lang="en-US" baseline="0" dirty="0" smtClean="0"/>
              <a:t> test examples using tool. Show how test error is different from training error.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maybe add final </a:t>
            </a:r>
            <a:r>
              <a:rPr lang="en-US" baseline="0" dirty="0" err="1" smtClean="0"/>
              <a:t>decisoin</a:t>
            </a:r>
            <a:r>
              <a:rPr lang="en-US" baseline="0" dirty="0" smtClean="0"/>
              <a:t> tree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700D86-F039-EC42-8630-CEEC8B777A40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3076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Next: deep learning.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pdf</a:t>
            </a:r>
            <a:r>
              <a:rPr lang="en-US" baseline="0" dirty="0" smtClean="0"/>
              <a:t> is based on </a:t>
            </a:r>
            <a:r>
              <a:rPr lang="en-US" baseline="0" dirty="0" err="1" smtClean="0"/>
              <a:t>svn</a:t>
            </a:r>
            <a:r>
              <a:rPr lang="en-US" baseline="0" dirty="0" smtClean="0"/>
              <a:t>-projects/My Classes/deep-learning/slides/neural-nets-</a:t>
            </a:r>
            <a:r>
              <a:rPr lang="en-US" baseline="0" dirty="0" err="1" smtClean="0"/>
              <a:t>short.tex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700D86-F039-EC42-8630-CEEC8B777A40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9793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If</a:t>
            </a:r>
            <a:r>
              <a:rPr lang="en-US" baseline="0" dirty="0" smtClean="0"/>
              <a:t> you use “insert slide number” under “Footer”, that text box only displays the slide number, not the total number of slides. So I use a new textbox for the slide number in </a:t>
            </a:r>
            <a:r>
              <a:rPr lang="en-US" baseline="0" smtClean="0"/>
              <a:t>the master.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700D86-F039-EC42-8630-CEEC8B777A40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aka classification tree</a:t>
            </a:r>
          </a:p>
          <a:p>
            <a:r>
              <a:rPr lang="en-US" dirty="0" smtClean="0"/>
              <a:t>Use demos to explain DT learning.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700D86-F039-EC42-8630-CEEC8B777A40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5267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try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aispace</a:t>
            </a:r>
            <a:r>
              <a:rPr lang="en-US" baseline="0" dirty="0" smtClean="0"/>
              <a:t> demo. Load ‘</a:t>
            </a:r>
            <a:r>
              <a:rPr lang="en-US" baseline="0" dirty="0" err="1" smtClean="0"/>
              <a:t>LikesTV</a:t>
            </a:r>
            <a:r>
              <a:rPr lang="en-US" baseline="0" dirty="0" smtClean="0"/>
              <a:t>’. Use test new example button.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700D86-F039-EC42-8630-CEEC8B777A40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9486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see if I can run </a:t>
            </a:r>
            <a:r>
              <a:rPr lang="en-US" dirty="0" err="1" smtClean="0"/>
              <a:t>Weka</a:t>
            </a:r>
            <a:r>
              <a:rPr lang="en-US" baseline="0" smtClean="0"/>
              <a:t> live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700D86-F039-EC42-8630-CEEC8B777A40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1678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Estimates</a:t>
            </a:r>
            <a:r>
              <a:rPr lang="en-US" baseline="0" dirty="0" smtClean="0"/>
              <a:t> rate lambda of hardware failure at time 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700D86-F039-EC42-8630-CEEC8B777A40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5026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CA" dirty="0" smtClean="0"/>
              <a:t>Assumes no “stop” character</a:t>
            </a:r>
            <a:r>
              <a:rPr lang="en-CA" baseline="0" dirty="0" smtClean="0"/>
              <a:t> between messages, like </a:t>
            </a:r>
            <a:r>
              <a:rPr lang="en-CA" baseline="0" dirty="0" err="1" smtClean="0"/>
              <a:t>Huffmann</a:t>
            </a:r>
            <a:r>
              <a:rPr lang="en-CA" baseline="0" dirty="0" smtClean="0"/>
              <a:t> encoding tree.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700D86-F039-EC42-8630-CEEC8B777A40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Morse</a:t>
            </a:r>
            <a:r>
              <a:rPr lang="en-US" baseline="0" dirty="0" smtClean="0"/>
              <a:t> Code example. Morse Code has “stop” character.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700D86-F039-EC42-8630-CEEC8B777A40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1256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700D86-F039-EC42-8630-CEEC8B777A40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9353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Rounded Rectangle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CA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46DB8-04AA-4240-996E-59DA1A5AF79F}" type="datetime1">
              <a:rPr lang="en-US" smtClean="0"/>
              <a:pPr/>
              <a:t>18-11-02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0898D379-3215-8949-9676-A9C60A9D30F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en-CA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CA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CA" smtClean="0"/>
              <a:t>Click to edit Master text styles</a:t>
            </a:r>
          </a:p>
          <a:p>
            <a:pPr lvl="1" eaLnBrk="1" latinLnBrk="0" hangingPunct="1"/>
            <a:r>
              <a:rPr lang="en-CA" smtClean="0"/>
              <a:t>Second level</a:t>
            </a:r>
          </a:p>
          <a:p>
            <a:pPr lvl="2" eaLnBrk="1" latinLnBrk="0" hangingPunct="1"/>
            <a:r>
              <a:rPr lang="en-CA" smtClean="0"/>
              <a:t>Third level</a:t>
            </a:r>
          </a:p>
          <a:p>
            <a:pPr lvl="3" eaLnBrk="1" latinLnBrk="0" hangingPunct="1"/>
            <a:r>
              <a:rPr lang="en-CA" smtClean="0"/>
              <a:t>Fourth level</a:t>
            </a:r>
          </a:p>
          <a:p>
            <a:pPr lvl="4" eaLnBrk="1" latinLnBrk="0" hangingPunct="1"/>
            <a:r>
              <a:rPr lang="en-CA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CC09E-C479-9F4D-8826-A7B34FBC6437}" type="datetime1">
              <a:rPr lang="en-US" smtClean="0"/>
              <a:pPr/>
              <a:t>18-11-02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8D379-3215-8949-9676-A9C60A9D30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en-CA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en-CA" smtClean="0"/>
              <a:t>Click to edit Master text styles</a:t>
            </a:r>
          </a:p>
          <a:p>
            <a:pPr lvl="1" eaLnBrk="1" latinLnBrk="0" hangingPunct="1"/>
            <a:r>
              <a:rPr lang="en-CA" smtClean="0"/>
              <a:t>Second level</a:t>
            </a:r>
          </a:p>
          <a:p>
            <a:pPr lvl="2" eaLnBrk="1" latinLnBrk="0" hangingPunct="1"/>
            <a:r>
              <a:rPr lang="en-CA" smtClean="0"/>
              <a:t>Third level</a:t>
            </a:r>
          </a:p>
          <a:p>
            <a:pPr lvl="3" eaLnBrk="1" latinLnBrk="0" hangingPunct="1"/>
            <a:r>
              <a:rPr lang="en-CA" smtClean="0"/>
              <a:t>Fourth level</a:t>
            </a:r>
          </a:p>
          <a:p>
            <a:pPr lvl="4" eaLnBrk="1" latinLnBrk="0" hangingPunct="1"/>
            <a:r>
              <a:rPr lang="en-CA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D7797-894D-094B-8DA4-1DCA1D6ECA39}" type="datetime1">
              <a:rPr lang="en-US" smtClean="0"/>
              <a:pPr/>
              <a:t>18-11-02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8D379-3215-8949-9676-A9C60A9D30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CA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D9A6C-B01C-DB46-89D4-B2BA0B2D4344}" type="datetime1">
              <a:rPr lang="en-US" smtClean="0"/>
              <a:pPr/>
              <a:t>18-11-02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8D379-3215-8949-9676-A9C60A9D30F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en-CA" smtClean="0"/>
              <a:t>Click to edit Master text styles</a:t>
            </a:r>
          </a:p>
          <a:p>
            <a:pPr lvl="1" eaLnBrk="1" latinLnBrk="0" hangingPunct="1"/>
            <a:r>
              <a:rPr lang="en-CA" smtClean="0"/>
              <a:t>Second level</a:t>
            </a:r>
          </a:p>
          <a:p>
            <a:pPr lvl="2" eaLnBrk="1" latinLnBrk="0" hangingPunct="1"/>
            <a:r>
              <a:rPr lang="en-CA" smtClean="0"/>
              <a:t>Third level</a:t>
            </a:r>
          </a:p>
          <a:p>
            <a:pPr lvl="3" eaLnBrk="1" latinLnBrk="0" hangingPunct="1"/>
            <a:r>
              <a:rPr lang="en-CA" smtClean="0"/>
              <a:t>Fourth level</a:t>
            </a:r>
          </a:p>
          <a:p>
            <a:pPr lvl="4" eaLnBrk="1" latinLnBrk="0" hangingPunct="1"/>
            <a:r>
              <a:rPr lang="en-CA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Rounded Rectangle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en-CA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CA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9D9F8-E4D8-114B-8F07-3AA0008FFB3C}" type="datetime1">
              <a:rPr lang="en-US" smtClean="0"/>
              <a:pPr/>
              <a:t>18-11-02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0898D379-3215-8949-9676-A9C60A9D30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CA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CA618-E21F-2947-925A-22F69CABA2D9}" type="datetime1">
              <a:rPr lang="en-US" smtClean="0"/>
              <a:pPr/>
              <a:t>18-11-02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8D379-3215-8949-9676-A9C60A9D30F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en-CA" smtClean="0"/>
              <a:t>Click to edit Master text styles</a:t>
            </a:r>
          </a:p>
          <a:p>
            <a:pPr lvl="1" eaLnBrk="1" latinLnBrk="0" hangingPunct="1"/>
            <a:r>
              <a:rPr lang="en-CA" smtClean="0"/>
              <a:t>Second level</a:t>
            </a:r>
          </a:p>
          <a:p>
            <a:pPr lvl="2" eaLnBrk="1" latinLnBrk="0" hangingPunct="1"/>
            <a:r>
              <a:rPr lang="en-CA" smtClean="0"/>
              <a:t>Third level</a:t>
            </a:r>
          </a:p>
          <a:p>
            <a:pPr lvl="3" eaLnBrk="1" latinLnBrk="0" hangingPunct="1"/>
            <a:r>
              <a:rPr lang="en-CA" smtClean="0"/>
              <a:t>Fourth level</a:t>
            </a:r>
          </a:p>
          <a:p>
            <a:pPr lvl="4" eaLnBrk="1" latinLnBrk="0" hangingPunct="1"/>
            <a:r>
              <a:rPr lang="en-CA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en-CA" smtClean="0"/>
              <a:t>Click to edit Master text styles</a:t>
            </a:r>
          </a:p>
          <a:p>
            <a:pPr lvl="1" eaLnBrk="1" latinLnBrk="0" hangingPunct="1"/>
            <a:r>
              <a:rPr lang="en-CA" smtClean="0"/>
              <a:t>Second level</a:t>
            </a:r>
          </a:p>
          <a:p>
            <a:pPr lvl="2" eaLnBrk="1" latinLnBrk="0" hangingPunct="1"/>
            <a:r>
              <a:rPr lang="en-CA" smtClean="0"/>
              <a:t>Third level</a:t>
            </a:r>
          </a:p>
          <a:p>
            <a:pPr lvl="3" eaLnBrk="1" latinLnBrk="0" hangingPunct="1"/>
            <a:r>
              <a:rPr lang="en-CA" smtClean="0"/>
              <a:t>Fourth level</a:t>
            </a:r>
          </a:p>
          <a:p>
            <a:pPr lvl="4" eaLnBrk="1" latinLnBrk="0" hangingPunct="1"/>
            <a:r>
              <a:rPr lang="en-CA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CA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CA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CA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03CC9-3584-6F42-B762-30707575C1AE}" type="datetime1">
              <a:rPr lang="en-US" smtClean="0"/>
              <a:pPr/>
              <a:t>18-11-02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8D379-3215-8949-9676-A9C60A9D30F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en-CA" smtClean="0"/>
              <a:t>Click to edit Master text styles</a:t>
            </a:r>
          </a:p>
          <a:p>
            <a:pPr lvl="1" eaLnBrk="1" latinLnBrk="0" hangingPunct="1"/>
            <a:r>
              <a:rPr lang="en-CA" smtClean="0"/>
              <a:t>Second level</a:t>
            </a:r>
          </a:p>
          <a:p>
            <a:pPr lvl="2" eaLnBrk="1" latinLnBrk="0" hangingPunct="1"/>
            <a:r>
              <a:rPr lang="en-CA" smtClean="0"/>
              <a:t>Third level</a:t>
            </a:r>
          </a:p>
          <a:p>
            <a:pPr lvl="3" eaLnBrk="1" latinLnBrk="0" hangingPunct="1"/>
            <a:r>
              <a:rPr lang="en-CA" smtClean="0"/>
              <a:t>Fourth level</a:t>
            </a:r>
          </a:p>
          <a:p>
            <a:pPr lvl="4" eaLnBrk="1" latinLnBrk="0" hangingPunct="1"/>
            <a:r>
              <a:rPr lang="en-CA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en-CA" smtClean="0"/>
              <a:t>Click to edit Master text styles</a:t>
            </a:r>
          </a:p>
          <a:p>
            <a:pPr lvl="1" eaLnBrk="1" latinLnBrk="0" hangingPunct="1"/>
            <a:r>
              <a:rPr lang="en-CA" smtClean="0"/>
              <a:t>Second level</a:t>
            </a:r>
          </a:p>
          <a:p>
            <a:pPr lvl="2" eaLnBrk="1" latinLnBrk="0" hangingPunct="1"/>
            <a:r>
              <a:rPr lang="en-CA" smtClean="0"/>
              <a:t>Third level</a:t>
            </a:r>
          </a:p>
          <a:p>
            <a:pPr lvl="3" eaLnBrk="1" latinLnBrk="0" hangingPunct="1"/>
            <a:r>
              <a:rPr lang="en-CA" smtClean="0"/>
              <a:t>Fourth level</a:t>
            </a:r>
          </a:p>
          <a:p>
            <a:pPr lvl="4" eaLnBrk="1" latinLnBrk="0" hangingPunct="1"/>
            <a:r>
              <a:rPr lang="en-CA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CA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20374-57D1-5049-ACC8-9BF0B3E4B53B}" type="datetime1">
              <a:rPr lang="en-US" smtClean="0"/>
              <a:pPr/>
              <a:t>18-11-02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8D379-3215-8949-9676-A9C60A9D30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A312D-7C96-C94B-9103-63CB9A70E392}" type="datetime1">
              <a:rPr lang="en-US" smtClean="0"/>
              <a:pPr/>
              <a:t>18-11-02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8D379-3215-8949-9676-A9C60A9D30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en-CA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B4B11-FFCA-554F-9931-34760E6081B2}" type="datetime1">
              <a:rPr lang="en-US" smtClean="0"/>
              <a:pPr/>
              <a:t>18-11-02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8D379-3215-8949-9676-A9C60A9D30F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en-CA" smtClean="0"/>
              <a:t>Click to edit Master text styles</a:t>
            </a:r>
          </a:p>
          <a:p>
            <a:pPr lvl="1" eaLnBrk="1" latinLnBrk="0" hangingPunct="1"/>
            <a:r>
              <a:rPr lang="en-CA" smtClean="0"/>
              <a:t>Second level</a:t>
            </a:r>
          </a:p>
          <a:p>
            <a:pPr lvl="2" eaLnBrk="1" latinLnBrk="0" hangingPunct="1"/>
            <a:r>
              <a:rPr lang="en-CA" smtClean="0"/>
              <a:t>Third level</a:t>
            </a:r>
          </a:p>
          <a:p>
            <a:pPr lvl="3" eaLnBrk="1" latinLnBrk="0" hangingPunct="1"/>
            <a:r>
              <a:rPr lang="en-CA" smtClean="0"/>
              <a:t>Fourth level</a:t>
            </a:r>
          </a:p>
          <a:p>
            <a:pPr lvl="4" eaLnBrk="1" latinLnBrk="0" hangingPunct="1"/>
            <a:r>
              <a:rPr lang="en-CA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en-CA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2F87E-4874-DA4B-8746-F0F35855B10D}" type="datetime1">
              <a:rPr lang="en-US" smtClean="0"/>
              <a:pPr/>
              <a:t>18-11-02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0898D379-3215-8949-9676-A9C60A9D30F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ctangle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CA" smtClean="0"/>
              <a:t>Click icon to add picture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en-CA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en-CA" dirty="0" smtClean="0"/>
              <a:t>Click to edit Master text styles</a:t>
            </a:r>
          </a:p>
          <a:p>
            <a:pPr lvl="1" eaLnBrk="1" latinLnBrk="0" hangingPunct="1"/>
            <a:r>
              <a:rPr kumimoji="0" lang="en-CA" dirty="0" smtClean="0"/>
              <a:t>Second level</a:t>
            </a:r>
          </a:p>
          <a:p>
            <a:pPr lvl="2" eaLnBrk="1" latinLnBrk="0" hangingPunct="1"/>
            <a:r>
              <a:rPr kumimoji="0" lang="en-CA" dirty="0" smtClean="0"/>
              <a:t>Third level</a:t>
            </a:r>
          </a:p>
          <a:p>
            <a:pPr lvl="3" eaLnBrk="1" latinLnBrk="0" hangingPunct="1"/>
            <a:r>
              <a:rPr kumimoji="0" lang="en-CA" dirty="0" smtClean="0"/>
              <a:t>Fourth level</a:t>
            </a:r>
          </a:p>
          <a:p>
            <a:pPr lvl="4" eaLnBrk="1" latinLnBrk="0" hangingPunct="1"/>
            <a:r>
              <a:rPr kumimoji="0" lang="en-CA" dirty="0" smtClean="0"/>
              <a:t>Fifth level</a:t>
            </a:r>
            <a:endParaRPr kumimoji="0"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5064242" y="61531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1B695AFE-B155-E942-BA5B-147280665042}" type="datetime1">
              <a:rPr lang="en-US" smtClean="0"/>
              <a:pPr/>
              <a:t>18-11-02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0898D379-3215-8949-9676-A9C60A9D30F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Box 9"/>
          <p:cNvSpPr txBox="1"/>
          <p:nvPr userDrawn="1"/>
        </p:nvSpPr>
        <p:spPr>
          <a:xfrm>
            <a:off x="7769191" y="6210300"/>
            <a:ext cx="9176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984214CE-A4BC-EA43-95DF-54C52CE624FD}" type="slidenum">
              <a:rPr lang="en-US" sz="1400" smtClean="0"/>
              <a:pPr/>
              <a:t>‹#›</a:t>
            </a:fld>
            <a:r>
              <a:rPr lang="en-US" sz="1400" dirty="0" smtClean="0"/>
              <a:t>/39</a:t>
            </a:r>
            <a:endParaRPr lang="en-US" sz="140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dt="0"/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tags" Target="../tags/tag1.x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Relationship Id="rId3" Type="http://schemas.openxmlformats.org/officeDocument/2006/relationships/image" Target="../media/image10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4" Type="http://schemas.openxmlformats.org/officeDocument/2006/relationships/slideLayout" Target="../slideLayouts/slideLayout2.xml"/><Relationship Id="rId5" Type="http://schemas.openxmlformats.org/officeDocument/2006/relationships/notesSlide" Target="../notesSlides/notesSlide7.xml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1" Type="http://schemas.openxmlformats.org/officeDocument/2006/relationships/tags" Target="../tags/tag2.xml"/><Relationship Id="rId2" Type="http://schemas.openxmlformats.org/officeDocument/2006/relationships/tags" Target="../tags/tag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4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15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6.tif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7.tif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office.microsoft.com/en-ca/excel-help/video-autofill-and-flash-fill-VA104072617.aspx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CMPT 310</a:t>
            </a:r>
          </a:p>
          <a:p>
            <a:r>
              <a:rPr lang="en-US" dirty="0" smtClean="0"/>
              <a:t>Simon Fraser  University</a:t>
            </a:r>
          </a:p>
          <a:p>
            <a:r>
              <a:rPr lang="en-US" dirty="0" smtClean="0"/>
              <a:t>Oliver Schulte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Learning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Exercise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Find a decision tree to represent</a:t>
            </a:r>
          </a:p>
          <a:p>
            <a:r>
              <a:rPr lang="en-US" dirty="0" smtClean="0"/>
              <a:t>A OR B</a:t>
            </a:r>
            <a:endParaRPr lang="en-US" dirty="0"/>
          </a:p>
          <a:p>
            <a:r>
              <a:rPr lang="en-US" dirty="0" smtClean="0"/>
              <a:t>A AND B</a:t>
            </a:r>
            <a:endParaRPr lang="en-US" dirty="0"/>
          </a:p>
          <a:p>
            <a:r>
              <a:rPr lang="en-US" dirty="0" smtClean="0"/>
              <a:t>(A AND B) OR (C </a:t>
            </a:r>
            <a:r>
              <a:rPr lang="en-US" dirty="0"/>
              <a:t>A</a:t>
            </a:r>
            <a:r>
              <a:rPr lang="en-US" dirty="0" smtClean="0"/>
              <a:t>ND </a:t>
            </a:r>
            <a:r>
              <a:rPr lang="en-US" dirty="0" err="1" smtClean="0"/>
              <a:t>notD</a:t>
            </a:r>
            <a:r>
              <a:rPr lang="en-US" dirty="0" smtClean="0"/>
              <a:t> AND E).  </a:t>
            </a:r>
          </a:p>
          <a:p>
            <a:r>
              <a:rPr lang="en-US" dirty="0" smtClean="0"/>
              <a:t>Bonus: A </a:t>
            </a:r>
            <a:r>
              <a:rPr lang="en-US" dirty="0"/>
              <a:t>XOR </a:t>
            </a:r>
            <a:r>
              <a:rPr lang="en-US" dirty="0" smtClean="0"/>
              <a:t>B.</a:t>
            </a:r>
          </a:p>
          <a:p>
            <a:pPr lvl="1"/>
            <a:r>
              <a:rPr lang="en-US" dirty="0"/>
              <a:t>A XOR </a:t>
            </a:r>
            <a:r>
              <a:rPr lang="en-US" dirty="0" smtClean="0"/>
              <a:t>B is </a:t>
            </a:r>
            <a:r>
              <a:rPr lang="en-US" dirty="0"/>
              <a:t>true if and only if one of A or B is true, but not both.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34532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Example: Will a player play in the NHL?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6985" y="1447800"/>
            <a:ext cx="6467230" cy="4572000"/>
          </a:xfrm>
        </p:spPr>
      </p:pic>
    </p:spTree>
    <p:extLst>
      <p:ext uri="{BB962C8B-B14F-4D97-AF65-F5344CB8AC3E}">
        <p14:creationId xmlns:p14="http://schemas.microsoft.com/office/powerpoint/2010/main" val="27256690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Regression Tree Example: Rate of Reboot Failure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Content Placeholder 6" descr="microsoft-tree.pdf"/>
          <p:cNvPicPr>
            <a:picLocks noGrp="1" noChangeAspect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682" r="-1568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327929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Decision Tree Learning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Basic Loop: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A := the “best” decision attribute for next </a:t>
            </a:r>
            <a:r>
              <a:rPr lang="en-US" i="1" dirty="0" smtClean="0"/>
              <a:t>node</a:t>
            </a:r>
            <a:r>
              <a:rPr lang="en-US" dirty="0"/>
              <a:t> </a:t>
            </a:r>
            <a:r>
              <a:rPr lang="en-US" dirty="0" smtClean="0"/>
              <a:t>(stump)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For each value of A, create new descendant of </a:t>
            </a:r>
            <a:r>
              <a:rPr lang="en-US" i="1" dirty="0" smtClean="0"/>
              <a:t>node</a:t>
            </a: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Assign training examples to leaf nodes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If training examples perfect classified, then STOP.</a:t>
            </a:r>
            <a:br>
              <a:rPr lang="en-US" dirty="0" smtClean="0"/>
            </a:br>
            <a:r>
              <a:rPr lang="en-US" dirty="0" smtClean="0"/>
              <a:t>Else iterate over new leaf nodes.</a:t>
            </a:r>
          </a:p>
        </p:txBody>
      </p:sp>
      <p:pic>
        <p:nvPicPr>
          <p:cNvPr id="6" name="Picture 5" descr="best-att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100" y="4398264"/>
            <a:ext cx="6010656" cy="2231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3690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678295" y="2158158"/>
            <a:ext cx="2298149" cy="1143000"/>
          </a:xfrm>
        </p:spPr>
        <p:txBody>
          <a:bodyPr/>
          <a:lstStyle/>
          <a:p>
            <a:r>
              <a:rPr lang="en-US" dirty="0" smtClean="0"/>
              <a:t>Entropy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62506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Uncertainty and Probability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897891" cy="45720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The more “balanced” a probability distribution, the less information it conveys (e.g., about class label).</a:t>
            </a:r>
          </a:p>
          <a:p>
            <a:r>
              <a:rPr lang="en-US" dirty="0" smtClean="0"/>
              <a:t>How to quantify? </a:t>
            </a:r>
          </a:p>
          <a:p>
            <a:r>
              <a:rPr lang="en-US" dirty="0" smtClean="0"/>
              <a:t>Information Theory: Entropy = Balance.</a:t>
            </a:r>
          </a:p>
          <a:p>
            <a:r>
              <a:rPr lang="en-US" i="1" dirty="0" smtClean="0"/>
              <a:t>S</a:t>
            </a:r>
            <a:r>
              <a:rPr lang="en-US" dirty="0" smtClean="0"/>
              <a:t> is sample, </a:t>
            </a:r>
            <a:r>
              <a:rPr lang="en-US" i="1" dirty="0" smtClean="0"/>
              <a:t>p</a:t>
            </a:r>
            <a:r>
              <a:rPr lang="en-US" i="1" baseline="-25000" dirty="0" smtClean="0"/>
              <a:t>+</a:t>
            </a:r>
            <a:r>
              <a:rPr lang="en-US" dirty="0" smtClean="0"/>
              <a:t> is proportion positive, </a:t>
            </a:r>
            <a:r>
              <a:rPr lang="en-US" i="1" dirty="0" smtClean="0"/>
              <a:t>p</a:t>
            </a:r>
            <a:r>
              <a:rPr lang="en-US" sz="3600" i="1" baseline="-25000" dirty="0" smtClean="0"/>
              <a:t>-</a:t>
            </a:r>
            <a:r>
              <a:rPr lang="en-US" dirty="0" smtClean="0"/>
              <a:t> negative.</a:t>
            </a:r>
          </a:p>
          <a:p>
            <a:r>
              <a:rPr lang="en-US" dirty="0" smtClean="0"/>
              <a:t>Entropy(S) = </a:t>
            </a:r>
            <a:br>
              <a:rPr lang="en-US" dirty="0" smtClean="0"/>
            </a:br>
            <a:r>
              <a:rPr lang="en-US" dirty="0" smtClean="0"/>
              <a:t>-</a:t>
            </a:r>
            <a:r>
              <a:rPr lang="en-US" i="1" dirty="0" smtClean="0"/>
              <a:t>p</a:t>
            </a:r>
            <a:r>
              <a:rPr lang="en-US" i="1" baseline="-25000" dirty="0" smtClean="0"/>
              <a:t>+</a:t>
            </a:r>
            <a:r>
              <a:rPr lang="en-US" dirty="0" smtClean="0"/>
              <a:t>log2(</a:t>
            </a:r>
            <a:r>
              <a:rPr lang="en-US" i="1" dirty="0"/>
              <a:t>p</a:t>
            </a:r>
            <a:r>
              <a:rPr lang="en-US" i="1" baseline="-25000" dirty="0"/>
              <a:t>+</a:t>
            </a:r>
            <a:r>
              <a:rPr lang="en-US" dirty="0" smtClean="0"/>
              <a:t>) - </a:t>
            </a:r>
            <a:r>
              <a:rPr lang="en-US" i="1" dirty="0"/>
              <a:t>p</a:t>
            </a:r>
            <a:r>
              <a:rPr lang="en-US" i="1" baseline="-25000" dirty="0" smtClean="0"/>
              <a:t>-</a:t>
            </a:r>
            <a:r>
              <a:rPr lang="en-US" dirty="0"/>
              <a:t>log2</a:t>
            </a:r>
            <a:r>
              <a:rPr lang="en-US" dirty="0" smtClean="0"/>
              <a:t>(</a:t>
            </a:r>
            <a:r>
              <a:rPr lang="en-US" i="1" dirty="0"/>
              <a:t>p</a:t>
            </a:r>
            <a:r>
              <a:rPr lang="en-US" sz="3600" i="1" baseline="-25000" dirty="0"/>
              <a:t>-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5" name="Picture 4" descr="entropy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5939" y="1557940"/>
            <a:ext cx="4433666" cy="3911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6547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dirty="0" smtClean="0">
                <a:latin typeface="Calibri" charset="0"/>
              </a:rPr>
              <a:t>Entropy: General Definition</a:t>
            </a:r>
            <a:endParaRPr lang="en-GB" dirty="0">
              <a:latin typeface="Calibri" charset="0"/>
            </a:endParaRPr>
          </a:p>
        </p:txBody>
      </p:sp>
      <p:pic>
        <p:nvPicPr>
          <p:cNvPr id="66563" name="Picture 6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3563" y="2109788"/>
            <a:ext cx="2919412" cy="55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4" name="TextBox 5"/>
          <p:cNvSpPr txBox="1">
            <a:spLocks noChangeArrowheads="1"/>
          </p:cNvSpPr>
          <p:nvPr/>
        </p:nvSpPr>
        <p:spPr bwMode="auto">
          <a:xfrm>
            <a:off x="685800" y="3306763"/>
            <a:ext cx="7696200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GB">
                <a:latin typeface="Calibri" charset="0"/>
              </a:rPr>
              <a:t>Important quantity in</a:t>
            </a:r>
          </a:p>
          <a:p>
            <a:pPr lvl="1" eaLnBrk="1" hangingPunct="1">
              <a:buFont typeface="Arial" charset="0"/>
              <a:buChar char="•"/>
            </a:pPr>
            <a:r>
              <a:rPr lang="en-GB">
                <a:latin typeface="Calibri" charset="0"/>
                <a:ea typeface="ＭＳ Ｐゴシック" charset="0"/>
              </a:rPr>
              <a:t> coding theory</a:t>
            </a:r>
          </a:p>
          <a:p>
            <a:pPr lvl="1" eaLnBrk="1" hangingPunct="1">
              <a:buFont typeface="Arial" charset="0"/>
              <a:buChar char="•"/>
            </a:pPr>
            <a:r>
              <a:rPr lang="en-GB">
                <a:latin typeface="Calibri" charset="0"/>
                <a:ea typeface="ＭＳ Ｐゴシック" charset="0"/>
              </a:rPr>
              <a:t> statistical physics</a:t>
            </a:r>
          </a:p>
          <a:p>
            <a:pPr lvl="1" eaLnBrk="1" hangingPunct="1">
              <a:buFont typeface="Arial" charset="0"/>
              <a:buChar char="•"/>
            </a:pPr>
            <a:r>
              <a:rPr lang="en-GB">
                <a:latin typeface="Calibri" charset="0"/>
                <a:ea typeface="ＭＳ Ｐゴシック" charset="0"/>
              </a:rPr>
              <a:t> machine learning</a:t>
            </a:r>
          </a:p>
        </p:txBody>
      </p:sp>
    </p:spTree>
    <p:extLst>
      <p:ext uri="{BB962C8B-B14F-4D97-AF65-F5344CB8AC3E}">
        <p14:creationId xmlns:p14="http://schemas.microsoft.com/office/powerpoint/2010/main" val="23616256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Intuition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Content Placeholder 6" descr="entropy-kid.pdf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389" r="-17389"/>
          <a:stretch>
            <a:fillRect/>
          </a:stretch>
        </p:blipFill>
        <p:spPr>
          <a:xfrm>
            <a:off x="276469" y="1447800"/>
            <a:ext cx="8781179" cy="4997840"/>
          </a:xfrm>
        </p:spPr>
      </p:pic>
    </p:spTree>
    <p:extLst>
      <p:ext uri="{BB962C8B-B14F-4D97-AF65-F5344CB8AC3E}">
        <p14:creationId xmlns:p14="http://schemas.microsoft.com/office/powerpoint/2010/main" val="31625901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>
                <a:latin typeface="Calibri" charset="0"/>
              </a:rPr>
              <a:t>Entropy</a:t>
            </a:r>
          </a:p>
        </p:txBody>
      </p:sp>
      <p:pic>
        <p:nvPicPr>
          <p:cNvPr id="70659" name="Content Placeholder 3" descr="Figure1.30a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" y="2133600"/>
            <a:ext cx="3678238" cy="3165475"/>
          </a:xfrm>
        </p:spPr>
      </p:pic>
      <p:pic>
        <p:nvPicPr>
          <p:cNvPr id="70660" name="Picture 4" descr="Figure1.30b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133600"/>
            <a:ext cx="3678238" cy="316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38162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dirty="0" smtClean="0">
                <a:latin typeface="Calibri" charset="0"/>
              </a:rPr>
              <a:t>Coding Theory</a:t>
            </a:r>
            <a:endParaRPr lang="en-GB" dirty="0">
              <a:latin typeface="Calibri" charset="0"/>
            </a:endParaRPr>
          </a:p>
        </p:txBody>
      </p:sp>
      <p:sp>
        <p:nvSpPr>
          <p:cNvPr id="6758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GB" sz="2400" dirty="0">
                <a:latin typeface="Calibri" charset="0"/>
              </a:rPr>
              <a:t>Coding theory: </a:t>
            </a:r>
            <a:r>
              <a:rPr lang="en-GB" sz="2400" dirty="0" smtClean="0">
                <a:latin typeface="cmti10" charset="0"/>
              </a:rPr>
              <a:t>X</a:t>
            </a:r>
            <a:r>
              <a:rPr lang="en-GB" sz="2400" dirty="0" smtClean="0">
                <a:latin typeface="Calibri" charset="0"/>
              </a:rPr>
              <a:t> </a:t>
            </a:r>
            <a:r>
              <a:rPr lang="en-GB" sz="2400" dirty="0">
                <a:latin typeface="Calibri" charset="0"/>
              </a:rPr>
              <a:t>discrete with 8 possible </a:t>
            </a:r>
            <a:r>
              <a:rPr lang="en-GB" sz="2400" dirty="0" smtClean="0">
                <a:latin typeface="Calibri" charset="0"/>
              </a:rPr>
              <a:t>states (“messages”); </a:t>
            </a:r>
            <a:r>
              <a:rPr lang="en-GB" sz="2400" dirty="0">
                <a:latin typeface="Calibri" charset="0"/>
              </a:rPr>
              <a:t>how many bits to transmit the state of </a:t>
            </a:r>
            <a:r>
              <a:rPr lang="en-GB" sz="2400" dirty="0" smtClean="0">
                <a:latin typeface="cmti10" charset="0"/>
              </a:rPr>
              <a:t>X</a:t>
            </a:r>
            <a:r>
              <a:rPr lang="en-GB" sz="2400" dirty="0" smtClean="0">
                <a:latin typeface="Calibri" charset="0"/>
              </a:rPr>
              <a:t>?</a:t>
            </a:r>
          </a:p>
          <a:p>
            <a:pPr eaLnBrk="1" hangingPunct="1"/>
            <a:r>
              <a:rPr lang="en-GB" sz="2400" b="1" dirty="0" smtClean="0">
                <a:latin typeface="Calibri" charset="0"/>
              </a:rPr>
              <a:t>Shannon information theorem</a:t>
            </a:r>
            <a:r>
              <a:rPr lang="en-GB" sz="2400" dirty="0" smtClean="0">
                <a:latin typeface="Calibri" charset="0"/>
              </a:rPr>
              <a:t>: optimal code length assigns –log</a:t>
            </a:r>
            <a:r>
              <a:rPr lang="en-GB" sz="2400" baseline="-25000" dirty="0" smtClean="0">
                <a:latin typeface="Calibri" charset="0"/>
              </a:rPr>
              <a:t>2</a:t>
            </a:r>
            <a:r>
              <a:rPr lang="en-GB" sz="2400" dirty="0" smtClean="0">
                <a:latin typeface="Calibri" charset="0"/>
              </a:rPr>
              <a:t> p(x) to each “message” X = x. </a:t>
            </a:r>
            <a:endParaRPr lang="en-GB" sz="2400" dirty="0" smtClean="0">
              <a:latin typeface="Calibri" charset="0"/>
            </a:endParaRPr>
          </a:p>
          <a:p>
            <a:pPr eaLnBrk="1" hangingPunct="1"/>
            <a:r>
              <a:rPr lang="en-GB" sz="2400" dirty="0" smtClean="0">
                <a:latin typeface="Calibri" charset="0"/>
              </a:rPr>
              <a:t>(But can’t have continuous code lengths, so this is actually a lower bound on achievable expected message length)</a:t>
            </a:r>
            <a:endParaRPr lang="en-GB" sz="2400" dirty="0">
              <a:latin typeface="Calibri" charset="0"/>
            </a:endParaRPr>
          </a:p>
          <a:p>
            <a:pPr eaLnBrk="1" hangingPunct="1"/>
            <a:r>
              <a:rPr lang="en-GB" sz="2400" dirty="0" smtClean="0">
                <a:latin typeface="Calibri" charset="0"/>
              </a:rPr>
              <a:t>If all </a:t>
            </a:r>
            <a:r>
              <a:rPr lang="en-GB" sz="2400" dirty="0">
                <a:latin typeface="Calibri" charset="0"/>
              </a:rPr>
              <a:t>states equally </a:t>
            </a:r>
            <a:r>
              <a:rPr lang="en-GB" sz="2400" dirty="0" smtClean="0">
                <a:latin typeface="Calibri" charset="0"/>
              </a:rPr>
              <a:t>likely, the best code is:</a:t>
            </a:r>
            <a:endParaRPr lang="en-GB" sz="2400" dirty="0">
              <a:latin typeface="Calibri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78560" y="4420324"/>
            <a:ext cx="545592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 smtClean="0"/>
              <a:t>Assign -log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(1/8) =3 bits to each state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Entropy H = expected message length =</a:t>
            </a:r>
            <a:br>
              <a:rPr lang="en-US" sz="2400" dirty="0" smtClean="0"/>
            </a:br>
            <a:r>
              <a:rPr lang="en-US" sz="2400" dirty="0" smtClean="0"/>
              <a:t> -8 x 1/8 </a:t>
            </a:r>
            <a:r>
              <a:rPr lang="en-US" sz="2400" dirty="0"/>
              <a:t>-log</a:t>
            </a:r>
            <a:r>
              <a:rPr lang="en-US" sz="2400" baseline="-25000" dirty="0"/>
              <a:t>2</a:t>
            </a:r>
            <a:r>
              <a:rPr lang="en-US" sz="2400" dirty="0"/>
              <a:t>(1/8</a:t>
            </a:r>
            <a:r>
              <a:rPr lang="en-US" sz="2400" dirty="0" smtClean="0"/>
              <a:t>) = 3 bits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1649001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7B9899"/>
                </a:solidFill>
                <a:latin typeface="Georgia" charset="0"/>
                <a:ea typeface="ＭＳ Ｐゴシック" charset="0"/>
                <a:cs typeface="ＭＳ Ｐゴシック" charset="0"/>
              </a:rPr>
              <a:t>The Big Picture: AI for Model-Based Agents</a:t>
            </a:r>
          </a:p>
        </p:txBody>
      </p:sp>
      <p:sp>
        <p:nvSpPr>
          <p:cNvPr id="59395" name="Footer Placeholder 3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200">
                <a:solidFill>
                  <a:srgbClr val="FFFFFF"/>
                </a:solidFill>
              </a:rPr>
              <a:t>Artificial Intelligence a modern approach</a:t>
            </a:r>
          </a:p>
        </p:txBody>
      </p:sp>
      <p:sp>
        <p:nvSpPr>
          <p:cNvPr id="59396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ED49D0FC-4DD8-0A4F-85D0-75D4B0E075A2}" type="slidenum">
              <a:rPr lang="en-US" sz="1600">
                <a:solidFill>
                  <a:srgbClr val="7B9899"/>
                </a:solidFill>
              </a:rPr>
              <a:pPr eaLnBrk="1" hangingPunct="1"/>
              <a:t>2</a:t>
            </a:fld>
            <a:endParaRPr lang="en-US" sz="1600">
              <a:solidFill>
                <a:srgbClr val="7B9899"/>
              </a:solidFill>
            </a:endParaRPr>
          </a:p>
        </p:txBody>
      </p:sp>
      <p:sp>
        <p:nvSpPr>
          <p:cNvPr id="59397" name="Content Placeholder 2"/>
          <p:cNvSpPr>
            <a:spLocks noGrp="1"/>
          </p:cNvSpPr>
          <p:nvPr>
            <p:ph sz="quarter" idx="1"/>
          </p:nvPr>
        </p:nvSpPr>
        <p:spPr>
          <a:xfrm>
            <a:off x="4191000" y="1981200"/>
            <a:ext cx="1295400" cy="606425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buFont typeface="Wingdings 2" charset="0"/>
              <a:buNone/>
            </a:pPr>
            <a:r>
              <a:rPr lang="en-US">
                <a:latin typeface="Georgia" charset="0"/>
                <a:ea typeface="ＭＳ Ｐゴシック" charset="0"/>
                <a:cs typeface="ＭＳ Ｐゴシック" charset="0"/>
              </a:rPr>
              <a:t>Action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6096000" y="3470275"/>
            <a:ext cx="2204720" cy="6064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marL="273050" indent="-2730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 charset="0"/>
              <a:buNone/>
            </a:pPr>
            <a:r>
              <a:rPr lang="en-US" sz="2700" b="1" dirty="0">
                <a:latin typeface="Georgia" charset="0"/>
                <a:cs typeface="ＭＳ Ｐゴシック" charset="0"/>
              </a:rPr>
              <a:t>Learning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2057400" y="3505200"/>
            <a:ext cx="2057400" cy="5318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marL="273050" indent="-2730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 charset="0"/>
              <a:buNone/>
            </a:pPr>
            <a:r>
              <a:rPr lang="en-US" sz="2700">
                <a:latin typeface="Georgia" charset="0"/>
                <a:cs typeface="ＭＳ Ｐゴシック" charset="0"/>
              </a:rPr>
              <a:t>Knowledge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2057400" y="4114800"/>
            <a:ext cx="17526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marL="273050" indent="-2730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 charset="0"/>
              <a:buNone/>
            </a:pPr>
            <a:r>
              <a:rPr lang="en-US">
                <a:latin typeface="Georgia" charset="0"/>
                <a:cs typeface="ＭＳ Ｐゴシック" charset="0"/>
              </a:rPr>
              <a:t>Logic</a:t>
            </a:r>
          </a:p>
          <a:p>
            <a:pPr eaLnBrk="1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 charset="0"/>
              <a:buNone/>
            </a:pPr>
            <a:r>
              <a:rPr lang="en-US">
                <a:latin typeface="Georgia" charset="0"/>
                <a:cs typeface="ＭＳ Ｐゴシック" charset="0"/>
              </a:rPr>
              <a:t>Probability</a:t>
            </a:r>
          </a:p>
          <a:p>
            <a:pPr eaLnBrk="1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 charset="0"/>
              <a:buNone/>
            </a:pPr>
            <a:r>
              <a:rPr lang="en-US">
                <a:latin typeface="Georgia" charset="0"/>
                <a:cs typeface="ＭＳ Ｐゴシック" charset="0"/>
              </a:rPr>
              <a:t>Heuristics</a:t>
            </a:r>
          </a:p>
          <a:p>
            <a:pPr eaLnBrk="1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 charset="0"/>
              <a:buNone/>
            </a:pPr>
            <a:r>
              <a:rPr lang="en-US">
                <a:latin typeface="Georgia" charset="0"/>
                <a:cs typeface="ＭＳ Ｐゴシック" charset="0"/>
              </a:rPr>
              <a:t>Inference</a:t>
            </a:r>
          </a:p>
        </p:txBody>
      </p:sp>
      <p:cxnSp>
        <p:nvCxnSpPr>
          <p:cNvPr id="12" name="Straight Arrow Connector 11"/>
          <p:cNvCxnSpPr>
            <a:cxnSpLocks noChangeShapeType="1"/>
            <a:stCxn id="9" idx="0"/>
            <a:endCxn id="59397" idx="2"/>
          </p:cNvCxnSpPr>
          <p:nvPr/>
        </p:nvCxnSpPr>
        <p:spPr bwMode="auto">
          <a:xfrm rot="5400000" flipH="1" flipV="1">
            <a:off x="3503612" y="2170113"/>
            <a:ext cx="917575" cy="1752600"/>
          </a:xfrm>
          <a:prstGeom prst="straightConnector1">
            <a:avLst/>
          </a:prstGeom>
          <a:noFill/>
          <a:ln w="11429">
            <a:solidFill>
              <a:schemeClr val="accent1"/>
            </a:solidFill>
            <a:prstDash val="sysDash"/>
            <a:round/>
            <a:headEnd/>
            <a:tailEnd type="arrow" w="med" len="med"/>
          </a:ln>
          <a:effectLst>
            <a:outerShdw blurRad="50800" dist="254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4" name="Content Placeholder 2"/>
          <p:cNvSpPr txBox="1">
            <a:spLocks/>
          </p:cNvSpPr>
          <p:nvPr/>
        </p:nvSpPr>
        <p:spPr bwMode="auto">
          <a:xfrm>
            <a:off x="1752600" y="1752600"/>
            <a:ext cx="25908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marL="273050" indent="-2730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 charset="0"/>
              <a:buNone/>
            </a:pPr>
            <a:r>
              <a:rPr lang="en-US">
                <a:latin typeface="Georgia" charset="0"/>
                <a:cs typeface="ＭＳ Ｐゴシック" charset="0"/>
              </a:rPr>
              <a:t>Planning</a:t>
            </a:r>
          </a:p>
          <a:p>
            <a:pPr eaLnBrk="1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 charset="0"/>
              <a:buNone/>
            </a:pPr>
            <a:r>
              <a:rPr lang="en-US">
                <a:latin typeface="Georgia" charset="0"/>
                <a:cs typeface="ＭＳ Ｐゴシック" charset="0"/>
              </a:rPr>
              <a:t>Decision Theory</a:t>
            </a:r>
          </a:p>
          <a:p>
            <a:pPr eaLnBrk="1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 charset="0"/>
              <a:buNone/>
            </a:pPr>
            <a:r>
              <a:rPr lang="en-US">
                <a:latin typeface="Georgia" charset="0"/>
                <a:cs typeface="ＭＳ Ｐゴシック" charset="0"/>
              </a:rPr>
              <a:t>Game Theory</a:t>
            </a:r>
          </a:p>
        </p:txBody>
      </p:sp>
      <p:cxnSp>
        <p:nvCxnSpPr>
          <p:cNvPr id="16" name="Straight Arrow Connector 15"/>
          <p:cNvCxnSpPr>
            <a:cxnSpLocks noChangeShapeType="1"/>
            <a:stCxn id="59397" idx="2"/>
          </p:cNvCxnSpPr>
          <p:nvPr/>
        </p:nvCxnSpPr>
        <p:spPr bwMode="auto">
          <a:xfrm rot="16200000" flipH="1">
            <a:off x="5503862" y="1922463"/>
            <a:ext cx="841375" cy="2171700"/>
          </a:xfrm>
          <a:prstGeom prst="straightConnector1">
            <a:avLst/>
          </a:prstGeom>
          <a:noFill/>
          <a:ln w="11429">
            <a:solidFill>
              <a:schemeClr val="accent1"/>
            </a:solidFill>
            <a:prstDash val="sysDash"/>
            <a:round/>
            <a:headEnd/>
            <a:tailEnd type="arrow" w="med" len="med"/>
          </a:ln>
          <a:effectLst>
            <a:outerShdw blurRad="50800" dist="254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8" name="Content Placeholder 2"/>
          <p:cNvSpPr txBox="1">
            <a:spLocks/>
          </p:cNvSpPr>
          <p:nvPr/>
        </p:nvSpPr>
        <p:spPr bwMode="auto">
          <a:xfrm>
            <a:off x="5791200" y="2057400"/>
            <a:ext cx="25908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marL="273050" indent="-2730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 charset="0"/>
              <a:buNone/>
            </a:pPr>
            <a:r>
              <a:rPr lang="en-US">
                <a:latin typeface="Georgia" charset="0"/>
                <a:cs typeface="ＭＳ Ｐゴシック" charset="0"/>
              </a:rPr>
              <a:t>Reinforcement Learning</a:t>
            </a:r>
          </a:p>
        </p:txBody>
      </p:sp>
      <p:cxnSp>
        <p:nvCxnSpPr>
          <p:cNvPr id="20" name="Straight Arrow Connector 19"/>
          <p:cNvCxnSpPr>
            <a:stCxn id="8" idx="1"/>
            <a:endCxn id="9" idx="3"/>
          </p:cNvCxnSpPr>
          <p:nvPr/>
        </p:nvCxnSpPr>
        <p:spPr>
          <a:xfrm flipH="1" flipV="1">
            <a:off x="4114800" y="3771107"/>
            <a:ext cx="1981200" cy="238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Content Placeholder 2"/>
          <p:cNvSpPr txBox="1">
            <a:spLocks/>
          </p:cNvSpPr>
          <p:nvPr/>
        </p:nvSpPr>
        <p:spPr bwMode="auto">
          <a:xfrm>
            <a:off x="4038600" y="4038600"/>
            <a:ext cx="29718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marL="273050" indent="-2730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 charset="0"/>
              <a:buNone/>
            </a:pPr>
            <a:r>
              <a:rPr lang="en-US">
                <a:latin typeface="Georgia" charset="0"/>
                <a:cs typeface="ＭＳ Ｐゴシック" charset="0"/>
              </a:rPr>
              <a:t>Machine Learning</a:t>
            </a:r>
          </a:p>
          <a:p>
            <a:pPr eaLnBrk="1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 charset="0"/>
              <a:buNone/>
            </a:pPr>
            <a:r>
              <a:rPr lang="en-US">
                <a:latin typeface="Georgia" charset="0"/>
                <a:cs typeface="ＭＳ Ｐゴシック" charset="0"/>
              </a:rPr>
              <a:t>Statistics</a:t>
            </a:r>
          </a:p>
        </p:txBody>
      </p:sp>
    </p:spTree>
    <p:extLst>
      <p:ext uri="{BB962C8B-B14F-4D97-AF65-F5344CB8AC3E}">
        <p14:creationId xmlns:p14="http://schemas.microsoft.com/office/powerpoint/2010/main" val="8819231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dirty="0" smtClean="0">
                <a:latin typeface="Calibri" charset="0"/>
              </a:rPr>
              <a:t>Another Coding Example</a:t>
            </a:r>
            <a:endParaRPr lang="en-GB" dirty="0">
              <a:latin typeface="Calibri" charset="0"/>
            </a:endParaRPr>
          </a:p>
        </p:txBody>
      </p:sp>
      <p:pic>
        <p:nvPicPr>
          <p:cNvPr id="68611" name="Picture 17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" y="1600200"/>
            <a:ext cx="7696200" cy="111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2" name="Picture 22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429000"/>
            <a:ext cx="7596188" cy="81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3" name="Picture 23" descr="TP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748213"/>
            <a:ext cx="7926388" cy="814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14773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Zipf’s</a:t>
            </a:r>
            <a:r>
              <a:rPr lang="en-US" dirty="0" smtClean="0"/>
              <a:t> Law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121332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General principle: frequent messages get shorter codes.</a:t>
            </a:r>
          </a:p>
          <a:p>
            <a:pPr lvl="1"/>
            <a:r>
              <a:rPr lang="en-US" dirty="0" smtClean="0"/>
              <a:t>e.g., abbreviations, Morse Code</a:t>
            </a:r>
          </a:p>
          <a:p>
            <a:pPr lvl="1"/>
            <a:r>
              <a:rPr lang="en-US" b="1" dirty="0" smtClean="0"/>
              <a:t>Information Compression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5" name="Picture 4" descr="morse-code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210" y="3089121"/>
            <a:ext cx="6874612" cy="3802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6603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047599" y="2054478"/>
            <a:ext cx="4363030" cy="1143000"/>
          </a:xfrm>
        </p:spPr>
        <p:txBody>
          <a:bodyPr/>
          <a:lstStyle/>
          <a:p>
            <a:r>
              <a:rPr lang="en-US" dirty="0" smtClean="0"/>
              <a:t>Information Gain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22921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Splitting Criterion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A new attribute value changes the entropy.</a:t>
            </a:r>
          </a:p>
          <a:p>
            <a:r>
              <a:rPr lang="en-US" dirty="0" smtClean="0"/>
              <a:t>Want to split on attribute that has the </a:t>
            </a:r>
            <a:r>
              <a:rPr lang="en-US" b="1" dirty="0" smtClean="0"/>
              <a:t>greatest reduction in entropy</a:t>
            </a:r>
            <a:r>
              <a:rPr lang="en-US" dirty="0" smtClean="0"/>
              <a:t>, averaged over its attribute values.</a:t>
            </a:r>
          </a:p>
          <a:p>
            <a:r>
              <a:rPr lang="en-US" dirty="0" smtClean="0"/>
              <a:t>Gain(S,A) = expected reduction in entropy due to splitting on A.</a:t>
            </a: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62137468"/>
              </p:ext>
            </p:extLst>
          </p:nvPr>
        </p:nvGraphicFramePr>
        <p:xfrm>
          <a:off x="1266979" y="3429000"/>
          <a:ext cx="7417410" cy="10810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46" name="Equation" r:id="rId4" imgW="3136900" imgH="457200" progId="Equation.3">
                  <p:embed/>
                </p:oleObj>
              </mc:Choice>
              <mc:Fallback>
                <p:oleObj name="Equation" r:id="rId4" imgW="31369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66979" y="3429000"/>
                        <a:ext cx="7417410" cy="108108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19024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Content Placeholder 5" descr="split-example.tiff"/>
          <p:cNvPicPr>
            <a:picLocks noGrp="1" noChangeAspect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040" r="-804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130399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Playtennis</a:t>
            </a:r>
            <a:r>
              <a:rPr lang="en-US" smtClean="0"/>
              <a:t> Example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Content Placeholder 7" descr="gain-example.tiff"/>
          <p:cNvPicPr>
            <a:picLocks noGrp="1" noChangeAspect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2381" r="-42381"/>
          <a:stretch>
            <a:fillRect/>
          </a:stretch>
        </p:blipFill>
        <p:spPr>
          <a:xfrm>
            <a:off x="551096" y="1616075"/>
            <a:ext cx="8183329" cy="4814249"/>
          </a:xfrm>
        </p:spPr>
      </p:pic>
    </p:spTree>
    <p:extLst>
      <p:ext uri="{BB962C8B-B14F-4D97-AF65-F5344CB8AC3E}">
        <p14:creationId xmlns:p14="http://schemas.microsoft.com/office/powerpoint/2010/main" val="3751784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Decision Tree Learning Options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J48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99516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Decision Tree Options in </a:t>
            </a:r>
            <a:r>
              <a:rPr lang="en-US" dirty="0" err="1" smtClean="0"/>
              <a:t>Weka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Content Placeholder 6" descr="J48-options.png"/>
          <p:cNvPicPr>
            <a:picLocks noGrp="1" noChangeAspect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4198" r="-7419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303479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Motivation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365760" y="1447800"/>
            <a:ext cx="8321040" cy="4572000"/>
          </a:xfrm>
        </p:spPr>
        <p:txBody>
          <a:bodyPr>
            <a:normAutofit/>
          </a:bodyPr>
          <a:lstStyle/>
          <a:p>
            <a:r>
              <a:rPr lang="en-US" dirty="0" smtClean="0"/>
              <a:t>We have seen how to convert knowledge into intelligent action.</a:t>
            </a:r>
          </a:p>
          <a:p>
            <a:r>
              <a:rPr lang="en-US" dirty="0" smtClean="0"/>
              <a:t>Where does the knowledge come from?</a:t>
            </a:r>
          </a:p>
          <a:p>
            <a:r>
              <a:rPr lang="en-US" dirty="0" smtClean="0"/>
              <a:t>Option 1: query experts.</a:t>
            </a:r>
          </a:p>
          <a:p>
            <a:pPr lvl="1">
              <a:buFont typeface="Lucida Grande"/>
              <a:buChar char="+"/>
            </a:pPr>
            <a:r>
              <a:rPr lang="en-US" dirty="0" smtClean="0"/>
              <a:t>high quality and useful knowledge</a:t>
            </a:r>
          </a:p>
          <a:p>
            <a:pPr lvl="1">
              <a:buFont typeface="Lucida Grande"/>
              <a:buChar char="-"/>
            </a:pPr>
            <a:r>
              <a:rPr lang="en-US" dirty="0" smtClean="0"/>
              <a:t>Significant investment </a:t>
            </a:r>
            <a:r>
              <a:rPr lang="en-US" dirty="0"/>
              <a:t>of time and </a:t>
            </a:r>
            <a:r>
              <a:rPr lang="en-US" dirty="0" smtClean="0"/>
              <a:t>resources.</a:t>
            </a:r>
          </a:p>
          <a:p>
            <a:pPr lvl="1">
              <a:buFont typeface="Lucida Grande"/>
              <a:buChar char="-"/>
            </a:pPr>
            <a:r>
              <a:rPr lang="en-US" dirty="0" smtClean="0"/>
              <a:t>Prone </a:t>
            </a:r>
            <a:r>
              <a:rPr lang="en-US" dirty="0"/>
              <a:t>to error, needs debugging.</a:t>
            </a:r>
          </a:p>
          <a:p>
            <a:r>
              <a:rPr lang="en-US" dirty="0"/>
              <a:t>Alternative approach: </a:t>
            </a:r>
            <a:r>
              <a:rPr lang="en-US" i="1" dirty="0"/>
              <a:t>Learn </a:t>
            </a:r>
            <a:r>
              <a:rPr lang="en-US" i="1" dirty="0" smtClean="0"/>
              <a:t>from </a:t>
            </a:r>
            <a:r>
              <a:rPr lang="en-US" i="1" dirty="0"/>
              <a:t>examples</a:t>
            </a:r>
            <a:r>
              <a:rPr lang="en-US" dirty="0"/>
              <a:t>.</a:t>
            </a:r>
          </a:p>
          <a:p>
            <a:r>
              <a:rPr lang="en-US" dirty="0" smtClean="0"/>
              <a:t>Unifying </a:t>
            </a:r>
            <a:r>
              <a:rPr lang="en-US" dirty="0"/>
              <a:t>Vision: Start with “seed rules” from expert, use examples to expand and refine</a:t>
            </a:r>
            <a:r>
              <a:rPr lang="en-US" dirty="0" smtClean="0"/>
              <a:t>.</a:t>
            </a:r>
          </a:p>
          <a:p>
            <a:r>
              <a:rPr lang="en-US" dirty="0" smtClean="0"/>
              <a:t>Nature </a:t>
            </a:r>
            <a:r>
              <a:rPr lang="en-US" i="1" dirty="0" smtClean="0"/>
              <a:t>and</a:t>
            </a:r>
            <a:r>
              <a:rPr lang="en-US" dirty="0" smtClean="0"/>
              <a:t> nurture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26395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Overview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Many learning models exist.</a:t>
            </a:r>
          </a:p>
          <a:p>
            <a:r>
              <a:rPr lang="en-US" dirty="0"/>
              <a:t>Will consider </a:t>
            </a:r>
            <a:r>
              <a:rPr lang="en-US" dirty="0" smtClean="0"/>
              <a:t>three </a:t>
            </a:r>
            <a:r>
              <a:rPr lang="en-US" dirty="0"/>
              <a:t>representative ones that are widely used in AI.</a:t>
            </a:r>
          </a:p>
          <a:p>
            <a:pPr lvl="1"/>
            <a:r>
              <a:rPr lang="en-US" dirty="0" smtClean="0"/>
              <a:t>Learning </a:t>
            </a:r>
            <a:r>
              <a:rPr lang="en-US" dirty="0"/>
              <a:t>a decision tree classifier</a:t>
            </a:r>
            <a:r>
              <a:rPr lang="en-US" dirty="0" smtClean="0"/>
              <a:t>.</a:t>
            </a:r>
          </a:p>
          <a:p>
            <a:pPr lvl="1"/>
            <a:r>
              <a:rPr lang="en-US" dirty="0" smtClean="0"/>
              <a:t>Learning neural networks</a:t>
            </a:r>
          </a:p>
          <a:p>
            <a:pPr lvl="1"/>
            <a:r>
              <a:rPr lang="en-US" dirty="0" smtClean="0"/>
              <a:t>Later: </a:t>
            </a:r>
            <a:r>
              <a:rPr lang="en-US" dirty="0"/>
              <a:t>Learning </a:t>
            </a:r>
            <a:r>
              <a:rPr lang="en-US" dirty="0" smtClean="0"/>
              <a:t>Bayesian networks.</a:t>
            </a:r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25628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Example: Program By Example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Excel Flash </a:t>
            </a:r>
            <a:r>
              <a:rPr lang="en-US" dirty="0" smtClean="0">
                <a:hlinkClick r:id="rId2"/>
              </a:rPr>
              <a:t>Fill</a:t>
            </a:r>
            <a:endParaRPr lang="en-US" dirty="0" smtClean="0"/>
          </a:p>
          <a:p>
            <a:r>
              <a:rPr lang="en-US" dirty="0" smtClean="0"/>
              <a:t>In AI, it’s often much easier to generate examples of a </a:t>
            </a:r>
            <a:r>
              <a:rPr lang="en-US" dirty="0" err="1" smtClean="0"/>
              <a:t>behaviour</a:t>
            </a:r>
            <a:r>
              <a:rPr lang="en-US" dirty="0" smtClean="0"/>
              <a:t> than to write a program that generates the </a:t>
            </a:r>
            <a:r>
              <a:rPr lang="en-US" dirty="0" err="1" smtClean="0"/>
              <a:t>behaviour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43810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Decision Tree Classifiers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65717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Classification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Predict a single target or </a:t>
            </a:r>
            <a:r>
              <a:rPr lang="en-US" b="1" dirty="0"/>
              <a:t>class label </a:t>
            </a:r>
            <a:r>
              <a:rPr lang="en-US" dirty="0"/>
              <a:t>for an object, given a vector of features. </a:t>
            </a:r>
          </a:p>
          <a:p>
            <a:r>
              <a:rPr lang="en-US" i="1" dirty="0"/>
              <a:t>Conditional probability </a:t>
            </a:r>
            <a:r>
              <a:rPr lang="en-US" dirty="0"/>
              <a:t>P(</a:t>
            </a:r>
            <a:r>
              <a:rPr lang="en-US" dirty="0" err="1"/>
              <a:t>label|features</a:t>
            </a:r>
            <a:r>
              <a:rPr lang="en-US" dirty="0"/>
              <a:t>).</a:t>
            </a:r>
          </a:p>
          <a:p>
            <a:r>
              <a:rPr lang="en-US" dirty="0"/>
              <a:t>Example: predict </a:t>
            </a:r>
            <a:r>
              <a:rPr lang="en-US" dirty="0" err="1"/>
              <a:t>PlayTennis</a:t>
            </a:r>
            <a:r>
              <a:rPr lang="en-US" dirty="0"/>
              <a:t> given 4 other features.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1332700"/>
              </p:ext>
            </p:extLst>
          </p:nvPr>
        </p:nvGraphicFramePr>
        <p:xfrm>
          <a:off x="1107273" y="3392985"/>
          <a:ext cx="4568142" cy="30054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61357"/>
                <a:gridCol w="761357"/>
                <a:gridCol w="1103808"/>
                <a:gridCol w="684827"/>
                <a:gridCol w="495436"/>
                <a:gridCol w="761357"/>
              </a:tblGrid>
              <a:tr h="267312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Day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Outlook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Temperature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Humidity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Wind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PlayTennis</a:t>
                      </a:r>
                    </a:p>
                  </a:txBody>
                  <a:tcPr marL="12700" marR="12700" marT="12700" marB="0" anchor="b"/>
                </a:tc>
              </a:tr>
              <a:tr h="15941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sunny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hot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high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weak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</a:t>
                      </a:r>
                    </a:p>
                  </a:txBody>
                  <a:tcPr marL="12700" marR="12700" marT="12700" marB="0" anchor="b"/>
                </a:tc>
              </a:tr>
              <a:tr h="15941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sunny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hot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high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strong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</a:t>
                      </a:r>
                    </a:p>
                  </a:txBody>
                  <a:tcPr marL="12700" marR="12700" marT="12700" marB="0" anchor="b"/>
                </a:tc>
              </a:tr>
              <a:tr h="15941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overcast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hot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high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weak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yes</a:t>
                      </a:r>
                    </a:p>
                  </a:txBody>
                  <a:tcPr marL="12700" marR="12700" marT="12700" marB="0" anchor="b"/>
                </a:tc>
              </a:tr>
              <a:tr h="15941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rain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mild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high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weak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yes</a:t>
                      </a:r>
                    </a:p>
                  </a:txBody>
                  <a:tcPr marL="12700" marR="12700" marT="12700" marB="0" anchor="b"/>
                </a:tc>
              </a:tr>
              <a:tr h="15941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rain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cool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normal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weak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yes</a:t>
                      </a:r>
                    </a:p>
                  </a:txBody>
                  <a:tcPr marL="12700" marR="12700" marT="12700" marB="0" anchor="b"/>
                </a:tc>
              </a:tr>
              <a:tr h="15941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rain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cool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normal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strong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</a:t>
                      </a:r>
                    </a:p>
                  </a:txBody>
                  <a:tcPr marL="12700" marR="12700" marT="12700" marB="0" anchor="b"/>
                </a:tc>
              </a:tr>
              <a:tr h="15941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overcast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cool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normal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strong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yes</a:t>
                      </a:r>
                    </a:p>
                  </a:txBody>
                  <a:tcPr marL="12700" marR="12700" marT="12700" marB="0" anchor="b"/>
                </a:tc>
              </a:tr>
              <a:tr h="15941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sunny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mild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high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weak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</a:t>
                      </a:r>
                    </a:p>
                  </a:txBody>
                  <a:tcPr marL="12700" marR="12700" marT="12700" marB="0" anchor="b"/>
                </a:tc>
              </a:tr>
              <a:tr h="15941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sunny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cool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normal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weak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yes</a:t>
                      </a:r>
                    </a:p>
                  </a:txBody>
                  <a:tcPr marL="12700" marR="12700" marT="12700" marB="0" anchor="b"/>
                </a:tc>
              </a:tr>
              <a:tr h="15941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rain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mild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normal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weak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yes</a:t>
                      </a:r>
                    </a:p>
                  </a:txBody>
                  <a:tcPr marL="12700" marR="12700" marT="12700" marB="0" anchor="b"/>
                </a:tc>
              </a:tr>
              <a:tr h="15941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sunny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mild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normal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strong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yes</a:t>
                      </a:r>
                    </a:p>
                  </a:txBody>
                  <a:tcPr marL="12700" marR="12700" marT="12700" marB="0" anchor="b"/>
                </a:tc>
              </a:tr>
              <a:tr h="15941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overcast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mild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high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strong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yes</a:t>
                      </a:r>
                    </a:p>
                  </a:txBody>
                  <a:tcPr marL="12700" marR="12700" marT="12700" marB="0" anchor="b"/>
                </a:tc>
              </a:tr>
              <a:tr h="15941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overcast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hot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normal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weak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yes</a:t>
                      </a:r>
                    </a:p>
                  </a:txBody>
                  <a:tcPr marL="12700" marR="12700" marT="12700" marB="0" anchor="b"/>
                </a:tc>
              </a:tr>
              <a:tr h="15941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rain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mild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high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strong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</a:t>
                      </a:r>
                    </a:p>
                  </a:txBody>
                  <a:tcPr marL="12700" marR="12700" marT="12700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065110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Decision Tree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Popular type of classifier. Easy to visualize.</a:t>
            </a:r>
          </a:p>
          <a:p>
            <a:r>
              <a:rPr lang="en-US" dirty="0" smtClean="0"/>
              <a:t>Especially for discrete values, but also for continuous.</a:t>
            </a:r>
          </a:p>
          <a:p>
            <a:r>
              <a:rPr lang="en-US" dirty="0" smtClean="0"/>
              <a:t>Learning: Information Theory.</a:t>
            </a:r>
          </a:p>
        </p:txBody>
      </p:sp>
    </p:spTree>
    <p:extLst>
      <p:ext uri="{BB962C8B-B14F-4D97-AF65-F5344CB8AC3E}">
        <p14:creationId xmlns:p14="http://schemas.microsoft.com/office/powerpoint/2010/main" val="37920156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Decision Tree Example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Content Placeholder 5" descr="dt-example.tiff"/>
          <p:cNvPicPr>
            <a:picLocks noGrp="1" noChangeAspect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392" r="-539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806418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book}&#10;\pagestyle{empty}&#10;\input{C:/Users/markussv/depots/CMBBOOK/latex/prml-utils}&#10;\begin{document}&#10;\[&#10;\entrop[x] = - \sum_x p(x) \log_2 p(x)&#10;\]&#10;\end{document}&#10;"/>
  <p:tag name="FILENAME" val="TP_tmp"/>
  <p:tag name="FORMAT" val="png256"/>
  <p:tag name="RES" val="600"/>
  <p:tag name="BLEND" val="0"/>
  <p:tag name="TRANSPARENT" val="1"/>
  <p:tag name="TBUG" val="0"/>
  <p:tag name="ALLOWFS" val="0"/>
  <p:tag name="ORIGWIDTH" val="115"/>
  <p:tag name="PICTUREFILESIZE" val="387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book}&#10;\pagestyle{empty}&#10;\input{C:/Users/markussv/depots/CMBBOOK/latex/prml-utils}&#10;\begin{document}&#10;\begin{tabular}{r|cccccccc}&#10;$x$  &amp; a &amp; b &amp; c &amp; d &amp; e &amp; f &amp; g &amp; h \\ \hline&#10;$p(x)$ &amp; \rule{0mm}{4mm} $\frac{1}{2}$ &amp; $\frac{1}{4}$ &amp; $\frac{1}{8}$ &amp; $\frac{1}{16}$ &amp; $\frac{1}{64}$ &amp; $\frac{1}{64}$ &amp; $\frac{1}{64}$ &amp; $\frac{1}{64}$  \\&#10;code &amp; \rule{0mm}{4mm} 0 &amp; 10 &amp; 110 &amp; 1110 &amp; 111100 &amp; 111101 &amp; 111110 &amp; 111111&#10;\end{tabular}&#10;\end{document}&#10;"/>
  <p:tag name="FILENAME" val="TP_tmp"/>
  <p:tag name="FORMAT" val="png256"/>
  <p:tag name="RES" val="600"/>
  <p:tag name="BLEND" val="0"/>
  <p:tag name="TRANSPARENT" val="1"/>
  <p:tag name="TBUG" val="0"/>
  <p:tag name="ALLOWFS" val="0"/>
  <p:tag name="ORIGWIDTH" val="303"/>
  <p:tag name="PICTUREFILESIZE" val="1112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book}&#10;\pagestyle{empty}&#10;\input{C:/Users/markussv/depots/CMBBOOK/latex/prml-utils}&#10;\begin{document}&#10;\begin{eqnarray*}&#10;    \entrop[x] &amp; = &amp; - \frac{1}{2} \log_2 \frac{1}{2}&#10;    - \frac{1}{4} \log_2 \frac{1}{4}&#10;    - \frac{1}{8} \log_2 \frac{1}{8}&#10;    - \frac{1}{16} \log_2 \frac{1}{16}&#10;    - \frac{4}{64} \log_2 \frac{1}{64} \\&#10;   &amp;  = &amp; 2~{\rm bits}&#10;\end{eqnarray*}&#10;\end{document}&#10;"/>
  <p:tag name="FILENAME" val="TP_tmp"/>
  <p:tag name="FORMAT" val="png256"/>
  <p:tag name="RES" val="600"/>
  <p:tag name="BLEND" val="0"/>
  <p:tag name="TRANSPARENT" val="1"/>
  <p:tag name="TBUG" val="0"/>
  <p:tag name="ALLOWFS" val="0"/>
  <p:tag name="ORIGWIDTH" val="299"/>
  <p:tag name="PICTUREFILESIZE" val="888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book}&#10;\pagestyle{empty}&#10;\input{C:/Users/markussv/depots/CMBBOOK/latex/prml-utils}&#10;\begin{document}&#10;\begin{eqnarray*}&#10;    {\rm average~code~length} &amp; = &amp; \frac{1}{2} \times 1 +&#10;    \frac{1}{4} \times 2 + \frac{1}{8} \times 3 +&#10;    \frac{1}{16}  \times4 + 4 \times&#10;    \frac{1}{64}  \times 6 \\&#10; &amp; = &amp; 2~{\rm bits}&#10;\end{eqnarray*}&#10;\end{document}&#10;"/>
  <p:tag name="FILENAME" val="TP_tmp"/>
  <p:tag name="FORMAT" val="png256"/>
  <p:tag name="RES" val="600"/>
  <p:tag name="BLEND" val="0"/>
  <p:tag name="TRANSPARENT" val="1"/>
  <p:tag name="TBUG" val="0"/>
  <p:tag name="ALLOWFS" val="0"/>
  <p:tag name="ORIGWIDTH" val="312"/>
  <p:tag name="PICTUREFILESIZE" val="9682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quity">
  <a:themeElements>
    <a:clrScheme name="Equity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Equity">
      <a:majorFont>
        <a:latin typeface="Franklin Gothic Book"/>
        <a:ea typeface=""/>
        <a:cs typeface=""/>
        <a:font script="Grek" typeface="Calibri"/>
        <a:font script="Cyrl" typeface="Calibri"/>
        <a:font script="Jpan" typeface="ＭＳ ゴシック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ヒラギノ明朝 Pro W3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Equity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Equity.thmx</Template>
  <TotalTime>48837</TotalTime>
  <Words>951</Words>
  <Application>Microsoft Macintosh PowerPoint</Application>
  <PresentationFormat>On-screen Show (4:3)</PresentationFormat>
  <Paragraphs>217</Paragraphs>
  <Slides>27</Slides>
  <Notes>12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9" baseType="lpstr">
      <vt:lpstr>Equity</vt:lpstr>
      <vt:lpstr>Equation</vt:lpstr>
      <vt:lpstr>Learning</vt:lpstr>
      <vt:lpstr>The Big Picture: AI for Model-Based Agents</vt:lpstr>
      <vt:lpstr>Motivation</vt:lpstr>
      <vt:lpstr>Overview</vt:lpstr>
      <vt:lpstr>Example: Program By Example</vt:lpstr>
      <vt:lpstr>Decision Tree Classifiers</vt:lpstr>
      <vt:lpstr>Classification</vt:lpstr>
      <vt:lpstr>Decision Tree</vt:lpstr>
      <vt:lpstr>Decision Tree Example</vt:lpstr>
      <vt:lpstr>Exercise</vt:lpstr>
      <vt:lpstr>Example: Will a player play in the NHL?</vt:lpstr>
      <vt:lpstr>Regression Tree Example: Rate of Reboot Failure</vt:lpstr>
      <vt:lpstr>Decision Tree Learning</vt:lpstr>
      <vt:lpstr>Entropy</vt:lpstr>
      <vt:lpstr>Uncertainty and Probability</vt:lpstr>
      <vt:lpstr>Entropy: General Definition</vt:lpstr>
      <vt:lpstr>Intuition</vt:lpstr>
      <vt:lpstr>Entropy</vt:lpstr>
      <vt:lpstr>Coding Theory</vt:lpstr>
      <vt:lpstr>Another Coding Example</vt:lpstr>
      <vt:lpstr>Zipf’s Law</vt:lpstr>
      <vt:lpstr>Information Gain</vt:lpstr>
      <vt:lpstr>Splitting Criterion</vt:lpstr>
      <vt:lpstr>Example</vt:lpstr>
      <vt:lpstr>Playtennis Example</vt:lpstr>
      <vt:lpstr>Decision Tree Learning Options</vt:lpstr>
      <vt:lpstr>Decision Tree Options in Weka</vt:lpstr>
    </vt:vector>
  </TitlesOfParts>
  <Company>Simon Fraser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Oliver Schulte</dc:creator>
  <cp:lastModifiedBy>Oliver Schulte</cp:lastModifiedBy>
  <cp:revision>195</cp:revision>
  <dcterms:created xsi:type="dcterms:W3CDTF">2012-09-26T03:23:41Z</dcterms:created>
  <dcterms:modified xsi:type="dcterms:W3CDTF">2018-11-02T23:34:11Z</dcterms:modified>
</cp:coreProperties>
</file>