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3265" autoAdjust="0"/>
  </p:normalViewPr>
  <p:slideViewPr>
    <p:cSldViewPr>
      <p:cViewPr varScale="1">
        <p:scale>
          <a:sx n="105" d="100"/>
          <a:sy n="105" d="100"/>
        </p:scale>
        <p:origin x="238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3650224-4A6F-1240-8590-1A4B54A06D4F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64D2634-079B-2747-BED5-FCBCB5F2DA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22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ＭＳ Ｐゴシック" pitchFamily="-4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make diagram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91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destroys word order</a:t>
            </a:r>
          </a:p>
          <a:p>
            <a:r>
              <a:rPr lang="en-US" dirty="0"/>
              <a:t>see http://</a:t>
            </a:r>
            <a:r>
              <a:rPr lang="en-US" dirty="0" err="1"/>
              <a:t>www.stefanoscerra.it</a:t>
            </a:r>
            <a:r>
              <a:rPr lang="en-US" dirty="0"/>
              <a:t>/movie~-reviews~-classification~-</a:t>
            </a:r>
            <a:r>
              <a:rPr lang="en-US" dirty="0" err="1"/>
              <a:t>weka</a:t>
            </a:r>
            <a:r>
              <a:rPr lang="en-US" dirty="0"/>
              <a:t>~-data~-mining/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152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en.wikipedia.org</a:t>
            </a:r>
            <a:r>
              <a:rPr lang="en-US" dirty="0"/>
              <a:t>/wiki/Bigram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45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B08C-48D2-5B4A-9197-C844EA502109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7D4C72E-EA87-BF47-82D4-4EFD96E9B6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78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AD8CC-14AE-E544-B897-23DDB5348975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7EF53-4815-2E43-B2E0-A94C02A485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74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75077B6-C963-9645-A8A4-67080D6E73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49C2590-5704-294A-874A-1A398174AD64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246834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D4018-B35E-3944-A8BF-374ABE0EBD94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5536060-2E24-9146-A883-F1AAD65D04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48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D654836-9566-224C-BFB1-26D50FE19BBC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18C695A-E0A6-9540-A3B6-6C6E6ADB08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54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3FF0D216-1772-1848-A397-AC81B8F3129B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F4340-E941-6349-ABC7-E2A4196D9A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84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CFB476-6389-D649-89A7-0EFFDBC78C9B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9A1E107-BB9C-C444-A986-25EEFE622A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60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5ADAAF-CEA6-0E45-BD1C-C48FF5798BD7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C6A3AC3-E860-EC47-B6FF-A739A8A466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18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DB756A-B075-424D-8708-390EEE01F0B8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5637A4-96B8-1445-9341-B144BDA8C7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C2612177-F173-0641-91E7-EB9C14FF9BB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7ED77BD-DF89-C149-BE41-24E135AC148D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875480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FC74C35-69A4-204E-95D9-F49ADE84DC2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97DE9904-3E26-064B-A669-D8E71F3E8C41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229109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D728B583-9A7E-C247-A81B-31C57FDA6F83}" type="datetime1">
              <a:rPr lang="en-US"/>
              <a:pPr/>
              <a:t>3/19/21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fld id="{2D16D4DF-1105-C843-983C-710FE3A281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pitchFamily="-48" charset="-128"/>
          <a:cs typeface="ＭＳ Ｐゴシック" pitchFamily="-4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700" kern="1200">
          <a:solidFill>
            <a:schemeClr val="tx1"/>
          </a:solidFill>
          <a:latin typeface="+mn-lt"/>
          <a:ea typeface="ＭＳ Ｐゴシック" pitchFamily="-48" charset="-128"/>
          <a:cs typeface="ＭＳ Ｐゴシック" pitchFamily="-48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0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0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igram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cap="none" dirty="0">
                <a:latin typeface="Georgia" charset="0"/>
                <a:ea typeface="ＭＳ Ｐゴシック" charset="0"/>
                <a:cs typeface="ＭＳ Ｐゴシック" charset="0"/>
              </a:rPr>
              <a:t>CHAPTER 22</a:t>
            </a:r>
          </a:p>
          <a:p>
            <a:pPr eaLnBrk="1" hangingPunct="1">
              <a:buFont typeface="Arial" charset="0"/>
              <a:buNone/>
            </a:pPr>
            <a:r>
              <a:rPr lang="en-US" cap="none" dirty="0">
                <a:latin typeface="Georgia" charset="0"/>
                <a:ea typeface="ＭＳ Ｐゴシック" charset="0"/>
                <a:cs typeface="ＭＳ Ｐゴシック" charset="0"/>
              </a:rPr>
              <a:t>Oliver Schulte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Natural Language Processing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38495" y="399230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Convert + Classify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/>
              <a:t>Language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202441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Convert document to feature vector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Apply machine learning classifier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58163693"/>
              </p:ext>
            </p:extLst>
          </p:nvPr>
        </p:nvGraphicFramePr>
        <p:xfrm>
          <a:off x="304800" y="6172200"/>
          <a:ext cx="4038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Classification Approaches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38200" y="4267200"/>
            <a:ext cx="21336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Lorem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ipsum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 dolor sit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amet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, has ad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summo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 error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intellegam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,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mei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 cu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errem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 </a:t>
            </a:r>
            <a:r>
              <a:rPr lang="en-US" dirty="0" err="1">
                <a:ln>
                  <a:solidFill>
                    <a:schemeClr val="tx1"/>
                  </a:solidFill>
                </a:ln>
                <a:latin typeface="+mn-lt"/>
              </a:rPr>
              <a:t>exerci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+mn-lt"/>
              </a:rPr>
              <a:t>. </a:t>
            </a:r>
          </a:p>
        </p:txBody>
      </p:sp>
      <p:sp>
        <p:nvSpPr>
          <p:cNvPr id="12" name="Down Arrow 11"/>
          <p:cNvSpPr/>
          <p:nvPr/>
        </p:nvSpPr>
        <p:spPr>
          <a:xfrm>
            <a:off x="1676400" y="5867400"/>
            <a:ext cx="228600" cy="2286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048000" y="28956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648200" y="2590800"/>
            <a:ext cx="4194048" cy="2024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charset="0"/>
              <a:buChar char=""/>
              <a:defRPr sz="2700" kern="1200">
                <a:solidFill>
                  <a:schemeClr val="tx1"/>
                </a:solidFill>
                <a:latin typeface="+mn-lt"/>
                <a:ea typeface="ＭＳ Ｐゴシック" pitchFamily="-48" charset="-128"/>
                <a:cs typeface="ＭＳ Ｐゴシック" pitchFamily="-48" charset="-128"/>
              </a:defRPr>
            </a:lvl1pPr>
            <a:lvl2pPr marL="547688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Char char=""/>
              <a:defRPr sz="220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8223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ADAE"/>
              </a:buClr>
              <a:buSzPct val="75000"/>
              <a:buFont typeface="Wingdings 2" charset="0"/>
              <a:buChar char="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096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C7B70"/>
              </a:buClr>
              <a:buSzPct val="70000"/>
              <a:buFont typeface="Wingdings" charset="0"/>
              <a:buChar char=""/>
              <a:defRPr sz="200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4pPr>
            <a:lvl5pPr marL="1371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/>
              <a:t>Build language model for each class</a:t>
            </a:r>
          </a:p>
          <a:p>
            <a:pPr lvl="1"/>
            <a:r>
              <a:rPr lang="en-US" dirty="0"/>
              <a:t>e.g. P(</a:t>
            </a:r>
            <a:r>
              <a:rPr lang="en-US" dirty="0" err="1"/>
              <a:t>S|ham</a:t>
            </a:r>
            <a:r>
              <a:rPr lang="en-US" dirty="0"/>
              <a:t>), P(</a:t>
            </a:r>
            <a:r>
              <a:rPr lang="en-US" dirty="0" err="1"/>
              <a:t>S|spam</a:t>
            </a:r>
            <a:r>
              <a:rPr lang="en-US" dirty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To classify sentence, check which model makes sentence more likely</a:t>
            </a:r>
          </a:p>
          <a:p>
            <a:pPr lvl="1"/>
            <a:r>
              <a:rPr lang="en-US" dirty="0"/>
              <a:t>e.g. if P(</a:t>
            </a:r>
            <a:r>
              <a:rPr lang="en-US" dirty="0" err="1"/>
              <a:t>S|ham</a:t>
            </a:r>
            <a:r>
              <a:rPr lang="en-US" dirty="0"/>
              <a:t>)&gt;P(</a:t>
            </a:r>
            <a:r>
              <a:rPr lang="en-US" dirty="0" err="1"/>
              <a:t>S|spam</a:t>
            </a:r>
            <a:r>
              <a:rPr lang="en-US" dirty="0"/>
              <a:t>), output “ham”</a:t>
            </a:r>
          </a:p>
          <a:p>
            <a:pPr marL="731838" lvl="1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45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EF6A4DF-19FA-5744-8F63-1173A5257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Estimating Classification Accuracy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6D3CE1AC-B141-7E48-AB70-61835910602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Computing the classification accuracy on a training set is the obvious thing to do.</a:t>
            </a:r>
          </a:p>
          <a:p>
            <a:r>
              <a:rPr lang="en-US" dirty="0"/>
              <a:t>But our training set may not be representative of future test sets.</a:t>
            </a:r>
          </a:p>
          <a:p>
            <a:pPr lvl="1"/>
            <a:r>
              <a:rPr lang="en-US" dirty="0"/>
              <a:t>This is called ‘overfitting”</a:t>
            </a:r>
          </a:p>
          <a:p>
            <a:r>
              <a:rPr lang="en-US" dirty="0"/>
              <a:t>A better metric of generalization ability is k-fold </a:t>
            </a:r>
            <a:r>
              <a:rPr lang="en-US" b="1" dirty="0"/>
              <a:t>cross-validation</a:t>
            </a:r>
            <a:r>
              <a:rPr lang="en-US" dirty="0"/>
              <a:t>.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/>
              <a:t>Break the training set into k equal subsets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=1,…,k : test on fold </a:t>
            </a:r>
            <a:r>
              <a:rPr lang="en-US" dirty="0" err="1"/>
              <a:t>i</a:t>
            </a:r>
            <a:r>
              <a:rPr lang="en-US" dirty="0"/>
              <a:t>, train on the others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19177E8-30CC-834F-A5C2-F6FAF6C42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4B80CF4-F11A-1646-ABE5-C3F033FF6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1E107-BB9C-C444-A986-25EEFE622AC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637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03994-5629-014F-AA59-71D82607C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Cross-validation Picture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B8DF1B2-4592-1B4E-8488-78AB2D01C2EF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3865" y="1527175"/>
            <a:ext cx="6739758" cy="4572000"/>
          </a:xfr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6AA0E5-4B77-2642-9A40-91A5B6013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504ADF-CFBF-5547-B8F4-E25C0171B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12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Don’t worry about the probability theory – we will cover this later.</a:t>
            </a:r>
          </a:p>
          <a:p>
            <a:r>
              <a:rPr lang="en-US" dirty="0"/>
              <a:t>The vector space model of documents</a:t>
            </a:r>
          </a:p>
          <a:p>
            <a:r>
              <a:rPr lang="en-US" dirty="0"/>
              <a:t>N-grams</a:t>
            </a:r>
          </a:p>
          <a:p>
            <a:r>
              <a:rPr lang="en-US" dirty="0"/>
              <a:t>Text classification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32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Space Model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9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Machine Learning to Documents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200" dirty="0"/>
              <a:t>Often we want to build a system that </a:t>
            </a:r>
            <a:r>
              <a:rPr lang="en-US" sz="2200" b="1" dirty="0"/>
              <a:t>classifies texts</a:t>
            </a:r>
            <a:r>
              <a:rPr lang="en-US" sz="2200" dirty="0"/>
              <a:t>.</a:t>
            </a:r>
          </a:p>
          <a:p>
            <a:pPr lvl="1"/>
            <a:r>
              <a:rPr lang="en-US" dirty="0"/>
              <a:t>e.g. “spam” vs. “ham”</a:t>
            </a:r>
          </a:p>
          <a:p>
            <a:r>
              <a:rPr lang="en-US" sz="2200" dirty="0"/>
              <a:t>It would be nice to reuse existing classification techniques</a:t>
            </a:r>
          </a:p>
          <a:p>
            <a:pPr lvl="1"/>
            <a:r>
              <a:rPr lang="en-US" dirty="0"/>
              <a:t>e.g. decision trees, neural nets</a:t>
            </a:r>
          </a:p>
          <a:p>
            <a:r>
              <a:rPr lang="en-US" sz="2200" dirty="0"/>
              <a:t>Impedance mismatch: </a:t>
            </a:r>
          </a:p>
          <a:p>
            <a:pPr lvl="1"/>
            <a:r>
              <a:rPr lang="en-US" dirty="0"/>
              <a:t>classification models expect as input a feature vector</a:t>
            </a:r>
          </a:p>
          <a:p>
            <a:pPr lvl="1"/>
            <a:r>
              <a:rPr lang="en-US" dirty="0"/>
              <a:t>a document is not a feature vector</a:t>
            </a:r>
          </a:p>
          <a:p>
            <a:r>
              <a:rPr lang="en-US" sz="2200" dirty="0"/>
              <a:t>Solution: convert a document to a feature vector</a:t>
            </a:r>
          </a:p>
          <a:p>
            <a:pPr lvl="1"/>
            <a:r>
              <a:rPr lang="en-US" dirty="0"/>
              <a:t>loses a lot of information</a:t>
            </a:r>
          </a:p>
          <a:p>
            <a:pPr lvl="1"/>
            <a:r>
              <a:rPr lang="en-US" dirty="0"/>
              <a:t>but effective for classification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C695A-E0A6-9540-A3B6-6C6E6ADB087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73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Bag of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371600"/>
            <a:ext cx="8503920" cy="2892552"/>
          </a:xfrm>
        </p:spPr>
        <p:txBody>
          <a:bodyPr/>
          <a:lstStyle/>
          <a:p>
            <a:r>
              <a:rPr lang="en-US" dirty="0"/>
              <a:t>Simplest approach: 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/>
              <a:t>fix </a:t>
            </a:r>
            <a:r>
              <a:rPr lang="en-US" i="1" dirty="0"/>
              <a:t>w</a:t>
            </a:r>
            <a:r>
              <a:rPr lang="en-US" dirty="0"/>
              <a:t> words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/>
              <a:t>For each word, count how many times it occurs in document</a:t>
            </a:r>
          </a:p>
          <a:p>
            <a:r>
              <a:rPr lang="en-US" dirty="0"/>
              <a:t>Example: “I am a prince of Nigeria. I need your help”</a:t>
            </a:r>
          </a:p>
          <a:p>
            <a:r>
              <a:rPr lang="en-US" dirty="0"/>
              <a:t>Word list = “I”, “prince”, “Nigeria”, “need”, “help”, “rich”</a:t>
            </a:r>
          </a:p>
          <a:p>
            <a:r>
              <a:rPr lang="en-US" dirty="0"/>
              <a:t>Produces count vector or Boolean vector: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4986284"/>
              </p:ext>
            </p:extLst>
          </p:nvPr>
        </p:nvGraphicFramePr>
        <p:xfrm>
          <a:off x="457200" y="4648200"/>
          <a:ext cx="75438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Nigeria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584015"/>
              </p:ext>
            </p:extLst>
          </p:nvPr>
        </p:nvGraphicFramePr>
        <p:xfrm>
          <a:off x="457200" y="5562600"/>
          <a:ext cx="754380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7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Nigeria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help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Occurs?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301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2130552"/>
          </a:xfrm>
        </p:spPr>
        <p:txBody>
          <a:bodyPr/>
          <a:lstStyle/>
          <a:p>
            <a:r>
              <a:rPr lang="en-US" dirty="0"/>
              <a:t>Bag of Words completely loses order information</a:t>
            </a:r>
          </a:p>
          <a:p>
            <a:r>
              <a:rPr lang="en-US" dirty="0"/>
              <a:t>Can keep some by considering </a:t>
            </a:r>
            <a:r>
              <a:rPr lang="en-US" b="1" dirty="0"/>
              <a:t>bigrams =</a:t>
            </a:r>
            <a:r>
              <a:rPr lang="en-US" dirty="0"/>
              <a:t> pairs of consecutive worlds</a:t>
            </a:r>
          </a:p>
          <a:p>
            <a:r>
              <a:rPr lang="en-US" dirty="0"/>
              <a:t>Example: “I am a prince of Nigeria. I need your help”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579603"/>
              </p:ext>
            </p:extLst>
          </p:nvPr>
        </p:nvGraphicFramePr>
        <p:xfrm>
          <a:off x="228602" y="3810000"/>
          <a:ext cx="8686799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3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5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7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78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91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34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Bigram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I,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prince,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I, need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of, Nigeria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your,help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get, rich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0867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Can extend bigrams by considering triples, quartets etc. of consecutive words</a:t>
            </a:r>
          </a:p>
          <a:p>
            <a:r>
              <a:rPr lang="en-US" dirty="0"/>
              <a:t>Bag-of-words = unigram</a:t>
            </a:r>
          </a:p>
          <a:p>
            <a:r>
              <a:rPr lang="en-US" dirty="0"/>
              <a:t>Can use n-gram model with any sequence</a:t>
            </a:r>
          </a:p>
          <a:p>
            <a:pPr lvl="1"/>
            <a:r>
              <a:rPr lang="en-US" dirty="0"/>
              <a:t>e.g. bigrams of characters like “</a:t>
            </a:r>
            <a:r>
              <a:rPr lang="en-US" dirty="0" err="1"/>
              <a:t>ht</a:t>
            </a:r>
            <a:r>
              <a:rPr lang="en-US" dirty="0"/>
              <a:t>”, “an”, “</a:t>
            </a:r>
            <a:r>
              <a:rPr lang="en-US" dirty="0" err="1"/>
              <a:t>ny</a:t>
            </a:r>
            <a:r>
              <a:rPr lang="en-US" dirty="0"/>
              <a:t>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20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Predicting The Next 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common task: predict the next word given previous words</a:t>
            </a:r>
          </a:p>
          <a:p>
            <a:pPr lvl="1"/>
            <a:r>
              <a:rPr lang="en-US" dirty="0"/>
              <a:t>think text messaging systems</a:t>
            </a:r>
          </a:p>
          <a:p>
            <a:r>
              <a:rPr lang="en-US" dirty="0"/>
              <a:t>Can apply n-grams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/>
              <a:t>For each n-gram, count frequency in English </a:t>
            </a:r>
            <a:r>
              <a:rPr lang="en-US" dirty="0">
                <a:hlinkClick r:id="rId3"/>
              </a:rPr>
              <a:t>https://en.wikipedia.org/wiki/Bigram</a:t>
            </a:r>
            <a:endParaRPr lang="en-US" dirty="0"/>
          </a:p>
          <a:p>
            <a:pPr marL="731838" lvl="1" indent="-457200">
              <a:buFont typeface="+mj-lt"/>
              <a:buAutoNum type="arabicPeriod"/>
            </a:pPr>
            <a:r>
              <a:rPr lang="en-US" dirty="0"/>
              <a:t>Predict the most likely n-gram given the n-1 previous words</a:t>
            </a:r>
          </a:p>
          <a:p>
            <a:r>
              <a:rPr lang="en-US" dirty="0"/>
              <a:t>Example (made-up numbers)</a:t>
            </a:r>
          </a:p>
          <a:p>
            <a:pPr lvl="1"/>
            <a:r>
              <a:rPr lang="en-US" dirty="0"/>
              <a:t>P(“I can”) = 0.01%</a:t>
            </a:r>
          </a:p>
          <a:p>
            <a:pPr lvl="1"/>
            <a:r>
              <a:rPr lang="en-US" dirty="0"/>
              <a:t>P(“I hope”) = 0.001%</a:t>
            </a:r>
          </a:p>
          <a:p>
            <a:pPr lvl="1">
              <a:buFont typeface="Wingdings" charset="2"/>
              <a:buChar char="Ø"/>
            </a:pPr>
            <a:r>
              <a:rPr lang="en-US" dirty="0"/>
              <a:t>Given “I”, predict “can”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055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Assigning Probability to Sentences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035552"/>
          </a:xfrm>
        </p:spPr>
        <p:txBody>
          <a:bodyPr/>
          <a:lstStyle/>
          <a:p>
            <a:r>
              <a:rPr lang="en-US" sz="2200" dirty="0"/>
              <a:t> A language model assigns a probability P(S) to a sentence</a:t>
            </a:r>
          </a:p>
          <a:p>
            <a:r>
              <a:rPr lang="en-US" sz="2200" dirty="0"/>
              <a:t>Many applications, e.g.</a:t>
            </a:r>
          </a:p>
          <a:p>
            <a:pPr lvl="1"/>
            <a:r>
              <a:rPr lang="en-US" dirty="0"/>
              <a:t>Generalizes next word prediction</a:t>
            </a:r>
          </a:p>
          <a:p>
            <a:pPr lvl="1"/>
            <a:r>
              <a:rPr lang="en-US" dirty="0"/>
              <a:t>Decide whether sentence is grammatical</a:t>
            </a:r>
          </a:p>
          <a:p>
            <a:r>
              <a:rPr lang="en-US" sz="2200" dirty="0"/>
              <a:t>N-gram method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/>
              <a:t>For each word w in sentence assign probability given previous n-1 words P(</a:t>
            </a:r>
            <a:r>
              <a:rPr lang="en-US" dirty="0" err="1"/>
              <a:t>w|previous</a:t>
            </a:r>
            <a:r>
              <a:rPr lang="en-US" dirty="0"/>
              <a:t> words)</a:t>
            </a:r>
          </a:p>
          <a:p>
            <a:pPr marL="731838" lvl="1" indent="-457200">
              <a:buFont typeface="+mj-lt"/>
              <a:buAutoNum type="arabicPeriod"/>
            </a:pPr>
            <a:r>
              <a:rPr lang="en-US" dirty="0"/>
              <a:t>P(S) = product of P(</a:t>
            </a:r>
            <a:r>
              <a:rPr lang="en-US" dirty="0" err="1"/>
              <a:t>w|previous</a:t>
            </a:r>
            <a:r>
              <a:rPr lang="en-US" dirty="0"/>
              <a:t> words)</a:t>
            </a:r>
          </a:p>
          <a:p>
            <a:r>
              <a:rPr lang="en-US" sz="2200" dirty="0"/>
              <a:t>Example with made-up numbers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0815961"/>
              </p:ext>
            </p:extLst>
          </p:nvPr>
        </p:nvGraphicFramePr>
        <p:xfrm>
          <a:off x="152400" y="5257800"/>
          <a:ext cx="860479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5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19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19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19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19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Nigeria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Conditional Probability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0.0001%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0.0001%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2549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26880</TotalTime>
  <Words>747</Words>
  <Application>Microsoft Macintosh PowerPoint</Application>
  <PresentationFormat>On-screen Show (4:3)</PresentationFormat>
  <Paragraphs>157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Georgia</vt:lpstr>
      <vt:lpstr>Wingdings</vt:lpstr>
      <vt:lpstr>Wingdings 2</vt:lpstr>
      <vt:lpstr>Civic</vt:lpstr>
      <vt:lpstr>Natural Language Processing</vt:lpstr>
      <vt:lpstr>Overview</vt:lpstr>
      <vt:lpstr>Vector Space Model</vt:lpstr>
      <vt:lpstr>Applying Machine Learning to Documents</vt:lpstr>
      <vt:lpstr>Bag of Words</vt:lpstr>
      <vt:lpstr>Bigrams</vt:lpstr>
      <vt:lpstr>n-grams</vt:lpstr>
      <vt:lpstr>Predicting The Next Word</vt:lpstr>
      <vt:lpstr>Assigning Probability to Sentences</vt:lpstr>
      <vt:lpstr>Text Classification Approaches</vt:lpstr>
      <vt:lpstr>Estimating Classification Accuracy</vt:lpstr>
      <vt:lpstr>Cross-validation Picture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Intelligent Agents</dc:title>
  <dc:creator/>
  <cp:lastModifiedBy>Oliver Schulte</cp:lastModifiedBy>
  <cp:revision>512</cp:revision>
  <dcterms:created xsi:type="dcterms:W3CDTF">2011-08-05T23:41:51Z</dcterms:created>
  <dcterms:modified xsi:type="dcterms:W3CDTF">2021-03-19T21:00:23Z</dcterms:modified>
</cp:coreProperties>
</file>