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265" autoAdjust="0"/>
  </p:normalViewPr>
  <p:slideViewPr>
    <p:cSldViewPr>
      <p:cViewPr varScale="1">
        <p:scale>
          <a:sx n="105" d="100"/>
          <a:sy n="105" d="100"/>
        </p:scale>
        <p:origin x="2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650224-4A6F-1240-8590-1A4B54A06D4F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4D2634-079B-2747-BED5-FCBCB5F2D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destroys word order</a:t>
            </a:r>
          </a:p>
          <a:p>
            <a:r>
              <a:rPr lang="en-US" dirty="0"/>
              <a:t>see http://</a:t>
            </a:r>
            <a:r>
              <a:rPr lang="en-US" dirty="0" err="1"/>
              <a:t>www.stefanoscerra.it</a:t>
            </a:r>
            <a:r>
              <a:rPr lang="en-US" dirty="0"/>
              <a:t>/movie~-reviews~-classification~-</a:t>
            </a:r>
            <a:r>
              <a:rPr lang="en-US" dirty="0" err="1"/>
              <a:t>weka</a:t>
            </a:r>
            <a:r>
              <a:rPr lang="en-US" dirty="0"/>
              <a:t>~-data~-mining/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5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/wiki/Bigram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FB08C-48D2-5B4A-9197-C844EA502109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D4C72E-EA87-BF47-82D4-4EFD96E9B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AD8CC-14AE-E544-B897-23DDB5348975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EF53-4815-2E43-B2E0-A94C02A48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4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75077B6-C963-9645-A8A4-67080D6E7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9C2590-5704-294A-874A-1A398174AD64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24683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D4018-B35E-3944-A8BF-374ABE0EBD94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5536060-2E24-9146-A883-F1AAD65D0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654836-9566-224C-BFB1-26D50FE19BBC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18C695A-E0A6-9540-A3B6-6C6E6ADB0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3FF0D216-1772-1848-A397-AC81B8F3129B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340-E941-6349-ABC7-E2A4196D9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FB476-6389-D649-89A7-0EFFDBC78C9B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9A1E107-BB9C-C444-A986-25EEFE622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ADAAF-CEA6-0E45-BD1C-C48FF5798BD7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6A3AC3-E860-EC47-B6FF-A739A8A46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B756A-B075-424D-8708-390EEE01F0B8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637A4-96B8-1445-9341-B144BDA8C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12177-F173-0641-91E7-EB9C14FF9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ED77BD-DF89-C149-BE41-24E135AC148D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87548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C74C35-69A4-204E-95D9-F49ADE84D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7DE9904-3E26-064B-A669-D8E71F3E8C41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22910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D728B583-9A7E-C247-A81B-31C57FDA6F83}" type="datetime1">
              <a:rPr lang="en-US"/>
              <a:pPr/>
              <a:t>3/19/21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2D16D4DF-1105-C843-983C-710FE3A281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gra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CHAPTER 22</a:t>
            </a: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Oliver Schulte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Natural Language Processing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8495" y="3992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Convert + Classify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0244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Convert document to feature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Apply machine learning classifier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8163693"/>
              </p:ext>
            </p:extLst>
          </p:nvPr>
        </p:nvGraphicFramePr>
        <p:xfrm>
          <a:off x="304800" y="6172200"/>
          <a:ext cx="4038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Classification Approaches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2133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Lorem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ipsum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dolor sit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amet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, has ad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summo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error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intellegam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,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mei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cu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errem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exerci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.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676400" y="5867400"/>
            <a:ext cx="228600" cy="228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2895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8200" y="2590800"/>
            <a:ext cx="4194048" cy="20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defRPr sz="2700" kern="1200">
                <a:solidFill>
                  <a:schemeClr val="tx1"/>
                </a:solidFill>
                <a:latin typeface="+mn-lt"/>
                <a:ea typeface="ＭＳ Ｐゴシック" pitchFamily="-48" charset="-128"/>
                <a:cs typeface="ＭＳ Ｐゴシック" pitchFamily="-48" charset="-128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"/>
              <a:defRPr sz="22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charset="0"/>
              <a:buChar char="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charset="0"/>
              <a:buChar char=""/>
              <a:defRPr sz="20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Build language model for each class</a:t>
            </a:r>
          </a:p>
          <a:p>
            <a:pPr lvl="1"/>
            <a:r>
              <a:rPr lang="en-US" dirty="0"/>
              <a:t>e.g. P(</a:t>
            </a:r>
            <a:r>
              <a:rPr lang="en-US" dirty="0" err="1"/>
              <a:t>S|ham</a:t>
            </a:r>
            <a:r>
              <a:rPr lang="en-US" dirty="0"/>
              <a:t>), P(</a:t>
            </a:r>
            <a:r>
              <a:rPr lang="en-US" dirty="0" err="1"/>
              <a:t>S|spam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classify sentence, check which model makes sentence more likely</a:t>
            </a:r>
          </a:p>
          <a:p>
            <a:pPr lvl="1"/>
            <a:r>
              <a:rPr lang="en-US" dirty="0"/>
              <a:t>e.g. if P(</a:t>
            </a:r>
            <a:r>
              <a:rPr lang="en-US" dirty="0" err="1"/>
              <a:t>S|ham</a:t>
            </a:r>
            <a:r>
              <a:rPr lang="en-US" dirty="0"/>
              <a:t>)&gt;P(</a:t>
            </a:r>
            <a:r>
              <a:rPr lang="en-US" dirty="0" err="1"/>
              <a:t>S|spam</a:t>
            </a:r>
            <a:r>
              <a:rPr lang="en-US" dirty="0"/>
              <a:t>), output “ham”</a:t>
            </a:r>
          </a:p>
          <a:p>
            <a:pPr marL="731838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4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EF6A4DF-19FA-5744-8F63-1173A525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Classification Accuracy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3CE1AC-B141-7E48-AB70-618359106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Computing the classification accuracy on a training set is the obvious thing to do.</a:t>
            </a:r>
          </a:p>
          <a:p>
            <a:r>
              <a:rPr lang="en-US" dirty="0"/>
              <a:t>But our training set may not be representative of future test sets.</a:t>
            </a:r>
          </a:p>
          <a:p>
            <a:pPr lvl="1"/>
            <a:r>
              <a:rPr lang="en-US" dirty="0"/>
              <a:t>This is called ‘overfitting”</a:t>
            </a:r>
          </a:p>
          <a:p>
            <a:r>
              <a:rPr lang="en-US" dirty="0"/>
              <a:t>A better metric of generalization ability is k-fold </a:t>
            </a:r>
            <a:r>
              <a:rPr lang="en-US" b="1" dirty="0"/>
              <a:t>cross-validation</a:t>
            </a:r>
            <a:r>
              <a:rPr lang="en-US" dirty="0"/>
              <a:t>.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Break the training set into k equal subsets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=1,…,k : test on fold </a:t>
            </a:r>
            <a:r>
              <a:rPr lang="en-US" dirty="0" err="1"/>
              <a:t>i</a:t>
            </a:r>
            <a:r>
              <a:rPr lang="en-US" dirty="0"/>
              <a:t>, train on the others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19177E8-30CC-834F-A5C2-F6FAF6C4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B80CF4-F11A-1646-ABE5-C3F033FF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E107-BB9C-C444-A986-25EEFE622A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3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3994-5629-014F-AA59-71D82607C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Cross-validation Picture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B8DF1B2-4592-1B4E-8488-78AB2D01C2E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65" y="1527175"/>
            <a:ext cx="6739758" cy="45720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AA0E5-4B77-2642-9A40-91A5B601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04ADF-CFBF-5547-B8F4-E25C0171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Don’t worry about the probability theory – we will cover this later.</a:t>
            </a:r>
          </a:p>
          <a:p>
            <a:r>
              <a:rPr lang="en-US" dirty="0"/>
              <a:t>The vector space model of documents</a:t>
            </a:r>
          </a:p>
          <a:p>
            <a:r>
              <a:rPr lang="en-US" dirty="0"/>
              <a:t>N-grams</a:t>
            </a:r>
          </a:p>
          <a:p>
            <a:r>
              <a:rPr lang="en-US" dirty="0"/>
              <a:t>Text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Space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Machine Learning to Documents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/>
              <a:t>Often we want to build a system that </a:t>
            </a:r>
            <a:r>
              <a:rPr lang="en-US" sz="2200" b="1" dirty="0"/>
              <a:t>classifies texts</a:t>
            </a:r>
            <a:r>
              <a:rPr lang="en-US" sz="2200" dirty="0"/>
              <a:t>.</a:t>
            </a:r>
          </a:p>
          <a:p>
            <a:pPr lvl="1"/>
            <a:r>
              <a:rPr lang="en-US" dirty="0"/>
              <a:t>e.g. “spam” vs. “ham”</a:t>
            </a:r>
          </a:p>
          <a:p>
            <a:r>
              <a:rPr lang="en-US" sz="2200" dirty="0"/>
              <a:t>It would be nice to reuse existing classification techniques</a:t>
            </a:r>
          </a:p>
          <a:p>
            <a:pPr lvl="1"/>
            <a:r>
              <a:rPr lang="en-US" dirty="0"/>
              <a:t>e.g. decision trees, neural nets</a:t>
            </a:r>
          </a:p>
          <a:p>
            <a:r>
              <a:rPr lang="en-US" sz="2200" dirty="0"/>
              <a:t>Impedance mismatch: </a:t>
            </a:r>
          </a:p>
          <a:p>
            <a:pPr lvl="1"/>
            <a:r>
              <a:rPr lang="en-US" dirty="0"/>
              <a:t>classification models expect as input a feature vector</a:t>
            </a:r>
          </a:p>
          <a:p>
            <a:pPr lvl="1"/>
            <a:r>
              <a:rPr lang="en-US" dirty="0"/>
              <a:t>a document is not a feature vector</a:t>
            </a:r>
          </a:p>
          <a:p>
            <a:r>
              <a:rPr lang="en-US" sz="2200" dirty="0"/>
              <a:t>Solution: convert a document to a feature vector</a:t>
            </a:r>
          </a:p>
          <a:p>
            <a:pPr lvl="1"/>
            <a:r>
              <a:rPr lang="en-US" dirty="0"/>
              <a:t>loses a lot of information</a:t>
            </a:r>
          </a:p>
          <a:p>
            <a:pPr lvl="1"/>
            <a:r>
              <a:rPr lang="en-US" dirty="0"/>
              <a:t>but effective for classification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C695A-E0A6-9540-A3B6-6C6E6ADB08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2892552"/>
          </a:xfrm>
        </p:spPr>
        <p:txBody>
          <a:bodyPr/>
          <a:lstStyle/>
          <a:p>
            <a:r>
              <a:rPr lang="en-US" dirty="0"/>
              <a:t>Simplest approach: 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fix </a:t>
            </a:r>
            <a:r>
              <a:rPr lang="en-US" i="1" dirty="0"/>
              <a:t>w</a:t>
            </a:r>
            <a:r>
              <a:rPr lang="en-US" dirty="0"/>
              <a:t> words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For each word, count how many times it occurs in document</a:t>
            </a:r>
          </a:p>
          <a:p>
            <a:r>
              <a:rPr lang="en-US" dirty="0"/>
              <a:t>Example: “I am a prince of Nigeria. I need your help”</a:t>
            </a:r>
          </a:p>
          <a:p>
            <a:r>
              <a:rPr lang="en-US" dirty="0"/>
              <a:t>Word list = “I”, “prince”, “Nigeria”, “need”, “help”, “rich”</a:t>
            </a:r>
          </a:p>
          <a:p>
            <a:r>
              <a:rPr lang="en-US" dirty="0"/>
              <a:t>Produces count vector or Boolean vector: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86284"/>
              </p:ext>
            </p:extLst>
          </p:nvPr>
        </p:nvGraphicFramePr>
        <p:xfrm>
          <a:off x="457200" y="4648200"/>
          <a:ext cx="75438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84015"/>
              </p:ext>
            </p:extLst>
          </p:nvPr>
        </p:nvGraphicFramePr>
        <p:xfrm>
          <a:off x="457200" y="5562600"/>
          <a:ext cx="75438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30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30552"/>
          </a:xfrm>
        </p:spPr>
        <p:txBody>
          <a:bodyPr/>
          <a:lstStyle/>
          <a:p>
            <a:r>
              <a:rPr lang="en-US" dirty="0"/>
              <a:t>Bag of Words completely loses order information</a:t>
            </a:r>
          </a:p>
          <a:p>
            <a:r>
              <a:rPr lang="en-US" dirty="0"/>
              <a:t>Can keep some by considering </a:t>
            </a:r>
            <a:r>
              <a:rPr lang="en-US" b="1" dirty="0"/>
              <a:t>bigrams =</a:t>
            </a:r>
            <a:r>
              <a:rPr lang="en-US" dirty="0"/>
              <a:t> pairs of consecutive worlds</a:t>
            </a:r>
          </a:p>
          <a:p>
            <a:r>
              <a:rPr lang="en-US" dirty="0"/>
              <a:t>Example: “I am a prince of Nigeria. I need your help”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79603"/>
              </p:ext>
            </p:extLst>
          </p:nvPr>
        </p:nvGraphicFramePr>
        <p:xfrm>
          <a:off x="228602" y="3810000"/>
          <a:ext cx="868679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7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I,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prince,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I,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of, 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your,help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get, rich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6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extend bigrams by considering triples, quartets etc. of consecutive words</a:t>
            </a:r>
          </a:p>
          <a:p>
            <a:r>
              <a:rPr lang="en-US" dirty="0"/>
              <a:t>Bag-of-words = unigram</a:t>
            </a:r>
          </a:p>
          <a:p>
            <a:r>
              <a:rPr lang="en-US" dirty="0"/>
              <a:t>Can use n-gram model with any sequence</a:t>
            </a:r>
          </a:p>
          <a:p>
            <a:pPr lvl="1"/>
            <a:r>
              <a:rPr lang="en-US" dirty="0"/>
              <a:t>e.g. bigrams of characters like “</a:t>
            </a:r>
            <a:r>
              <a:rPr lang="en-US" dirty="0" err="1"/>
              <a:t>ht</a:t>
            </a:r>
            <a:r>
              <a:rPr lang="en-US" dirty="0"/>
              <a:t>”, “an”, “</a:t>
            </a:r>
            <a:r>
              <a:rPr lang="en-US" dirty="0" err="1"/>
              <a:t>ny</a:t>
            </a:r>
            <a:r>
              <a:rPr lang="en-US" dirty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The Next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common task: predict the next word given previous words</a:t>
            </a:r>
          </a:p>
          <a:p>
            <a:pPr lvl="1"/>
            <a:r>
              <a:rPr lang="en-US" dirty="0"/>
              <a:t>think text messaging systems</a:t>
            </a:r>
          </a:p>
          <a:p>
            <a:r>
              <a:rPr lang="en-US" dirty="0"/>
              <a:t>Can apply n-grams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For each n-gram, count frequency in English </a:t>
            </a:r>
            <a:r>
              <a:rPr lang="en-US" dirty="0">
                <a:hlinkClick r:id="rId3"/>
              </a:rPr>
              <a:t>https://en.wikipedia.org/wiki/Bigram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Predict the most likely n-gram given the n-1 previous words</a:t>
            </a:r>
          </a:p>
          <a:p>
            <a:r>
              <a:rPr lang="en-US" dirty="0"/>
              <a:t>Example (made-up numbers)</a:t>
            </a:r>
          </a:p>
          <a:p>
            <a:pPr lvl="1"/>
            <a:r>
              <a:rPr lang="en-US" dirty="0"/>
              <a:t>P(“I can”) = 0.01%</a:t>
            </a:r>
          </a:p>
          <a:p>
            <a:pPr lvl="1"/>
            <a:r>
              <a:rPr lang="en-US" dirty="0"/>
              <a:t>P(“I hope”) = 0.001%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Given “I”, predict “can”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5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Probability to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35552"/>
          </a:xfrm>
        </p:spPr>
        <p:txBody>
          <a:bodyPr/>
          <a:lstStyle/>
          <a:p>
            <a:r>
              <a:rPr lang="en-US" sz="2200" dirty="0"/>
              <a:t> A language model assigns a probability P(S) to a sentence</a:t>
            </a:r>
          </a:p>
          <a:p>
            <a:r>
              <a:rPr lang="en-US" sz="2200" dirty="0"/>
              <a:t>Many applications, e.g.</a:t>
            </a:r>
          </a:p>
          <a:p>
            <a:pPr lvl="1"/>
            <a:r>
              <a:rPr lang="en-US" dirty="0"/>
              <a:t>Generalizes next word prediction</a:t>
            </a:r>
          </a:p>
          <a:p>
            <a:pPr lvl="1"/>
            <a:r>
              <a:rPr lang="en-US" dirty="0"/>
              <a:t>Decide whether sentence is grammatical</a:t>
            </a:r>
          </a:p>
          <a:p>
            <a:r>
              <a:rPr lang="en-US" sz="2200" dirty="0"/>
              <a:t>N-gram method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For each word w in sentence assign probability given previous n-1 words P(</a:t>
            </a:r>
            <a:r>
              <a:rPr lang="en-US" dirty="0" err="1"/>
              <a:t>w|previous</a:t>
            </a:r>
            <a:r>
              <a:rPr lang="en-US" dirty="0"/>
              <a:t> words)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P(S) = product of P(</a:t>
            </a:r>
            <a:r>
              <a:rPr lang="en-US" dirty="0" err="1"/>
              <a:t>w|previous</a:t>
            </a:r>
            <a:r>
              <a:rPr lang="en-US" dirty="0"/>
              <a:t> words)</a:t>
            </a:r>
          </a:p>
          <a:p>
            <a:r>
              <a:rPr lang="en-US" sz="2200" dirty="0"/>
              <a:t>Example with made-up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15961"/>
              </p:ext>
            </p:extLst>
          </p:nvPr>
        </p:nvGraphicFramePr>
        <p:xfrm>
          <a:off x="152400" y="5257800"/>
          <a:ext cx="86047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Nigeria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 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49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26880</TotalTime>
  <Words>747</Words>
  <Application>Microsoft Macintosh PowerPoint</Application>
  <PresentationFormat>On-screen Show (4:3)</PresentationFormat>
  <Paragraphs>157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Civic</vt:lpstr>
      <vt:lpstr>Natural Language Processing</vt:lpstr>
      <vt:lpstr>Overview</vt:lpstr>
      <vt:lpstr>Vector Space Model</vt:lpstr>
      <vt:lpstr>Applying Machine Learning to Documents</vt:lpstr>
      <vt:lpstr>Bag of Words</vt:lpstr>
      <vt:lpstr>Bigrams</vt:lpstr>
      <vt:lpstr>n-grams</vt:lpstr>
      <vt:lpstr>Predicting The Next Word</vt:lpstr>
      <vt:lpstr>Assigning Probability to Sentences</vt:lpstr>
      <vt:lpstr>Text Classification Approaches</vt:lpstr>
      <vt:lpstr>Estimating Classification Accuracy</vt:lpstr>
      <vt:lpstr>Cross-validation Picture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/>
  <cp:lastModifiedBy>Oliver Schulte</cp:lastModifiedBy>
  <cp:revision>512</cp:revision>
  <dcterms:created xsi:type="dcterms:W3CDTF">2011-08-05T23:41:51Z</dcterms:created>
  <dcterms:modified xsi:type="dcterms:W3CDTF">2021-03-19T21:00:23Z</dcterms:modified>
</cp:coreProperties>
</file>