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Microsoft_Equation1.bin" ContentType="application/vnd.openxmlformats-officedocument.oleObject"/>
  <Override PartName="/ppt/embeddings/Microsoft_Equation2.bin" ContentType="application/vnd.openxmlformats-officedocument.oleObject"/>
  <Override PartName="/ppt/embeddings/Microsoft_Equation3.bin" ContentType="application/vnd.openxmlformats-officedocument.oleObject"/>
  <Override PartName="/ppt/embeddings/Microsoft_Equation4.bin" ContentType="application/vnd.openxmlformats-officedocument.oleObject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163" autoAdjust="0"/>
  </p:normalViewPr>
  <p:slideViewPr>
    <p:cSldViewPr snapToGrid="0" snapToObjects="1">
      <p:cViewPr varScale="1">
        <p:scale>
          <a:sx n="91" d="100"/>
          <a:sy n="91" d="100"/>
        </p:scale>
        <p:origin x="-18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1" Type="http://schemas.openxmlformats.org/officeDocument/2006/relationships/image" Target="../media/image3.emf"/><Relationship Id="rId2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643DF10F-661A-154D-AEC4-831FE342F32A}" type="datetime1">
              <a:rPr lang="en-US"/>
              <a:pPr>
                <a:defRPr/>
              </a:pPr>
              <a:t>2017-02-06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35E3594E-B5E7-DE43-B105-D1E7D3178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642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3CBE3EAE-D6F7-B341-A9D9-F43E30C616E4}" type="datetime1">
              <a:rPr lang="en-US"/>
              <a:pPr>
                <a:defRPr/>
              </a:pPr>
              <a:t>2017-02-06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57BE7C63-45E8-3348-B2F7-0B0BBCE77A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404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CA" dirty="0" smtClean="0">
                <a:latin typeface="Calibri" charset="0"/>
              </a:rPr>
              <a:t>plan: start with assumptions.</a:t>
            </a:r>
          </a:p>
          <a:p>
            <a:pPr eaLnBrk="1" hangingPunct="1">
              <a:spcBef>
                <a:spcPct val="0"/>
              </a:spcBef>
            </a:pPr>
            <a:r>
              <a:rPr lang="en-CA" dirty="0" smtClean="0">
                <a:latin typeface="Calibri" charset="0"/>
              </a:rPr>
              <a:t>A1: common cause</a:t>
            </a:r>
          </a:p>
          <a:p>
            <a:pPr eaLnBrk="1" hangingPunct="1">
              <a:spcBef>
                <a:spcPct val="0"/>
              </a:spcBef>
            </a:pPr>
            <a:r>
              <a:rPr lang="en-CA" dirty="0" smtClean="0">
                <a:latin typeface="Calibri" charset="0"/>
              </a:rPr>
              <a:t>A2:</a:t>
            </a:r>
            <a:r>
              <a:rPr lang="en-CA" baseline="0" dirty="0" smtClean="0">
                <a:latin typeface="Calibri" charset="0"/>
              </a:rPr>
              <a:t> small number. dimensionality reduction.</a:t>
            </a:r>
          </a:p>
          <a:p>
            <a:pPr eaLnBrk="1" hangingPunct="1">
              <a:spcBef>
                <a:spcPct val="0"/>
              </a:spcBef>
            </a:pPr>
            <a:r>
              <a:rPr lang="en-CA" baseline="0" dirty="0" smtClean="0">
                <a:latin typeface="Calibri" charset="0"/>
              </a:rPr>
              <a:t>A3: form of causation: </a:t>
            </a:r>
            <a:r>
              <a:rPr lang="en-CA" baseline="0" dirty="0" err="1" smtClean="0">
                <a:latin typeface="Calibri" charset="0"/>
              </a:rPr>
              <a:t>pca</a:t>
            </a:r>
            <a:r>
              <a:rPr lang="en-CA" baseline="0" dirty="0" smtClean="0">
                <a:latin typeface="Calibri" charset="0"/>
              </a:rPr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>
                <a:latin typeface="Calibri" charset="0"/>
              </a:rPr>
              <a:t>group learning, similar assumptions</a:t>
            </a:r>
            <a:endParaRPr lang="en-US" dirty="0">
              <a:latin typeface="Calibri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CBEA8C6-1438-6349-AE5B-AD4AFC0FE361}" type="slidenum">
              <a:rPr lang="en-US" sz="1200">
                <a:latin typeface="Calibri" charset="0"/>
              </a:rPr>
              <a:pPr eaLnBrk="1" hangingPunct="1"/>
              <a:t>1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*error: think of activation as virtual outputs</a:t>
            </a:r>
          </a:p>
          <a:p>
            <a:pPr marL="171450" indent="-171450">
              <a:buFontTx/>
              <a:buChar char="•"/>
            </a:pPr>
            <a:r>
              <a:rPr lang="en-US" dirty="0" smtClean="0"/>
              <a:t>data </a:t>
            </a:r>
            <a:r>
              <a:rPr lang="en-US" dirty="0" err="1" smtClean="0"/>
              <a:t>normalizatin</a:t>
            </a:r>
            <a:r>
              <a:rPr lang="en-US" dirty="0" smtClean="0"/>
              <a:t> think of activations as virtual inputs</a:t>
            </a:r>
          </a:p>
          <a:p>
            <a:pPr marL="171450" indent="-171450">
              <a:buFontTx/>
              <a:buChar char="•"/>
            </a:pPr>
            <a:r>
              <a:rPr lang="en-US" dirty="0" smtClean="0"/>
              <a:t>neural nets encourage</a:t>
            </a:r>
            <a:r>
              <a:rPr lang="en-US" baseline="0" dirty="0" smtClean="0"/>
              <a:t> recursive thinking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177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*less dependence on initial values because we normalize</a:t>
            </a:r>
            <a:r>
              <a:rPr lang="en-US" baseline="0" dirty="0" smtClean="0"/>
              <a:t> possible differences due to different initializations</a:t>
            </a:r>
          </a:p>
          <a:p>
            <a:pPr marL="171450" indent="-171450">
              <a:buFontTx/>
              <a:buChar char="•"/>
            </a:pPr>
            <a:r>
              <a:rPr lang="en-US" baseline="0" dirty="0" smtClean="0"/>
              <a:t>regularization because large weights are scaled back</a:t>
            </a:r>
          </a:p>
          <a:p>
            <a:pPr marL="171450" indent="-171450">
              <a:buFontTx/>
              <a:buChar char="•"/>
            </a:pPr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9096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show </a:t>
            </a:r>
            <a:r>
              <a:rPr lang="en-US" dirty="0" err="1" smtClean="0"/>
              <a:t>Bengio</a:t>
            </a:r>
            <a:r>
              <a:rPr lang="en-US" dirty="0" smtClean="0"/>
              <a:t> diagrams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BE7C63-45E8-3348-B2F7-0B0BBCE77AB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07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D179C2F-D683-D944-B941-3F058D23D335}" type="datetime1">
              <a:t>2017-02-06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Deep Learning Training</a:t>
            </a:r>
            <a:endParaRPr lang="en-US" dirty="0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124607-D7EB-3446-A4B8-55166DB82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70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448D1-517C-5B42-B71F-32ED97DD9DD6}" type="datetime1">
              <a:t>2017-02-06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Deep Learning Training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01E80-921C-614C-9D5C-E880ED6785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375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58035-C635-9D4E-A52C-ADD3F12D7483}" type="datetime1">
              <a:t>2017-02-06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Deep Learning Training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652AD-693C-B34D-A8D9-1959FACC4B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952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A477A-B4C9-8347-BB3F-C7CA8DC03DF2}" type="datetime1">
              <a:t>2017-02-06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Deep Learning Training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45685-DC37-0445-898B-F64AE21B2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62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4D6020-FCE6-7F49-A255-0A9AB9B4AA1A}" type="datetime1">
              <a:t>2017-02-06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Deep Learning Training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62C3EF-4CE4-FF46-9CDF-2832916B36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8410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23875-21C9-5141-907E-AE85DEA61C5B}" type="datetime1">
              <a:t>2017-02-06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Deep Learning Training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4DA57-F8B9-B54F-AF0F-CC9FA0CF17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10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B8208-C18E-8D4A-9594-BE159DD271C4}" type="datetime1">
              <a:t>2017-02-06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Deep Learning Training</a:t>
            </a:r>
            <a:endParaRPr lang="en-US" dirty="0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E733E-2B96-754A-A071-B13946FEA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20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E672E-1D6C-324B-8C38-7955D1E2B6DD}" type="datetime1">
              <a:t>2017-02-06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Deep Learning Training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6B271-2852-0F49-AEEE-3E7BF04BCC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326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C2538-2DEA-E246-A240-67DA2EF5CE3A}" type="datetime1">
              <a:t>2017-02-06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Deep Learning Training</a:t>
            </a:r>
            <a:endParaRPr lang="en-US" dirty="0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E9F6A-3B58-334D-9273-DA712BDC8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69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D488521-D35A-754F-AA1F-318F484816E0}" type="datetime1">
              <a:t>2017-02-06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Deep Learning Training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DA4859-D5F6-8445-B88F-302AD4376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790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0FBC03-FC9A-9044-A790-D4B6483373B6}" type="datetime1">
              <a:t>2017-02-06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Deep Learning Training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E0285F-B208-4644-BE15-0A0C423EA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890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064125" y="6153150"/>
            <a:ext cx="2476500" cy="4762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tx2"/>
                </a:solidFill>
                <a:latin typeface="Perpetua" charset="0"/>
              </a:defRPr>
            </a:lvl1pPr>
          </a:lstStyle>
          <a:p>
            <a:pPr>
              <a:defRPr/>
            </a:pPr>
            <a:fld id="{1509F304-84CC-8447-BB7C-FE5C9FA5578D}" type="datetime1">
              <a:t>2017-02-06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tx2"/>
                </a:solidFill>
                <a:latin typeface="Perpetua" charset="0"/>
              </a:defRPr>
            </a:lvl1pPr>
          </a:lstStyle>
          <a:p>
            <a:pPr>
              <a:defRPr/>
            </a:pPr>
            <a:r>
              <a:rPr lang="en-US" dirty="0" smtClean="0"/>
              <a:t>Deep Learning Training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>
              <a:defRPr sz="1400" smtClean="0">
                <a:solidFill>
                  <a:srgbClr val="FFFFFF"/>
                </a:solidFill>
                <a:latin typeface="Franklin Gothic Book" charset="0"/>
              </a:defRPr>
            </a:lvl1pPr>
          </a:lstStyle>
          <a:p>
            <a:pPr>
              <a:defRPr/>
            </a:pPr>
            <a:fld id="{7CEF2234-60CD-F14D-A018-E190E3387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3" name="TextBox 9"/>
          <p:cNvSpPr txBox="1">
            <a:spLocks noChangeArrowheads="1"/>
          </p:cNvSpPr>
          <p:nvPr/>
        </p:nvSpPr>
        <p:spPr bwMode="auto">
          <a:xfrm>
            <a:off x="7769225" y="6210300"/>
            <a:ext cx="9175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4B99B7F-2E64-2646-91C2-380EEC053FFA}" type="slidenum">
              <a:rPr lang="en-US" sz="1400" smtClean="0">
                <a:latin typeface="Perpetua" charset="0"/>
              </a:rPr>
              <a:pPr eaLnBrk="1" hangingPunct="1"/>
              <a:t>‹#›</a:t>
            </a:fld>
            <a:endParaRPr lang="en-US" sz="1400" dirty="0">
              <a:latin typeface="Perpetu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1" r:id="rId2"/>
    <p:sldLayoutId id="2147483699" r:id="rId3"/>
    <p:sldLayoutId id="2147483692" r:id="rId4"/>
    <p:sldLayoutId id="2147483693" r:id="rId5"/>
    <p:sldLayoutId id="2147483694" r:id="rId6"/>
    <p:sldLayoutId id="2147483695" r:id="rId7"/>
    <p:sldLayoutId id="2147483700" r:id="rId8"/>
    <p:sldLayoutId id="2147483701" r:id="rId9"/>
    <p:sldLayoutId id="2147483696" r:id="rId10"/>
    <p:sldLayoutId id="2147483697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charset="0"/>
          <a:ea typeface="ＭＳ Ｐゴシック" charset="0"/>
          <a:cs typeface="ＭＳ Ｐゴシック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charset="0"/>
        <a:buChar char=""/>
        <a:defRPr sz="26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charset="0"/>
        <a:buChar char="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charset="0"/>
        <a:buChar char="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charset="0"/>
        <a:buChar char="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image" Target="../media/image3.emf"/><Relationship Id="rId5" Type="http://schemas.openxmlformats.org/officeDocument/2006/relationships/oleObject" Target="../embeddings/Microsoft_Equation2.bin"/><Relationship Id="rId6" Type="http://schemas.openxmlformats.org/officeDocument/2006/relationships/image" Target="../media/image4.emf"/><Relationship Id="rId7" Type="http://schemas.openxmlformats.org/officeDocument/2006/relationships/oleObject" Target="../embeddings/Microsoft_Equation3.bin"/><Relationship Id="rId8" Type="http://schemas.openxmlformats.org/officeDocument/2006/relationships/image" Target="../media/image5.emf"/><Relationship Id="rId9" Type="http://schemas.openxmlformats.org/officeDocument/2006/relationships/oleObject" Target="../embeddings/Microsoft_Equation4.bin"/><Relationship Id="rId10" Type="http://schemas.openxmlformats.org/officeDocument/2006/relationships/image" Target="../media/image6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Franklin Gothic Book" charset="0"/>
              </a:rPr>
              <a:t>More on Training Deep Neural Networks</a:t>
            </a:r>
            <a:endParaRPr dirty="0">
              <a:latin typeface="Franklin Gothic Book" charset="0"/>
            </a:endParaRPr>
          </a:p>
        </p:txBody>
      </p:sp>
      <p:pic>
        <p:nvPicPr>
          <p:cNvPr id="15363" name="Picture 5" descr="sfu-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028" y="247864"/>
            <a:ext cx="1844675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 txBox="1">
            <a:spLocks/>
          </p:cNvSpPr>
          <p:nvPr/>
        </p:nvSpPr>
        <p:spPr bwMode="auto">
          <a:xfrm>
            <a:off x="1219200" y="4464066"/>
            <a:ext cx="3276600" cy="1747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</a:pPr>
            <a:r>
              <a:rPr lang="en-CA" dirty="0" smtClean="0">
                <a:latin typeface="Perpetua" pitchFamily="18" charset="0"/>
              </a:rPr>
              <a:t>Oliver Schulte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</a:pPr>
            <a:r>
              <a:rPr lang="en-CA" dirty="0" smtClean="0">
                <a:latin typeface="Perpetua" pitchFamily="18" charset="0"/>
              </a:rPr>
              <a:t>School </a:t>
            </a:r>
            <a:r>
              <a:rPr lang="en-CA" dirty="0">
                <a:latin typeface="Perpetua" pitchFamily="18" charset="0"/>
              </a:rPr>
              <a:t>of Computing Science</a:t>
            </a:r>
            <a:endParaRPr lang="en-CA" dirty="0" smtClean="0">
              <a:latin typeface="Perpetua" pitchFamily="18" charset="0"/>
            </a:endParaRP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</a:pPr>
            <a:r>
              <a:rPr lang="en-CA" dirty="0" smtClean="0">
                <a:latin typeface="Perpetua" pitchFamily="18" charset="0"/>
              </a:rPr>
              <a:t>Simon Fraser University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</a:pPr>
            <a:endParaRPr lang="en-CA" dirty="0">
              <a:latin typeface="Perpetua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Rectified Linear 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Somewhat similar concept in electronics: convert AC to DC current.</a:t>
            </a:r>
          </a:p>
          <a:p>
            <a:r>
              <a:rPr lang="en-US" dirty="0" err="1" smtClean="0"/>
              <a:t>f(x</a:t>
            </a:r>
            <a:r>
              <a:rPr lang="en-US" dirty="0" smtClean="0"/>
              <a:t>) = max(0,x)</a:t>
            </a:r>
          </a:p>
          <a:p>
            <a:r>
              <a:rPr lang="en-US" dirty="0" smtClean="0"/>
              <a:t>Gradient is trivial.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Deep Learning Training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Dropout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Model Averaging comes to Neural Nets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Deep Learning Training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Averaging Models is a good idea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See Boosting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Deep Learning Training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Dropout in Neural Nets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Stochastic gradient descent: Cycle through each case.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each case, randomly drop out some neurons.</a:t>
            </a:r>
          </a:p>
          <a:p>
            <a:pPr marL="788988" lvl="1" indent="-514350">
              <a:buFont typeface="+mj-lt"/>
              <a:buAutoNum type="arabicPeriod"/>
            </a:pPr>
            <a:r>
              <a:rPr lang="en-US" dirty="0" smtClean="0"/>
              <a:t>Independently with probability </a:t>
            </a:r>
            <a:r>
              <a:rPr lang="en-US" dirty="0" err="1" smtClean="0"/>
              <a:t>p</a:t>
            </a:r>
            <a:r>
              <a:rPr lang="en-US" dirty="0" smtClean="0"/>
              <a:t>, e.g. 0.5.</a:t>
            </a:r>
          </a:p>
          <a:p>
            <a:pPr marL="788988" lvl="1" indent="-514350">
              <a:buFont typeface="+mj-lt"/>
              <a:buAutoNum type="arabicPeriod"/>
            </a:pPr>
            <a:r>
              <a:rPr lang="en-US" dirty="0" smtClean="0"/>
              <a:t>Train only the weights for the remaining neurons.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After training, multiply the weights by </a:t>
            </a:r>
            <a:r>
              <a:rPr lang="en-US" dirty="0" err="1" smtClean="0"/>
              <a:t>p</a:t>
            </a:r>
            <a:r>
              <a:rPr lang="en-US" dirty="0" smtClean="0"/>
              <a:t>. Intuition:</a:t>
            </a:r>
          </a:p>
          <a:p>
            <a:pPr marL="788988" lvl="1" indent="-514350">
              <a:buFont typeface="+mj-lt"/>
              <a:buAutoNum type="arabicPeriod"/>
            </a:pPr>
            <a:r>
              <a:rPr lang="en-US" dirty="0" smtClean="0"/>
              <a:t>A kind of average over the neural net for each case.</a:t>
            </a:r>
          </a:p>
          <a:p>
            <a:pPr marL="788988" lvl="1" indent="-514350">
              <a:buFont typeface="+mj-lt"/>
              <a:buAutoNum type="arabicPeriod"/>
            </a:pPr>
            <a:r>
              <a:rPr lang="en-US" dirty="0" smtClean="0"/>
              <a:t>If </a:t>
            </a:r>
            <a:r>
              <a:rPr lang="en-US" dirty="0" err="1" smtClean="0"/>
              <a:t>p</a:t>
            </a:r>
            <a:r>
              <a:rPr lang="en-US" dirty="0" smtClean="0"/>
              <a:t> = 0.5, twice as many hidden units are present as during training.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Can also use Inverted Dropout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Deep Learning Training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 Constraint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Dropout typically also uses the norm constraint:</a:t>
            </a:r>
          </a:p>
          <a:p>
            <a:r>
              <a:rPr lang="en-US" dirty="0" smtClean="0"/>
              <a:t>Fix the length of each incoming weight vector to be less than </a:t>
            </a:r>
            <a:r>
              <a:rPr lang="en-US" smtClean="0"/>
              <a:t>a constant.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Deep Learning Training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Batch Normalization</a:t>
            </a:r>
          </a:p>
          <a:p>
            <a:r>
              <a:rPr lang="en-US" dirty="0" smtClean="0"/>
              <a:t>Rectified </a:t>
            </a:r>
            <a:r>
              <a:rPr lang="en-US" dirty="0" smtClean="0"/>
              <a:t>Linear Units</a:t>
            </a:r>
          </a:p>
          <a:p>
            <a:r>
              <a:rPr lang="en-US" dirty="0" smtClean="0"/>
              <a:t>Dropout</a:t>
            </a:r>
          </a:p>
          <a:p>
            <a:r>
              <a:rPr lang="en-US" dirty="0"/>
              <a:t>Norm Constraint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Deep Learning Training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Key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Saturation of activation functions that approximate step functions.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vanishing gradients</a:t>
            </a:r>
          </a:p>
          <a:p>
            <a:r>
              <a:rPr lang="en-US" dirty="0" smtClean="0"/>
              <a:t>co-adaptation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local minimum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Deep Learning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870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Batch Normalization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Deep Learning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83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High-level Intuition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From the point of view of hidden layers inside a deep network:</a:t>
            </a:r>
            <a:br>
              <a:rPr lang="en-US" dirty="0" smtClean="0"/>
            </a:br>
            <a:r>
              <a:rPr lang="en-US" dirty="0" smtClean="0"/>
              <a:t>output activation of previous layer = input “data”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whatever properties we want in input data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 properties we want in output activations</a:t>
            </a:r>
          </a:p>
          <a:p>
            <a:r>
              <a:rPr lang="en-US" dirty="0" smtClean="0"/>
              <a:t>one nice input data property was normalization</a:t>
            </a:r>
          </a:p>
          <a:p>
            <a:pPr lvl="1"/>
            <a:r>
              <a:rPr lang="en-US" dirty="0" smtClean="0"/>
              <a:t>means and variances on the same scale</a:t>
            </a:r>
          </a:p>
          <a:p>
            <a:pPr lvl="1"/>
            <a:r>
              <a:rPr lang="en-US" dirty="0" smtClean="0"/>
              <a:t>e.g. all data dimensions on the same scale (see preprocessing section)</a:t>
            </a:r>
          </a:p>
          <a:p>
            <a:r>
              <a:rPr lang="en-US" dirty="0" smtClean="0"/>
              <a:t>in a sense dual to </a:t>
            </a:r>
            <a:r>
              <a:rPr lang="en-US" dirty="0" err="1" smtClean="0"/>
              <a:t>backpropagating</a:t>
            </a:r>
            <a:r>
              <a:rPr lang="en-US" dirty="0" smtClean="0"/>
              <a:t> error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Deep Learning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550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Normalized Activations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avoid saturation</a:t>
            </a:r>
          </a:p>
          <a:p>
            <a:r>
              <a:rPr lang="en-US" dirty="0" smtClean="0"/>
              <a:t>less dependence on initial weight values</a:t>
            </a:r>
          </a:p>
          <a:p>
            <a:r>
              <a:rPr lang="en-US" dirty="0" smtClean="0"/>
              <a:t>some regularization</a:t>
            </a:r>
          </a:p>
          <a:p>
            <a:pPr lvl="1"/>
            <a:r>
              <a:rPr lang="en-US" dirty="0" smtClean="0"/>
              <a:t>large values scaled back</a:t>
            </a:r>
          </a:p>
          <a:p>
            <a:pPr lvl="1"/>
            <a:r>
              <a:rPr lang="en-US" dirty="0" smtClean="0"/>
              <a:t>normalization connects activation in one node to activation in others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Deep Learning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923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Normalization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 err="1" smtClean="0"/>
              <a:t>minibatch</a:t>
            </a:r>
            <a:r>
              <a:rPr lang="en-US" dirty="0" smtClean="0"/>
              <a:t> </a:t>
            </a:r>
            <a:r>
              <a:rPr lang="en-US" b="1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,..</a:t>
            </a:r>
            <a:r>
              <a:rPr lang="en-US" b="1" dirty="0" smtClean="0"/>
              <a:t>x</a:t>
            </a:r>
            <a:r>
              <a:rPr lang="en-US" baseline="-25000" dirty="0" smtClean="0"/>
              <a:t>m</a:t>
            </a:r>
            <a:r>
              <a:rPr lang="en-US" dirty="0" smtClean="0"/>
              <a:t> of data points</a:t>
            </a:r>
          </a:p>
          <a:p>
            <a:pPr marL="44450" indent="0">
              <a:buNone/>
            </a:pPr>
            <a:r>
              <a:rPr lang="en-US" dirty="0" smtClean="0"/>
              <a:t>For each node </a:t>
            </a:r>
            <a:r>
              <a:rPr lang="en-US" i="1" dirty="0" smtClean="0"/>
              <a:t>x</a:t>
            </a:r>
            <a:r>
              <a:rPr lang="en-US" i="1" baseline="30000" dirty="0" smtClean="0"/>
              <a:t>i</a:t>
            </a:r>
          </a:p>
          <a:p>
            <a:pPr marL="776288" lvl="1" indent="-457200">
              <a:buFont typeface="+mj-lt"/>
              <a:buAutoNum type="arabicPeriod"/>
            </a:pPr>
            <a:r>
              <a:rPr lang="en-US" dirty="0" smtClean="0"/>
              <a:t>Find the activation values </a:t>
            </a:r>
            <a:r>
              <a:rPr lang="en-US" i="1" dirty="0" err="1" smtClean="0"/>
              <a:t>x</a:t>
            </a:r>
            <a:r>
              <a:rPr lang="en-US" i="1" baseline="30000" dirty="0" err="1" smtClean="0"/>
              <a:t>i</a:t>
            </a:r>
            <a:r>
              <a:rPr lang="en-US" i="1" baseline="-25000" dirty="0" err="1"/>
              <a:t>j</a:t>
            </a:r>
            <a:r>
              <a:rPr lang="en-US" dirty="0" smtClean="0"/>
              <a:t>,..,</a:t>
            </a:r>
            <a:r>
              <a:rPr lang="en-US" i="1" dirty="0"/>
              <a:t> </a:t>
            </a:r>
            <a:r>
              <a:rPr lang="en-US" i="1" dirty="0" err="1" smtClean="0"/>
              <a:t>x</a:t>
            </a:r>
            <a:r>
              <a:rPr lang="en-US" i="1" baseline="30000" dirty="0" err="1" smtClean="0"/>
              <a:t>i</a:t>
            </a:r>
            <a:r>
              <a:rPr lang="en-US" i="1" baseline="-25000" dirty="0" err="1" smtClean="0"/>
              <a:t>m</a:t>
            </a:r>
            <a:r>
              <a:rPr lang="en-US" dirty="0"/>
              <a:t> </a:t>
            </a:r>
            <a:r>
              <a:rPr lang="en-US" dirty="0" smtClean="0"/>
              <a:t>for each data point</a:t>
            </a:r>
          </a:p>
          <a:p>
            <a:pPr marL="776288" lvl="1" indent="-457200">
              <a:buFont typeface="+mj-lt"/>
              <a:buAutoNum type="arabicPeriod"/>
            </a:pPr>
            <a:r>
              <a:rPr lang="en-US" dirty="0" smtClean="0"/>
              <a:t>Normalize the activation values:</a:t>
            </a:r>
          </a:p>
          <a:p>
            <a:pPr marL="776288" lvl="1" indent="-457200">
              <a:buFont typeface="+mj-lt"/>
              <a:buAutoNum type="arabicPeriod"/>
            </a:pPr>
            <a:endParaRPr lang="en-US" dirty="0"/>
          </a:p>
          <a:p>
            <a:pPr marL="776288" lvl="1" indent="-457200">
              <a:buFont typeface="+mj-lt"/>
              <a:buAutoNum type="arabicPeriod"/>
            </a:pPr>
            <a:endParaRPr lang="en-US" dirty="0" smtClean="0"/>
          </a:p>
          <a:p>
            <a:pPr marL="776288" lvl="1" indent="-457200">
              <a:buFont typeface="+mj-lt"/>
              <a:buAutoNum type="arabicPeriod"/>
            </a:pPr>
            <a:endParaRPr lang="en-US" dirty="0"/>
          </a:p>
          <a:p>
            <a:pPr marL="776288" lvl="1" indent="-457200">
              <a:buFont typeface="+mj-lt"/>
              <a:buAutoNum type="arabicPeriod"/>
            </a:pPr>
            <a:endParaRPr lang="en-US" dirty="0" smtClean="0"/>
          </a:p>
          <a:p>
            <a:pPr marL="776288" lvl="1" indent="-457200">
              <a:buFont typeface="+mj-lt"/>
              <a:buAutoNum type="arabicPeriod"/>
            </a:pPr>
            <a:endParaRPr lang="en-US" dirty="0"/>
          </a:p>
          <a:p>
            <a:pPr marL="776288" lvl="1" indent="-457200">
              <a:buFont typeface="+mj-lt"/>
              <a:buAutoNum type="arabicPeriod"/>
            </a:pPr>
            <a:r>
              <a:rPr lang="en-US" dirty="0" smtClean="0"/>
              <a:t>Scale and shift: </a:t>
            </a:r>
            <a:br>
              <a:rPr lang="en-US" dirty="0" smtClean="0"/>
            </a:br>
            <a:r>
              <a:rPr lang="en-US" dirty="0" smtClean="0"/>
              <a:t>where </a:t>
            </a:r>
            <a:r>
              <a:rPr lang="en-US" dirty="0" err="1" smtClean="0"/>
              <a:t>γ</a:t>
            </a:r>
            <a:r>
              <a:rPr lang="en-US" smtClean="0"/>
              <a:t>,βare </a:t>
            </a:r>
            <a:r>
              <a:rPr lang="en-US" dirty="0" smtClean="0"/>
              <a:t>learned during backpropagation</a:t>
            </a:r>
          </a:p>
          <a:p>
            <a:pPr marL="776288" lvl="1" indent="-457200">
              <a:buFont typeface="+mj-lt"/>
              <a:buAutoNum type="arabicPeriod"/>
            </a:pPr>
            <a:endParaRPr lang="en-US" dirty="0"/>
          </a:p>
          <a:p>
            <a:pPr marL="776288" lvl="1" indent="-457200">
              <a:buFont typeface="+mj-lt"/>
              <a:buAutoNum type="arabicPeriod"/>
            </a:pPr>
            <a:endParaRPr lang="en-US" dirty="0" smtClean="0"/>
          </a:p>
          <a:p>
            <a:pPr marL="776288" lvl="1" indent="-457200">
              <a:buFont typeface="+mj-lt"/>
              <a:buAutoNum type="arabicPeriod"/>
            </a:pPr>
            <a:endParaRPr lang="en-US" dirty="0"/>
          </a:p>
          <a:p>
            <a:pPr marL="776288" lvl="1" indent="-457200">
              <a:buFont typeface="+mj-lt"/>
              <a:buAutoNum type="arabicPeriod"/>
            </a:pPr>
            <a:endParaRPr lang="en-US" dirty="0" smtClean="0"/>
          </a:p>
          <a:p>
            <a:pPr marL="1050925" lvl="2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Deep Learning Training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878759"/>
              </p:ext>
            </p:extLst>
          </p:nvPr>
        </p:nvGraphicFramePr>
        <p:xfrm>
          <a:off x="1765300" y="3187700"/>
          <a:ext cx="188912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3" imgW="1143000" imgH="482600" progId="Equation.3">
                  <p:embed/>
                </p:oleObj>
              </mc:Choice>
              <mc:Fallback>
                <p:oleObj name="Equation" r:id="rId3" imgW="1143000" imgH="482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5300" y="3187700"/>
                        <a:ext cx="1889125" cy="79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6905614"/>
              </p:ext>
            </p:extLst>
          </p:nvPr>
        </p:nvGraphicFramePr>
        <p:xfrm>
          <a:off x="1765300" y="3738563"/>
          <a:ext cx="272732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5" imgW="1651000" imgH="482600" progId="Equation.3">
                  <p:embed/>
                </p:oleObj>
              </mc:Choice>
              <mc:Fallback>
                <p:oleObj name="Equation" r:id="rId5" imgW="1651000" imgH="482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65300" y="3738563"/>
                        <a:ext cx="2727325" cy="79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308183"/>
              </p:ext>
            </p:extLst>
          </p:nvPr>
        </p:nvGraphicFramePr>
        <p:xfrm>
          <a:off x="4056523" y="5172543"/>
          <a:ext cx="1720837" cy="502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7" imgW="736600" imgH="215900" progId="Equation.3">
                  <p:embed/>
                </p:oleObj>
              </mc:Choice>
              <mc:Fallback>
                <p:oleObj name="Equation" r:id="rId7" imgW="7366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056523" y="5172543"/>
                        <a:ext cx="1720837" cy="5025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5759521"/>
              </p:ext>
            </p:extLst>
          </p:nvPr>
        </p:nvGraphicFramePr>
        <p:xfrm>
          <a:off x="1917700" y="4618103"/>
          <a:ext cx="1616075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9" imgW="977900" imgH="457200" progId="Equation.3">
                  <p:embed/>
                </p:oleObj>
              </mc:Choice>
              <mc:Fallback>
                <p:oleObj name="Equation" r:id="rId9" imgW="9779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917700" y="4618103"/>
                        <a:ext cx="1616075" cy="754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437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Rectified Linear Units	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New Activation Function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Deep Learning Training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with Sigmoid Activation Function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Dense: typically all units are active for any given input.</a:t>
            </a:r>
          </a:p>
          <a:p>
            <a:r>
              <a:rPr lang="en-US" dirty="0" smtClean="0"/>
              <a:t>Vanishing gradient: as number of layers increase, the error derivative for each goes to 0.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Deep Learning Training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sicPresentation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BasicPresentation.potx</Template>
  <TotalTime>3368</TotalTime>
  <Words>447</Words>
  <Application>Microsoft Macintosh PowerPoint</Application>
  <PresentationFormat>On-screen Show (4:3)</PresentationFormat>
  <Paragraphs>96</Paragraphs>
  <Slides>14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BasicPresentation</vt:lpstr>
      <vt:lpstr>Microsoft Equation</vt:lpstr>
      <vt:lpstr>More on Training Deep Neural Networks</vt:lpstr>
      <vt:lpstr>Overview </vt:lpstr>
      <vt:lpstr>Two Key Problems</vt:lpstr>
      <vt:lpstr>Batch Normalization</vt:lpstr>
      <vt:lpstr>High-level Intuition</vt:lpstr>
      <vt:lpstr>Benefits of Normalized Activations</vt:lpstr>
      <vt:lpstr>Normalization Algorithm</vt:lpstr>
      <vt:lpstr>Rectified Linear Units </vt:lpstr>
      <vt:lpstr>Problems with Sigmoid Activation Function</vt:lpstr>
      <vt:lpstr>Rectified Linear Unit</vt:lpstr>
      <vt:lpstr>Dropout</vt:lpstr>
      <vt:lpstr>Averaging Models is a good idea</vt:lpstr>
      <vt:lpstr>Dropout in Neural Nets</vt:lpstr>
      <vt:lpstr>Norm Constraint</vt:lpstr>
    </vt:vector>
  </TitlesOfParts>
  <Company>Simon Fraser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Oliver Schulte</dc:creator>
  <cp:lastModifiedBy>Oliver Schulte</cp:lastModifiedBy>
  <cp:revision>155</cp:revision>
  <dcterms:created xsi:type="dcterms:W3CDTF">2015-03-11T06:02:33Z</dcterms:created>
  <dcterms:modified xsi:type="dcterms:W3CDTF">2017-02-08T22:34:56Z</dcterms:modified>
</cp:coreProperties>
</file>