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AF1D71DB-BB25-7640-BCED-5FE0BB367C49}">
          <p14:sldIdLst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93"/>
    <p:restoredTop sz="87723"/>
  </p:normalViewPr>
  <p:slideViewPr>
    <p:cSldViewPr snapToGrid="0" snapToObjects="1">
      <p:cViewPr varScale="1">
        <p:scale>
          <a:sx n="110" d="100"/>
          <a:sy n="110" d="100"/>
        </p:scale>
        <p:origin x="84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CAC87-E817-884A-9358-3DEC24276FB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FE1B5-9288-854E-9B4F-EEE1FD531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744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672A7-2D62-D546-B943-B85F59ADDF17}" type="datetimeFigureOut">
              <a:rPr lang="en-US" smtClean="0"/>
              <a:t>9/14/21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8169F-5D8D-8443-9ACF-14667E26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780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change footer, go to Insert, Header and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684CA-648D-4A43-8EB7-C2049A572DAC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451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mccormickml.com</a:t>
            </a:r>
            <a:r>
              <a:rPr lang="en-US" dirty="0"/>
              <a:t>/2018/06/15/applying-word2vec-to-recommenders-and-advertising/</a:t>
            </a:r>
          </a:p>
          <a:p>
            <a:r>
              <a:rPr lang="en-US" dirty="0"/>
              <a:t>Mention collaborative filtering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95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youtu.be</a:t>
            </a:r>
            <a:r>
              <a:rPr lang="en-US" dirty="0"/>
              <a:t>/VoFJs-NDU54?t=90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28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5647-0C69-2145-973B-E53634A70F17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54DCA-1C70-754D-A896-043AC6BABE50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BA52-D130-054E-8420-B156DF435280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69F-0632-8347-B77C-E974431A8306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FF8C-7F19-2041-96EE-78436FC32AFC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3222-5C65-2444-929E-120A9A247497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8ECD7-0560-F24B-9E63-899FE7F59F5C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6720-BDEA-5247-9DC2-4518ECBF162C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321F-40F3-8E49-B427-3D27A1EF0394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4DA0F-E8EA-9C47-B708-ED8D522A6733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95FE9D-AFAD-ED48-B99F-797AD2CBB4CC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C8CD40F-3B15-2D47-A444-726EB44D8AEB}" type="datetime1">
              <a:rPr lang="en-CA" smtClean="0"/>
              <a:t>2021-09-14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 dirty="0"/>
              <a:t>A Crash Course in Reinforcement Learning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2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ccormickml.com/2018/06/15/applying-word2vec-to-recommenders-and-advertisin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VoFJs-NDU54?t=9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Graph Modelling Teaser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Oliver Schulte</a:t>
            </a:r>
          </a:p>
          <a:p>
            <a:r>
              <a:rPr lang="en-US"/>
              <a:t>Simon Fraser University</a:t>
            </a:r>
          </a:p>
        </p:txBody>
      </p:sp>
    </p:spTree>
    <p:extLst>
      <p:ext uri="{BB962C8B-B14F-4D97-AF65-F5344CB8AC3E}">
        <p14:creationId xmlns:p14="http://schemas.microsoft.com/office/powerpoint/2010/main" val="175521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Graph Data?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7626" y="2643819"/>
            <a:ext cx="4939747" cy="310198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Set of connected entities</a:t>
            </a:r>
          </a:p>
          <a:p>
            <a:r>
              <a:rPr lang="en-US" dirty="0"/>
              <a:t>Can have</a:t>
            </a:r>
          </a:p>
          <a:p>
            <a:pPr lvl="1"/>
            <a:r>
              <a:rPr lang="en-US" dirty="0"/>
              <a:t>Types of nodes with attributes</a:t>
            </a:r>
          </a:p>
          <a:p>
            <a:pPr lvl="1"/>
            <a:r>
              <a:rPr lang="en-US" dirty="0"/>
              <a:t>Types of edges with attributes</a:t>
            </a:r>
          </a:p>
          <a:p>
            <a:r>
              <a:rPr lang="en-US" dirty="0"/>
              <a:t>Examples: </a:t>
            </a:r>
          </a:p>
          <a:p>
            <a:pPr lvl="1"/>
            <a:r>
              <a:rPr lang="en-US" dirty="0"/>
              <a:t>physical networks</a:t>
            </a:r>
          </a:p>
          <a:p>
            <a:pPr lvl="1"/>
            <a:r>
              <a:rPr lang="en-US" dirty="0"/>
              <a:t>Relational databases SQL</a:t>
            </a:r>
          </a:p>
          <a:p>
            <a:r>
              <a:rPr lang="en-US" dirty="0"/>
              <a:t>Links can represent </a:t>
            </a:r>
            <a:r>
              <a:rPr lang="en-US" b="1" dirty="0"/>
              <a:t>abstract relationships</a:t>
            </a:r>
          </a:p>
          <a:p>
            <a:pPr lvl="1"/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B53989B-6C93-D944-B857-A5E44D30A61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24298" y="2777923"/>
            <a:ext cx="5631963" cy="2789499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349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2CB5C89-EC70-1A4A-8A8F-2A6A9B5D6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Networks, Interaction networks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13074E5-90C9-8A40-A1DE-1AA701098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49" y="2643818"/>
            <a:ext cx="7729728" cy="3101983"/>
          </a:xfrm>
        </p:spPr>
        <p:txBody>
          <a:bodyPr/>
          <a:lstStyle/>
          <a:p>
            <a:r>
              <a:rPr lang="en-US" dirty="0"/>
              <a:t>Protein interactions</a:t>
            </a:r>
          </a:p>
          <a:p>
            <a:r>
              <a:rPr lang="en-US" dirty="0"/>
              <a:t>Social interactions (see Karate club in textbook)</a:t>
            </a:r>
          </a:p>
          <a:p>
            <a:r>
              <a:rPr lang="en-US" dirty="0"/>
              <a:t>Character interactions Les </a:t>
            </a:r>
            <a:r>
              <a:rPr lang="en-US" dirty="0" err="1"/>
              <a:t>Miserables</a:t>
            </a:r>
            <a:endParaRPr lang="en-US" dirty="0"/>
          </a:p>
          <a:p>
            <a:pPr lvl="1"/>
            <a:r>
              <a:rPr lang="en-US" dirty="0"/>
              <a:t>See node2vec paper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F4617E-3AF4-9246-A0BF-2E536F06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FF4B92-B8F5-9048-8147-B1587286E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525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77E41-C09F-8D42-BDE5-53277E494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17877-7F59-AD4E-BD27-D4816C58C4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5577" y="2811679"/>
            <a:ext cx="5356726" cy="3101982"/>
          </a:xfrm>
        </p:spPr>
        <p:txBody>
          <a:bodyPr/>
          <a:lstStyle/>
          <a:p>
            <a:r>
              <a:rPr lang="en-US" dirty="0"/>
              <a:t>Connect users to items they select</a:t>
            </a:r>
          </a:p>
          <a:p>
            <a:r>
              <a:rPr lang="en-US" dirty="0"/>
              <a:t>Can represent in </a:t>
            </a:r>
            <a:r>
              <a:rPr lang="en-US" b="1" dirty="0"/>
              <a:t>rating matrix</a:t>
            </a:r>
            <a:endParaRPr lang="en-US" dirty="0"/>
          </a:p>
          <a:p>
            <a:r>
              <a:rPr lang="en-US" dirty="0"/>
              <a:t>(sparse) matrix data ≈ graph data with binary edges</a:t>
            </a:r>
          </a:p>
          <a:p>
            <a:r>
              <a:rPr lang="en-US" dirty="0">
                <a:hlinkClick r:id="rId3"/>
              </a:rPr>
              <a:t>Examples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46E4B1E0-CE81-E24D-93CB-465D6642B65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89845354"/>
              </p:ext>
            </p:extLst>
          </p:nvPr>
        </p:nvGraphicFramePr>
        <p:xfrm>
          <a:off x="6338888" y="2638425"/>
          <a:ext cx="5203205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0149">
                  <a:extLst>
                    <a:ext uri="{9D8B030D-6E8A-4147-A177-3AD203B41FA5}">
                      <a16:colId xmlns:a16="http://schemas.microsoft.com/office/drawing/2014/main" val="1325260599"/>
                    </a:ext>
                  </a:extLst>
                </a:gridCol>
                <a:gridCol w="1089089">
                  <a:extLst>
                    <a:ext uri="{9D8B030D-6E8A-4147-A177-3AD203B41FA5}">
                      <a16:colId xmlns:a16="http://schemas.microsoft.com/office/drawing/2014/main" val="1253368603"/>
                    </a:ext>
                  </a:extLst>
                </a:gridCol>
                <a:gridCol w="903669">
                  <a:extLst>
                    <a:ext uri="{9D8B030D-6E8A-4147-A177-3AD203B41FA5}">
                      <a16:colId xmlns:a16="http://schemas.microsoft.com/office/drawing/2014/main" val="3865506926"/>
                    </a:ext>
                  </a:extLst>
                </a:gridCol>
                <a:gridCol w="1070149">
                  <a:extLst>
                    <a:ext uri="{9D8B030D-6E8A-4147-A177-3AD203B41FA5}">
                      <a16:colId xmlns:a16="http://schemas.microsoft.com/office/drawing/2014/main" val="3161246362"/>
                    </a:ext>
                  </a:extLst>
                </a:gridCol>
                <a:gridCol w="1070149">
                  <a:extLst>
                    <a:ext uri="{9D8B030D-6E8A-4147-A177-3AD203B41FA5}">
                      <a16:colId xmlns:a16="http://schemas.microsoft.com/office/drawing/2014/main" val="1702319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imagine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yesterday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Besame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mucho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262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742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43984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6F2B49-B67D-9249-AB5C-4350FFC4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4F0CD9-69A7-5C41-BB6C-A37353AB2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0BFC24-0A7E-9548-806A-E0471FED6B8E}"/>
              </a:ext>
            </a:extLst>
          </p:cNvPr>
          <p:cNvSpPr txBox="1"/>
          <p:nvPr/>
        </p:nvSpPr>
        <p:spPr>
          <a:xfrm>
            <a:off x="5409165" y="3198167"/>
            <a:ext cx="887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User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ADBB0B-AB20-AD41-8C83-DD9E54742600}"/>
              </a:ext>
            </a:extLst>
          </p:cNvPr>
          <p:cNvSpPr txBox="1"/>
          <p:nvPr/>
        </p:nvSpPr>
        <p:spPr>
          <a:xfrm>
            <a:off x="8728277" y="2214124"/>
            <a:ext cx="887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Item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F12B1C-06DA-F048-9AAF-F62A45A6F82B}"/>
              </a:ext>
            </a:extLst>
          </p:cNvPr>
          <p:cNvCxnSpPr>
            <a:cxnSpLocks/>
          </p:cNvCxnSpPr>
          <p:nvPr/>
        </p:nvCxnSpPr>
        <p:spPr>
          <a:xfrm flipH="1">
            <a:off x="7752080" y="2987040"/>
            <a:ext cx="132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A1115D-BEFD-6E43-8522-C4D7511DC92C}"/>
              </a:ext>
            </a:extLst>
          </p:cNvPr>
          <p:cNvCxnSpPr/>
          <p:nvPr/>
        </p:nvCxnSpPr>
        <p:spPr>
          <a:xfrm flipV="1">
            <a:off x="6797040" y="2976880"/>
            <a:ext cx="1097280" cy="55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1561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CDE8951-5E4A-5443-9CF8-E914BA1CD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complete graph trick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8B4676E-34B9-4B45-A4CD-75A2270C7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representation learning can be used to learn about generic interactions among entities without pre-defining relationships</a:t>
            </a:r>
          </a:p>
          <a:p>
            <a:r>
              <a:rPr lang="en-US" dirty="0"/>
              <a:t>The trick: use a complete graph</a:t>
            </a:r>
          </a:p>
          <a:p>
            <a:pPr lvl="1"/>
            <a:r>
              <a:rPr lang="en-US" dirty="0"/>
              <a:t>Let the system learn which interactions are relevant</a:t>
            </a:r>
          </a:p>
          <a:p>
            <a:pPr lvl="1"/>
            <a:r>
              <a:rPr lang="en-US" dirty="0"/>
              <a:t>Example: </a:t>
            </a:r>
            <a:r>
              <a:rPr lang="en-US" dirty="0">
                <a:hlinkClick r:id="rId3"/>
              </a:rPr>
              <a:t>hockey player interactions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25DA3-1465-BB43-AFDF-86DD2A94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F5129-1FE0-FD42-821C-9E648D98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466147"/>
      </p:ext>
    </p:extLst>
  </p:cSld>
  <p:clrMapOvr>
    <a:masterClrMapping/>
  </p:clrMapOvr>
</p:sld>
</file>

<file path=ppt/theme/theme1.xml><?xml version="1.0" encoding="utf-8"?>
<a:theme xmlns:a="http://schemas.openxmlformats.org/drawingml/2006/main" name="waseda-schul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DC013D4A-2BE5-F240-B497-8EEFC3B8378B}" vid="{2C6C84C0-08F1-2049-8502-ED9678DB3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waseda-schulte</Template>
  <TotalTime>354</TotalTime>
  <Words>228</Words>
  <Application>Microsoft Macintosh PowerPoint</Application>
  <PresentationFormat>Widescreen</PresentationFormat>
  <Paragraphs>61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waseda-schulte</vt:lpstr>
      <vt:lpstr>Graph Modelling Teaser</vt:lpstr>
      <vt:lpstr>What are Graph Data?</vt:lpstr>
      <vt:lpstr>Examples</vt:lpstr>
      <vt:lpstr>Social Networks, Interaction networks</vt:lpstr>
      <vt:lpstr>Recommendation systems</vt:lpstr>
      <vt:lpstr>The complete graph trick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Crash Course in Reinforcement Learning</dc:title>
  <dc:creator>Oliver Schulte</dc:creator>
  <cp:lastModifiedBy>Oliver Schulte</cp:lastModifiedBy>
  <cp:revision>7</cp:revision>
  <dcterms:created xsi:type="dcterms:W3CDTF">2021-09-10T18:49:21Z</dcterms:created>
  <dcterms:modified xsi:type="dcterms:W3CDTF">2021-09-14T23:36:44Z</dcterms:modified>
</cp:coreProperties>
</file>