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69" r:id="rId12"/>
    <p:sldId id="272" r:id="rId13"/>
    <p:sldId id="273" r:id="rId14"/>
    <p:sldId id="270" r:id="rId15"/>
    <p:sldId id="258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74665" autoAdjust="0"/>
  </p:normalViewPr>
  <p:slideViewPr>
    <p:cSldViewPr snapToGrid="0" snapToObjects="1">
      <p:cViewPr varScale="1">
        <p:scale>
          <a:sx n="106" d="100"/>
          <a:sy n="106" d="100"/>
        </p:scale>
        <p:origin x="3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http://cs231n.github.io/convolutional-networks/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</a:t>
            </a:r>
            <a:r>
              <a:rPr lang="en-US" dirty="0" err="1"/>
              <a:t>localhost</a:t>
            </a:r>
            <a:r>
              <a:rPr lang="en-US" dirty="0"/>
              <a:t>/Users/oschulte1/</a:t>
            </a:r>
            <a:r>
              <a:rPr lang="en-US" dirty="0" err="1"/>
              <a:t>Dropbox</a:t>
            </a:r>
            <a:r>
              <a:rPr lang="en-US" dirty="0"/>
              <a:t>/726/slides/figures/cnn2d-example.pdf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padding + stride 1  -&gt; same output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8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really do mean add over all the channels, see Stanford demo</a:t>
            </a:r>
          </a:p>
          <a:p>
            <a:r>
              <a:rPr lang="en-US" dirty="0"/>
              <a:t>https://</a:t>
            </a:r>
            <a:r>
              <a:rPr lang="en-US" dirty="0" err="1"/>
              <a:t>colab.research.google.com</a:t>
            </a:r>
            <a:r>
              <a:rPr lang="en-US" dirty="0"/>
              <a:t>/drive/1hQkDAOWHhrdWGn650ysMu64z9jfZbqcr</a:t>
            </a:r>
          </a:p>
          <a:p>
            <a:r>
              <a:rPr lang="en-US" dirty="0"/>
              <a:t>https://</a:t>
            </a:r>
            <a:r>
              <a:rPr lang="en-US" dirty="0" err="1"/>
              <a:t>colab.research.google.com</a:t>
            </a:r>
            <a:r>
              <a:rPr lang="en-US" dirty="0"/>
              <a:t>/</a:t>
            </a:r>
            <a:r>
              <a:rPr lang="en-US" dirty="0" err="1"/>
              <a:t>github</a:t>
            </a:r>
            <a:r>
              <a:rPr lang="en-US" dirty="0"/>
              <a:t>/</a:t>
            </a:r>
            <a:r>
              <a:rPr lang="en-US" dirty="0" err="1"/>
              <a:t>fchollet</a:t>
            </a:r>
            <a:r>
              <a:rPr lang="en-US" dirty="0"/>
              <a:t>/deep-learning-with-python-notebooks/blob/master/5.4-visualizing-what-convnets-learn.ipynb#scrollTo=hVOmCIs2JTC8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1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=M2IebCN9Ht4</a:t>
            </a:r>
          </a:p>
          <a:p>
            <a:endParaRPr lang="en-US" dirty="0"/>
          </a:p>
          <a:p>
            <a:r>
              <a:rPr lang="en-US"/>
              <a:t>Missing gestalt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0E230E-364A-9E44-A989-A711673EDF45}" type="datetime1">
              <a:t>2/8/21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E18-38F3-D649-B2AC-312ED30FC9A2}" type="datetime1">
              <a:t>2/8/21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1159-5714-7147-8E77-63B660745B0B}" type="datetime1">
              <a:t>2/8/21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6D2C-1638-E341-A64B-5C34A832398D}" type="datetime1">
              <a:t>2/8/21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5685-DC37-0445-898B-F64AE21B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73430-D935-C64C-8CB9-050172A9A50A}" type="datetime1">
              <a:t>2/8/21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73D-8D15-DA4B-9C4F-1B676A985D4E}" type="datetime1">
              <a:t>2/8/21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8BFA-C586-9347-9B38-E9883A09202C}" type="datetime1">
              <a:t>2/8/21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2729-3AF9-A14D-A390-415F7F4691CF}" type="datetime1">
              <a:t>2/8/21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D824-C3EC-A343-AB4B-CBFC5E6319A1}" type="datetime1"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98DD6-0B68-1B49-987A-D84994D119A4}" type="datetime1">
              <a:t>2/8/21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88539-6CD5-D94C-83C5-93D3A0A4F29A}" type="datetime1">
              <a:t>2/8/21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AA3EFA75-0074-3944-AF54-78AB0272A822}" type="datetime1">
              <a:t>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231n.github.io/convolutional-network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convolutional-network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hQkDAOWHhrdWGn650ysMu64z9jfZbqc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IebCN9Ht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406.2661" TargetMode="External"/><Relationship Id="rId4" Type="http://schemas.openxmlformats.org/officeDocument/2006/relationships/hyperlink" Target="https://arxiv.org/pdf/1412.1897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/Users/oschulte1/Dropbox/726/slides/figures/cnn2d-exampl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 charset="0"/>
              </a:rPr>
              <a:t>Convolutional Neural Nets</a:t>
            </a:r>
            <a:endParaRPr dirty="0">
              <a:latin typeface="Franklin Gothic Book" charset="0"/>
            </a:endParaRPr>
          </a:p>
        </p:txBody>
      </p:sp>
      <p:pic>
        <p:nvPicPr>
          <p:cNvPr id="15363" name="Picture 5" descr="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28" y="247864"/>
            <a:ext cx="18446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2020887" y="3609849"/>
            <a:ext cx="5983425" cy="19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Oliver Schulte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Simon Fraser 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</a:rPr>
              <a:t>Introduction to Deep Learning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sz="2400" dirty="0">
                <a:latin typeface="Perpetua" pitchFamily="18" charset="0"/>
                <a:hlinkClick r:id="rId4"/>
              </a:rPr>
              <a:t>Further Notes with Demos</a:t>
            </a:r>
            <a:endParaRPr lang="en-CA" sz="2400" dirty="0">
              <a:latin typeface="Perpet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71376"/>
          </a:xfrm>
        </p:spPr>
        <p:txBody>
          <a:bodyPr/>
          <a:lstStyle/>
          <a:p>
            <a:r>
              <a:rPr lang="en-US" dirty="0"/>
              <a:t>Neat Insight: Can use the same sliding window idea on the features in the first hidden layer.</a:t>
            </a:r>
          </a:p>
          <a:p>
            <a:r>
              <a:rPr lang="en-US" dirty="0"/>
              <a:t>And the second, the third,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Each convolutional layer generates higher-level features that cover a larger part of the input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4475" y="5472846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4820" y="5472846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46620" y="5472846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61842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Nigerian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5740" y="5472846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Prince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995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1" name="Straight Connector 40"/>
          <p:cNvCxnSpPr>
            <a:stCxn id="35" idx="0"/>
            <a:endCxn id="40" idx="2"/>
          </p:cNvCxnSpPr>
          <p:nvPr/>
        </p:nvCxnSpPr>
        <p:spPr>
          <a:xfrm flipH="1" flipV="1">
            <a:off x="902920" y="5170087"/>
            <a:ext cx="1148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6" idx="0"/>
          </p:cNvCxnSpPr>
          <p:nvPr/>
        </p:nvCxnSpPr>
        <p:spPr>
          <a:xfrm flipH="1" flipV="1">
            <a:off x="1052844" y="5175098"/>
            <a:ext cx="921485" cy="297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82440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>
            <a:stCxn id="36" idx="0"/>
            <a:endCxn id="43" idx="2"/>
          </p:cNvCxnSpPr>
          <p:nvPr/>
        </p:nvCxnSpPr>
        <p:spPr>
          <a:xfrm flipV="1">
            <a:off x="1974329" y="5170087"/>
            <a:ext cx="0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3" idx="2"/>
          </p:cNvCxnSpPr>
          <p:nvPr/>
        </p:nvCxnSpPr>
        <p:spPr>
          <a:xfrm flipH="1" flipV="1">
            <a:off x="1974329" y="5170087"/>
            <a:ext cx="672292" cy="282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67329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7" name="Straight Connector 46"/>
          <p:cNvCxnSpPr>
            <a:stCxn id="37" idx="0"/>
            <a:endCxn id="46" idx="2"/>
          </p:cNvCxnSpPr>
          <p:nvPr/>
        </p:nvCxnSpPr>
        <p:spPr>
          <a:xfrm flipV="1">
            <a:off x="2818717" y="5170087"/>
            <a:ext cx="4502" cy="302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46" idx="2"/>
          </p:cNvCxnSpPr>
          <p:nvPr/>
        </p:nvCxnSpPr>
        <p:spPr>
          <a:xfrm flipH="1" flipV="1">
            <a:off x="2823219" y="5170087"/>
            <a:ext cx="127378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890914" y="4800755"/>
            <a:ext cx="299849" cy="369332"/>
          </a:xfrm>
          <a:prstGeom prst="rect">
            <a:avLst/>
          </a:prstGeom>
          <a:solidFill>
            <a:srgbClr val="FF0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0" name="Straight Connector 49"/>
          <p:cNvCxnSpPr>
            <a:endCxn id="49" idx="2"/>
          </p:cNvCxnSpPr>
          <p:nvPr/>
        </p:nvCxnSpPr>
        <p:spPr>
          <a:xfrm flipH="1" flipV="1">
            <a:off x="4040839" y="5170087"/>
            <a:ext cx="56166" cy="282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39" idx="0"/>
          </p:cNvCxnSpPr>
          <p:nvPr/>
        </p:nvCxnSpPr>
        <p:spPr>
          <a:xfrm flipH="1" flipV="1">
            <a:off x="4190763" y="5213567"/>
            <a:ext cx="1703969" cy="2592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87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23015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99239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210010" y="4800755"/>
            <a:ext cx="299849" cy="369332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6" name="Straight Connector 55"/>
          <p:cNvCxnSpPr>
            <a:stCxn id="35" idx="0"/>
          </p:cNvCxnSpPr>
          <p:nvPr/>
        </p:nvCxnSpPr>
        <p:spPr>
          <a:xfrm flipV="1">
            <a:off x="914400" y="5213567"/>
            <a:ext cx="149924" cy="25927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6" idx="1"/>
          </p:cNvCxnSpPr>
          <p:nvPr/>
        </p:nvCxnSpPr>
        <p:spPr>
          <a:xfrm flipH="1" flipV="1">
            <a:off x="1064324" y="5213568"/>
            <a:ext cx="610496" cy="44394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53" idx="2"/>
          </p:cNvCxnSpPr>
          <p:nvPr/>
        </p:nvCxnSpPr>
        <p:spPr>
          <a:xfrm flipV="1">
            <a:off x="2123015" y="5170087"/>
            <a:ext cx="149925" cy="28227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2422864" y="5154611"/>
            <a:ext cx="250430" cy="297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4" idx="2"/>
          </p:cNvCxnSpPr>
          <p:nvPr/>
        </p:nvCxnSpPr>
        <p:spPr>
          <a:xfrm flipV="1">
            <a:off x="2973143" y="5170087"/>
            <a:ext cx="169172" cy="28227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8" idx="1"/>
          </p:cNvCxnSpPr>
          <p:nvPr/>
        </p:nvCxnSpPr>
        <p:spPr>
          <a:xfrm flipH="1" flipV="1">
            <a:off x="3292239" y="5175098"/>
            <a:ext cx="326181" cy="48241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8" idx="0"/>
            <a:endCxn id="55" idx="2"/>
          </p:cNvCxnSpPr>
          <p:nvPr/>
        </p:nvCxnSpPr>
        <p:spPr>
          <a:xfrm flipV="1">
            <a:off x="4267412" y="5170087"/>
            <a:ext cx="92523" cy="30275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9" idx="0"/>
            <a:endCxn id="55" idx="3"/>
          </p:cNvCxnSpPr>
          <p:nvPr/>
        </p:nvCxnSpPr>
        <p:spPr>
          <a:xfrm flipH="1" flipV="1">
            <a:off x="4509859" y="4985421"/>
            <a:ext cx="1384873" cy="48742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383507" y="407163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342721" y="407462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301935" y="4077616"/>
            <a:ext cx="299849" cy="369332"/>
          </a:xfrm>
          <a:prstGeom prst="rect">
            <a:avLst/>
          </a:prstGeom>
          <a:solidFill>
            <a:schemeClr val="accent3">
              <a:alpha val="4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5" name="Straight Connector 74"/>
          <p:cNvCxnSpPr>
            <a:stCxn id="40" idx="0"/>
            <a:endCxn id="71" idx="2"/>
          </p:cNvCxnSpPr>
          <p:nvPr/>
        </p:nvCxnSpPr>
        <p:spPr>
          <a:xfrm flipV="1">
            <a:off x="902920" y="4440968"/>
            <a:ext cx="630512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3" idx="0"/>
            <a:endCxn id="71" idx="2"/>
          </p:cNvCxnSpPr>
          <p:nvPr/>
        </p:nvCxnSpPr>
        <p:spPr>
          <a:xfrm flipH="1" flipV="1">
            <a:off x="1533432" y="4440968"/>
            <a:ext cx="440897" cy="35978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3" idx="0"/>
          </p:cNvCxnSpPr>
          <p:nvPr/>
        </p:nvCxnSpPr>
        <p:spPr>
          <a:xfrm flipV="1">
            <a:off x="1974329" y="4446948"/>
            <a:ext cx="448535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6" idx="0"/>
            <a:endCxn id="72" idx="2"/>
          </p:cNvCxnSpPr>
          <p:nvPr/>
        </p:nvCxnSpPr>
        <p:spPr>
          <a:xfrm flipH="1" flipV="1">
            <a:off x="2492646" y="4443958"/>
            <a:ext cx="330573" cy="35679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46" idx="0"/>
            <a:endCxn id="73" idx="2"/>
          </p:cNvCxnSpPr>
          <p:nvPr/>
        </p:nvCxnSpPr>
        <p:spPr>
          <a:xfrm flipV="1">
            <a:off x="2823219" y="4446948"/>
            <a:ext cx="628641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9" idx="0"/>
            <a:endCxn id="73" idx="2"/>
          </p:cNvCxnSpPr>
          <p:nvPr/>
        </p:nvCxnSpPr>
        <p:spPr>
          <a:xfrm flipH="1" flipV="1">
            <a:off x="3451860" y="4446948"/>
            <a:ext cx="588979" cy="35380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7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Architecture</a:t>
            </a:r>
          </a:p>
        </p:txBody>
      </p:sp>
      <p:pic>
        <p:nvPicPr>
          <p:cNvPr id="4" name="Content Placeholder 3" descr="cnn-deep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33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46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6E1F-336C-B842-BFA6-56D0D820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90BE-6174-4B4C-B1F0-728837296C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Stride: how far to move the filter horizontally/vertically.</a:t>
            </a:r>
          </a:p>
          <a:p>
            <a:pPr lvl="1"/>
            <a:r>
              <a:rPr lang="en-US" sz="2800" dirty="0"/>
              <a:t>Common values: 1,2</a:t>
            </a:r>
          </a:p>
          <a:p>
            <a:r>
              <a:rPr lang="en-US" sz="2800" dirty="0"/>
              <a:t>What if filter goes over the edge?</a:t>
            </a:r>
          </a:p>
          <a:p>
            <a:pPr lvl="1"/>
            <a:r>
              <a:rPr lang="en-US" sz="2800" dirty="0"/>
              <a:t>Zero-padding: add "imaginary” 0 pixels (see Stanford)</a:t>
            </a:r>
          </a:p>
          <a:p>
            <a:pPr lvl="1"/>
            <a:r>
              <a:rPr lang="en-US" sz="2800" dirty="0"/>
              <a:t>Textbook/</a:t>
            </a:r>
            <a:r>
              <a:rPr lang="en-US" sz="2800" dirty="0" err="1"/>
              <a:t>Tensorflow</a:t>
            </a:r>
            <a:r>
              <a:rPr lang="en-US" sz="2800" dirty="0"/>
              <a:t>: </a:t>
            </a:r>
          </a:p>
          <a:p>
            <a:pPr lvl="2"/>
            <a:r>
              <a:rPr lang="en-US" sz="2800" dirty="0"/>
              <a:t>Same = zero-padding</a:t>
            </a:r>
          </a:p>
          <a:p>
            <a:pPr lvl="2"/>
            <a:r>
              <a:rPr lang="en-US" sz="2800" dirty="0"/>
              <a:t>Valid = stop when boundary is reached</a:t>
            </a:r>
          </a:p>
          <a:p>
            <a:pPr lvl="1"/>
            <a:r>
              <a:rPr lang="en-US" sz="2800" dirty="0"/>
              <a:t>Biases: can add a fixed constant to each filter value</a:t>
            </a:r>
          </a:p>
        </p:txBody>
      </p:sp>
    </p:spTree>
    <p:extLst>
      <p:ext uri="{BB962C8B-B14F-4D97-AF65-F5344CB8AC3E}">
        <p14:creationId xmlns:p14="http://schemas.microsoft.com/office/powerpoint/2010/main" val="190049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C0C9-AE5B-2641-83F4-0F3FC57DA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2C8A-1F0E-DD49-8358-A1858A9B23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35562"/>
          </a:xfrm>
        </p:spPr>
        <p:txBody>
          <a:bodyPr/>
          <a:lstStyle/>
          <a:p>
            <a:r>
              <a:rPr lang="en-US" sz="2400" dirty="0"/>
              <a:t>Convolution of two vectors = sum element-wise products. E.g.</a:t>
            </a:r>
          </a:p>
          <a:p>
            <a:pPr lvl="1"/>
            <a:r>
              <a:rPr lang="en-US" sz="2200" dirty="0"/>
              <a:t>(1,2,3) * (4,5,6) = 4+10+18=32</a:t>
            </a:r>
          </a:p>
          <a:p>
            <a:r>
              <a:rPr lang="en-US" sz="2400" dirty="0"/>
              <a:t>Convolution of two matrices  A*B = sum element-wise products.</a:t>
            </a:r>
          </a:p>
          <a:p>
            <a:r>
              <a:rPr lang="en-US" sz="2400" dirty="0"/>
              <a:t>Convolution computation: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Fix grid patch </a:t>
            </a:r>
            <a:r>
              <a:rPr lang="en-US" sz="2400" i="1" dirty="0"/>
              <a:t>p</a:t>
            </a:r>
            <a:r>
              <a:rPr lang="en-US" sz="2400" dirty="0"/>
              <a:t> and filter </a:t>
            </a:r>
            <a:r>
              <a:rPr lang="en-US" sz="2400" i="1" dirty="0"/>
              <a:t>f</a:t>
            </a:r>
            <a:r>
              <a:rPr lang="en-US" sz="2400" dirty="0"/>
              <a:t> of the same shape.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Output(</a:t>
            </a:r>
            <a:r>
              <a:rPr lang="en-US" sz="2400" dirty="0" err="1"/>
              <a:t>p,f</a:t>
            </a:r>
            <a:r>
              <a:rPr lang="en-US" sz="2400" dirty="0"/>
              <a:t>) = 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each channel c = 1,…,C</a:t>
            </a:r>
            <a:br>
              <a:rPr lang="en-US" sz="2400" dirty="0"/>
            </a:br>
            <a:r>
              <a:rPr lang="en-US" sz="2200" dirty="0"/>
              <a:t>Output(</a:t>
            </a:r>
            <a:r>
              <a:rPr lang="en-US" sz="2200" dirty="0" err="1"/>
              <a:t>p,f</a:t>
            </a:r>
            <a:r>
              <a:rPr lang="en-US" sz="2200" dirty="0"/>
              <a:t>) += grid(</a:t>
            </a:r>
            <a:r>
              <a:rPr lang="en-US" sz="2200" dirty="0" err="1"/>
              <a:t>p,c</a:t>
            </a:r>
            <a:r>
              <a:rPr lang="en-US" sz="2200" dirty="0"/>
              <a:t>) * f</a:t>
            </a:r>
            <a:br>
              <a:rPr lang="en-US" sz="2200" dirty="0"/>
            </a:br>
            <a:r>
              <a:rPr lang="en-US" sz="2200" dirty="0"/>
              <a:t>End for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Output(</a:t>
            </a:r>
            <a:r>
              <a:rPr lang="en-US" sz="2200" dirty="0" err="1"/>
              <a:t>p,f</a:t>
            </a:r>
            <a:r>
              <a:rPr lang="en-US" sz="2200" dirty="0"/>
              <a:t>) += </a:t>
            </a:r>
            <a:r>
              <a:rPr lang="en-US" sz="2200" dirty="0" err="1"/>
              <a:t>f.bias</a:t>
            </a:r>
            <a:endParaRPr lang="en-US" sz="2200" dirty="0"/>
          </a:p>
          <a:p>
            <a:r>
              <a:rPr lang="en-US" sz="2200" dirty="0"/>
              <a:t>Produces one number for each patch-filter combination</a:t>
            </a:r>
          </a:p>
          <a:p>
            <a:r>
              <a:rPr lang="en-US" sz="2200" dirty="0">
                <a:hlinkClick r:id="rId3"/>
              </a:rPr>
              <a:t>CNN Demo</a:t>
            </a:r>
            <a:r>
              <a:rPr lang="en-US" sz="2200" dirty="0"/>
              <a:t> and Exercise. </a:t>
            </a:r>
            <a:r>
              <a:rPr lang="en-US" sz="2200" dirty="0">
                <a:hlinkClick r:id="rId4"/>
              </a:rPr>
              <a:t>Visualization.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7342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048435"/>
          </a:xfrm>
        </p:spPr>
        <p:txBody>
          <a:bodyPr/>
          <a:lstStyle/>
          <a:p>
            <a:r>
              <a:rPr lang="en-US" dirty="0"/>
              <a:t>Typical alternative types of layers:</a:t>
            </a:r>
          </a:p>
          <a:p>
            <a:pPr lvl="1"/>
            <a:r>
              <a:rPr lang="en-US" dirty="0"/>
              <a:t>convolutional (sliding window)</a:t>
            </a:r>
          </a:p>
          <a:p>
            <a:pPr lvl="1"/>
            <a:r>
              <a:rPr lang="en-US" dirty="0"/>
              <a:t>standard feed-forward to combine extracted features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pooling: extract fixed feature from window, e.g. max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9" y="3488515"/>
            <a:ext cx="6934805" cy="31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CNN and Adversarial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“Deep Neural Nets are Easily Fooled”</a:t>
            </a:r>
          </a:p>
          <a:p>
            <a:pPr lvl="1"/>
            <a:r>
              <a:rPr lang="en-US" dirty="0">
                <a:hlinkClick r:id="rId3"/>
              </a:rPr>
              <a:t>Video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Paper</a:t>
            </a:r>
            <a:endParaRPr lang="en-US" dirty="0"/>
          </a:p>
          <a:p>
            <a:r>
              <a:rPr lang="en-US" dirty="0">
                <a:hlinkClick r:id="rId5"/>
              </a:rPr>
              <a:t>Generative Adversarial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8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Convolutional Neural Networks are widely used in computer vision</a:t>
            </a:r>
          </a:p>
          <a:p>
            <a:r>
              <a:rPr lang="en-US" dirty="0"/>
              <a:t>Assume maximum input size</a:t>
            </a:r>
          </a:p>
          <a:p>
            <a:r>
              <a:rPr lang="en-US" dirty="0"/>
              <a:t>Given fixed maximum, can set up neural network where hidden node computes learned feature of small fixed window</a:t>
            </a:r>
          </a:p>
          <a:p>
            <a:pPr>
              <a:buFont typeface="Wingdings" charset="2"/>
              <a:buChar char="Ø"/>
            </a:pPr>
            <a:r>
              <a:rPr lang="en-US" dirty="0"/>
              <a:t>The neural net encodes knowledge of 2D topology</a:t>
            </a:r>
          </a:p>
          <a:p>
            <a:pPr>
              <a:buFont typeface="Wingdings" charset="2"/>
              <a:buChar char="§"/>
            </a:pPr>
            <a:r>
              <a:rPr lang="en-US" dirty="0"/>
              <a:t>Apply another feature map to hidden layer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hierarchical 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8093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CNNs are appropriate for data with a grid structure</a:t>
            </a:r>
          </a:p>
          <a:p>
            <a:pPr lvl="1"/>
            <a:r>
              <a:rPr lang="en-US" dirty="0"/>
              <a:t>In 1D: a sequence</a:t>
            </a:r>
          </a:p>
          <a:p>
            <a:r>
              <a:rPr lang="en-US" dirty="0"/>
              <a:t>In 2D: a grid (e.g. image with pixels)</a:t>
            </a:r>
            <a:r>
              <a:rPr lang="en-US" dirty="0">
                <a:latin typeface="Perpetua" charset="0"/>
              </a:rPr>
              <a:t> </a:t>
            </a:r>
          </a:p>
          <a:p>
            <a:r>
              <a:rPr lang="en-US" dirty="0">
                <a:latin typeface="Perpetua" charset="0"/>
              </a:rPr>
              <a:t>Two key ideas: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Slide fixed-size window over image/sequence/sentence = feature map</a:t>
            </a:r>
          </a:p>
          <a:p>
            <a:pPr marL="788988" lvl="1" indent="-514350">
              <a:buFont typeface="+mj-lt"/>
              <a:buAutoNum type="arabicPeriod"/>
            </a:pPr>
            <a:r>
              <a:rPr lang="en-US" dirty="0">
                <a:latin typeface="Perpetua" charset="0"/>
              </a:rPr>
              <a:t>1 hidden node represents window activation at 1 position</a:t>
            </a:r>
            <a:br>
              <a:rPr lang="en-US" dirty="0">
                <a:latin typeface="Perpetua" charset="0"/>
              </a:rPr>
            </a:b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latin typeface="Perpetua" charset="0"/>
              </a:rPr>
              <a:t>can repeat sliding window idea to obtain higher-level features</a:t>
            </a:r>
          </a:p>
          <a:p>
            <a:r>
              <a:rPr lang="en-US" dirty="0">
                <a:latin typeface="Perpetua" charset="0"/>
              </a:rPr>
              <a:t>Assumes maximum-length input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41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Features</a:t>
            </a:r>
          </a:p>
        </p:txBody>
      </p:sp>
      <p:pic>
        <p:nvPicPr>
          <p:cNvPr id="6" name="Content Placeholder 5" descr="cnn-feature.pd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27273"/>
          <a:stretch>
            <a:fillRect/>
          </a:stretch>
        </p:blipFill>
        <p:spPr>
          <a:xfrm>
            <a:off x="210656" y="1447799"/>
            <a:ext cx="8476144" cy="4985967"/>
          </a:xfrm>
        </p:spPr>
      </p:pic>
    </p:spTree>
    <p:extLst>
      <p:ext uri="{BB962C8B-B14F-4D97-AF65-F5344CB8AC3E}">
        <p14:creationId xmlns:p14="http://schemas.microsoft.com/office/powerpoint/2010/main" val="363303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Want to classify a sentence as spam-like or not.</a:t>
            </a:r>
          </a:p>
          <a:p>
            <a:r>
              <a:rPr lang="en-US" dirty="0"/>
              <a:t>Assume all sentences have at  most 5 words e.g.</a:t>
            </a:r>
          </a:p>
          <a:p>
            <a:pPr lvl="1"/>
            <a:r>
              <a:rPr lang="en-US" dirty="0"/>
              <a:t> “I am a Nigerian Prince”</a:t>
            </a:r>
          </a:p>
          <a:p>
            <a:pPr lvl="1"/>
            <a:r>
              <a:rPr lang="en-US" dirty="0"/>
              <a:t>“You can get rich quick”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475" y="4197315"/>
            <a:ext cx="299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4820" y="4197315"/>
            <a:ext cx="5990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6620" y="4197315"/>
            <a:ext cx="3441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842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Nigerian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5740" y="4197315"/>
            <a:ext cx="12979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Prince</a:t>
            </a:r>
          </a:p>
        </p:txBody>
      </p:sp>
    </p:spTree>
    <p:extLst>
      <p:ext uri="{BB962C8B-B14F-4D97-AF65-F5344CB8AC3E}">
        <p14:creationId xmlns:p14="http://schemas.microsoft.com/office/powerpoint/2010/main" val="322024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Size 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Boolean Feature/Filter 1: “</a:t>
            </a:r>
            <a:r>
              <a:rPr lang="en-US" dirty="0">
                <a:solidFill>
                  <a:srgbClr val="FF0000"/>
                </a:solidFill>
              </a:rPr>
              <a:t>Nigerian Prince</a:t>
            </a:r>
            <a:r>
              <a:rPr lang="en-US" dirty="0"/>
              <a:t>”</a:t>
            </a:r>
          </a:p>
          <a:p>
            <a:r>
              <a:rPr lang="en-US" dirty="0"/>
              <a:t>Boolean Feature/Filter 2: “</a:t>
            </a:r>
            <a:r>
              <a:rPr lang="en-US" dirty="0">
                <a:solidFill>
                  <a:srgbClr val="008000"/>
                </a:solidFill>
              </a:rPr>
              <a:t>get rich</a:t>
            </a:r>
            <a:r>
              <a:rPr lang="en-US" dirty="0"/>
              <a:t>”</a:t>
            </a:r>
          </a:p>
          <a:p>
            <a:r>
              <a:rPr lang="en-US" dirty="0"/>
              <a:t>2 Filters x 4 window positions = 8 Features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52995" y="3545711"/>
            <a:ext cx="5790729" cy="1020936"/>
            <a:chOff x="752995" y="3545711"/>
            <a:chExt cx="5790729" cy="1020936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197315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197315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197315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Nigerian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197315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899567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38036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38036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38037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899567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6693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780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Trainable Filters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379396"/>
          </a:xfrm>
        </p:spPr>
        <p:txBody>
          <a:bodyPr/>
          <a:lstStyle/>
          <a:p>
            <a:r>
              <a:rPr lang="en-US" dirty="0"/>
              <a:t>As with basis functions, train weights to learn filters rather than hardcode them</a:t>
            </a:r>
          </a:p>
          <a:p>
            <a:r>
              <a:rPr lang="en-US" dirty="0"/>
              <a:t>Since all </a:t>
            </a:r>
            <a:r>
              <a:rPr lang="en-US" dirty="0">
                <a:solidFill>
                  <a:srgbClr val="FF0000"/>
                </a:solidFill>
              </a:rPr>
              <a:t>red nodes </a:t>
            </a:r>
            <a:r>
              <a:rPr lang="en-US" dirty="0"/>
              <a:t>compute the same feature, they use the same weights</a:t>
            </a:r>
          </a:p>
          <a:p>
            <a:pPr lvl="1"/>
            <a:r>
              <a:rPr lang="en-US" dirty="0"/>
              <a:t>an example of </a:t>
            </a:r>
            <a:r>
              <a:rPr lang="en-US" i="1" dirty="0"/>
              <a:t>parameter tying</a:t>
            </a:r>
          </a:p>
          <a:p>
            <a:r>
              <a:rPr lang="en-US" dirty="0"/>
              <a:t>Similarly we have 2 more weights </a:t>
            </a:r>
            <a:r>
              <a:rPr lang="en-US" dirty="0">
                <a:solidFill>
                  <a:srgbClr val="008000"/>
                </a:solidFill>
              </a:rPr>
              <a:t>w3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w4</a:t>
            </a:r>
            <a:r>
              <a:rPr lang="en-US" dirty="0"/>
              <a:t> for the green filter (not shown)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1155" y="4800755"/>
            <a:ext cx="6072569" cy="1041423"/>
            <a:chOff x="471155" y="3545711"/>
            <a:chExt cx="6072569" cy="1041423"/>
          </a:xfrm>
        </p:grpSpPr>
        <p:sp>
          <p:nvSpPr>
            <p:cNvPr id="6" name="TextBox 5"/>
            <p:cNvSpPr txBox="1"/>
            <p:nvPr/>
          </p:nvSpPr>
          <p:spPr>
            <a:xfrm>
              <a:off x="764475" y="4217802"/>
              <a:ext cx="29984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4820" y="4217802"/>
              <a:ext cx="59901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am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46620" y="4217802"/>
              <a:ext cx="34419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842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Nigerian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5740" y="4217802"/>
              <a:ext cx="129798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Prince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2995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" name="Straight Connector 2"/>
            <p:cNvCxnSpPr>
              <a:stCxn id="6" idx="0"/>
              <a:endCxn id="11" idx="2"/>
            </p:cNvCxnSpPr>
            <p:nvPr/>
          </p:nvCxnSpPr>
          <p:spPr>
            <a:xfrm flipH="1" flipV="1">
              <a:off x="902920" y="3915043"/>
              <a:ext cx="1148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0"/>
            </p:cNvCxnSpPr>
            <p:nvPr/>
          </p:nvCxnSpPr>
          <p:spPr>
            <a:xfrm flipH="1" flipV="1">
              <a:off x="1052844" y="3920054"/>
              <a:ext cx="921485" cy="2977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2440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" name="Straight Connector 17"/>
            <p:cNvCxnSpPr>
              <a:stCxn id="7" idx="0"/>
              <a:endCxn id="14" idx="2"/>
            </p:cNvCxnSpPr>
            <p:nvPr/>
          </p:nvCxnSpPr>
          <p:spPr>
            <a:xfrm flipV="1">
              <a:off x="1974329" y="3915043"/>
              <a:ext cx="0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2"/>
            </p:cNvCxnSpPr>
            <p:nvPr/>
          </p:nvCxnSpPr>
          <p:spPr>
            <a:xfrm flipH="1" flipV="1">
              <a:off x="1974329" y="3915043"/>
              <a:ext cx="672292" cy="2822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67329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3" name="Straight Connector 22"/>
            <p:cNvCxnSpPr>
              <a:stCxn id="8" idx="0"/>
              <a:endCxn id="21" idx="2"/>
            </p:cNvCxnSpPr>
            <p:nvPr/>
          </p:nvCxnSpPr>
          <p:spPr>
            <a:xfrm flipV="1">
              <a:off x="2818717" y="3915043"/>
              <a:ext cx="4502" cy="302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1" idx="2"/>
            </p:cNvCxnSpPr>
            <p:nvPr/>
          </p:nvCxnSpPr>
          <p:spPr>
            <a:xfrm flipH="1" flipV="1">
              <a:off x="2823219" y="3915043"/>
              <a:ext cx="127378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890914" y="3545711"/>
              <a:ext cx="299849" cy="369332"/>
            </a:xfrm>
            <a:prstGeom prst="rect">
              <a:avLst/>
            </a:prstGeom>
            <a:solidFill>
              <a:srgbClr val="FF0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29" name="Straight Connector 28"/>
            <p:cNvCxnSpPr>
              <a:endCxn id="27" idx="2"/>
            </p:cNvCxnSpPr>
            <p:nvPr/>
          </p:nvCxnSpPr>
          <p:spPr>
            <a:xfrm flipH="1" flipV="1">
              <a:off x="4040839" y="3915043"/>
              <a:ext cx="56166" cy="2822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0" idx="0"/>
            </p:cNvCxnSpPr>
            <p:nvPr/>
          </p:nvCxnSpPr>
          <p:spPr>
            <a:xfrm flipH="1" flipV="1">
              <a:off x="4190763" y="3958523"/>
              <a:ext cx="1703969" cy="2592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0487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3015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239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0010" y="3545711"/>
              <a:ext cx="299849" cy="369332"/>
            </a:xfrm>
            <a:prstGeom prst="rect">
              <a:avLst/>
            </a:prstGeom>
            <a:solidFill>
              <a:srgbClr val="008000">
                <a:alpha val="45000"/>
              </a:srgb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37" name="Straight Connector 36"/>
            <p:cNvCxnSpPr>
              <a:stCxn id="6" idx="0"/>
            </p:cNvCxnSpPr>
            <p:nvPr/>
          </p:nvCxnSpPr>
          <p:spPr>
            <a:xfrm flipV="1">
              <a:off x="914400" y="3958523"/>
              <a:ext cx="149924" cy="25927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7" idx="1"/>
            </p:cNvCxnSpPr>
            <p:nvPr/>
          </p:nvCxnSpPr>
          <p:spPr>
            <a:xfrm flipH="1" flipV="1">
              <a:off x="1064324" y="3958524"/>
              <a:ext cx="610496" cy="4439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33" idx="2"/>
            </p:cNvCxnSpPr>
            <p:nvPr/>
          </p:nvCxnSpPr>
          <p:spPr>
            <a:xfrm flipV="1">
              <a:off x="2123015" y="3915043"/>
              <a:ext cx="149925" cy="28227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422864" y="3899567"/>
              <a:ext cx="250430" cy="29775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34" idx="2"/>
            </p:cNvCxnSpPr>
            <p:nvPr/>
          </p:nvCxnSpPr>
          <p:spPr>
            <a:xfrm flipV="1">
              <a:off x="2973143" y="3915043"/>
              <a:ext cx="169172" cy="28227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9" idx="1"/>
            </p:cNvCxnSpPr>
            <p:nvPr/>
          </p:nvCxnSpPr>
          <p:spPr>
            <a:xfrm flipH="1" flipV="1">
              <a:off x="3292239" y="3920054"/>
              <a:ext cx="326181" cy="48241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9" idx="0"/>
              <a:endCxn id="35" idx="2"/>
            </p:cNvCxnSpPr>
            <p:nvPr/>
          </p:nvCxnSpPr>
          <p:spPr>
            <a:xfrm flipV="1">
              <a:off x="4267412" y="3915043"/>
              <a:ext cx="92523" cy="30275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0" idx="0"/>
              <a:endCxn id="35" idx="3"/>
            </p:cNvCxnSpPr>
            <p:nvPr/>
          </p:nvCxnSpPr>
          <p:spPr>
            <a:xfrm flipH="1" flipV="1">
              <a:off x="4509859" y="3730377"/>
              <a:ext cx="1384873" cy="487425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71155" y="3869523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20045" y="3735105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8635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5240" y="3846531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6095" y="3744096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54200" y="375308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75820" y="3858027"/>
              <a:ext cx="49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w1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3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Think images with pixels</a:t>
            </a:r>
          </a:p>
          <a:p>
            <a:pPr lvl="1"/>
            <a:r>
              <a:rPr lang="en-US" dirty="0"/>
              <a:t>More reasonable to assume fixed maximum size</a:t>
            </a:r>
          </a:p>
          <a:p>
            <a:r>
              <a:rPr lang="en-US" dirty="0"/>
              <a:t>Filter = small window size</a:t>
            </a:r>
          </a:p>
          <a:p>
            <a:r>
              <a:rPr lang="en-US" dirty="0"/>
              <a:t>Slide over different positions</a:t>
            </a:r>
          </a:p>
          <a:p>
            <a:r>
              <a:rPr lang="en-US" dirty="0"/>
              <a:t>May have to add 0s at boundary point (“zero-padding”)</a:t>
            </a:r>
          </a:p>
          <a:p>
            <a:r>
              <a:rPr lang="en-US" dirty="0">
                <a:hlinkClick r:id="rId3" action="ppaction://hlinkfile"/>
              </a:rPr>
              <a:t>cnn2d-example.pdf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6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CNN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07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14404</TotalTime>
  <Words>717</Words>
  <Application>Microsoft Macintosh PowerPoint</Application>
  <PresentationFormat>On-screen Show (4:3)</PresentationFormat>
  <Paragraphs>128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Perpetua</vt:lpstr>
      <vt:lpstr>Wingdings</vt:lpstr>
      <vt:lpstr>Wingdings 2</vt:lpstr>
      <vt:lpstr>BasicPresentation</vt:lpstr>
      <vt:lpstr>Convolutional Neural Nets</vt:lpstr>
      <vt:lpstr>Overview</vt:lpstr>
      <vt:lpstr>Hierarchical Features</vt:lpstr>
      <vt:lpstr>Filters</vt:lpstr>
      <vt:lpstr>1D Example</vt:lpstr>
      <vt:lpstr>Window Size 2</vt:lpstr>
      <vt:lpstr>Trainable Filters</vt:lpstr>
      <vt:lpstr>2D Version</vt:lpstr>
      <vt:lpstr>Deep CNN</vt:lpstr>
      <vt:lpstr>Hierarchical Filters</vt:lpstr>
      <vt:lpstr>Example Architecture</vt:lpstr>
      <vt:lpstr>Convolutional Layer</vt:lpstr>
      <vt:lpstr>Convolution</vt:lpstr>
      <vt:lpstr>Alternating Layers</vt:lpstr>
      <vt:lpstr>CNN and Adversarial Learning</vt:lpstr>
      <vt:lpstr>Conclusion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151</cp:revision>
  <cp:lastPrinted>2017-03-08T19:23:55Z</cp:lastPrinted>
  <dcterms:created xsi:type="dcterms:W3CDTF">2011-12-30T19:23:42Z</dcterms:created>
  <dcterms:modified xsi:type="dcterms:W3CDTF">2021-02-09T00:21:14Z</dcterms:modified>
</cp:coreProperties>
</file>