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7"/>
    <p:restoredTop sz="94753"/>
  </p:normalViewPr>
  <p:slideViewPr>
    <p:cSldViewPr snapToGrid="0" snapToObjects="1">
      <p:cViewPr varScale="1">
        <p:scale>
          <a:sx n="82" d="100"/>
          <a:sy n="82" d="100"/>
        </p:scale>
        <p:origin x="184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87E54-C322-6E4D-B46C-DA47E5DA41C9}" type="datetimeFigureOut">
              <a:rPr lang="en-US" smtClean="0"/>
              <a:t>11/2/21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336AA-B1DD-8945-853C-E9176FF41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66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Transductive</a:t>
            </a:r>
            <a:r>
              <a:rPr lang="en-US" dirty="0"/>
              <a:t> nodes “transfer”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2336AA-B1DD-8945-853C-E9176FF41D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79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55580-1B7A-C74B-9052-DEE82BEDE3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7F1CEE-EF61-F34D-996C-0CEDC2A6A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24DA9-4EB8-6D4E-BE12-07B81161F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C60F4-33D6-8F40-96A1-158CCCC44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B1B0F-B4D2-914F-9407-DE6F35D01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1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7C023-A42E-9E45-A9B9-573A7BB50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A3FBEF-E63E-D046-9816-44EDAB63D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C3B36-53BB-8446-AAC3-20116CBAB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C93EC-9C0D-614A-8F18-0FE7437E8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26BB9-E58A-5B4F-A2E7-9F25CC87F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7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9E6F86-3403-7740-B6C3-5EA032891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7132FA-2919-F84D-8794-CDD911647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27172-A1BC-6D41-AC7F-6A8EF703F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557B5-173A-F64E-AE0C-DD11593CE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00260-5FD4-CE4C-A7D9-10CE4DCCB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4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11E7E-A2E5-8D4F-8170-66465DBBA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F83CF-2F02-BE4D-99B3-E64878905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22FDD-1575-3642-95BD-E919AB53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E1470-E072-8542-A608-9484B8A7F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EB34C-4330-D449-97B1-637DF1E29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62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427CF-97DC-C448-AB8C-7287F42EF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C891D-7EB8-484B-9F3B-89BD13C26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903A2-8C8D-B04E-8741-63EA3F963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640FD-1224-134E-8795-6001A80FC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9436C-6278-0943-B83B-D0A7370C7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7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141A-F9AD-6145-9D36-7F4A592D3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4B01A-BA5E-5E4C-A610-9F0E800FF2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BF3123-9B39-D240-AF40-0CBDD3FC9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920A8-E736-2A45-BFD9-34CADA07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4E40B-09CA-EE41-AC21-2C70DD74E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C007F-B255-6845-AAF9-79601C71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9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B8A32-A59B-A748-8712-3A7EF5494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880C6-E6B0-B142-8BF7-A91A09AD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9DE82B-1D70-904D-8F21-134457001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5022E-B736-D44A-915B-7253BAF8A0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04422C-26A4-0C4C-92EA-60C8CF1B89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2616AB-F6F4-4946-86EF-A42A111ED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D8697-BAA8-2C4F-8736-3966A0654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B12CC2-9AE9-7F44-86B1-0C1D60948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3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007D3-B97D-A845-8F85-9A8AB56DA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1B3E06-A745-CA40-8404-21060A6C9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253BE3-F666-B642-9CAF-965DFA5D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DC4B0F-544D-A84E-86F3-EE8AC984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71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A7A0C-F6E9-1846-8494-DD24DF52C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956D2A-E43E-4243-BE45-893F4A1D9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DFCCD-1624-F346-9874-C834485C1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1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BA0A0-79E2-D045-AC66-EE8DC8C0B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DDF36-55B3-9E46-ADCC-492C554D8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4DEB74-E840-564E-93A7-FC8B10DEE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B51784-1A94-134F-B2D2-9890C1AC2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7E2B8-CF24-C344-BF8A-9BDAEEE78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C00AAC-B5C5-9F40-B1C0-5792238AC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4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67EB5-F96A-F848-B44C-445B8A837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F0712E-13AC-4F4D-A74A-CC630B72B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56B830-696C-9944-87E5-76321B76B1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CBB48B-0310-6B45-BE78-336630F85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11/2/21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C8F64B-232A-E74B-A587-FA8880172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415524-D9C6-CD49-99F7-8FD30886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6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F8495E-A115-3642-A827-9F2E51D77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DA6B4-8F76-D143-96E7-3A7538516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79C7F-255B-9B45-ADA7-90581F0BAD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D177A-A4C5-C046-A287-6C324CEDF301}" type="datetimeFigureOut">
              <a:rPr lang="en-US" smtClean="0"/>
              <a:t>11/2/21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6824D-DEAD-304E-A49A-8C38F16BC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3A2A9-2E79-544A-AF0D-96FDE4521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50BFE-33DD-134B-BC63-85FBE33789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Making Neural Networks 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15E778-AF3A-8A49-A8E4-C163BB3F07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6</a:t>
            </a:r>
          </a:p>
          <a:p>
            <a:r>
              <a:rPr lang="en-US" dirty="0"/>
              <a:t>CMPT 983</a:t>
            </a:r>
          </a:p>
        </p:txBody>
      </p:sp>
    </p:spTree>
    <p:extLst>
      <p:ext uri="{BB962C8B-B14F-4D97-AF65-F5344CB8AC3E}">
        <p14:creationId xmlns:p14="http://schemas.microsoft.com/office/powerpoint/2010/main" val="3547221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A02A0-631A-3C45-93B9-EB6A5BAFD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98419-32A6-974E-9D9C-3202BEF6A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Idea: Train classifier/decoder to predict the class of a node </a:t>
            </a:r>
            <a:r>
              <a:rPr lang="en-US" i="1" dirty="0"/>
              <a:t>u</a:t>
            </a:r>
            <a:r>
              <a:rPr lang="en-US" dirty="0"/>
              <a:t> given its representation </a:t>
            </a:r>
            <a:r>
              <a:rPr lang="en-US" b="1" dirty="0" err="1"/>
              <a:t>z</a:t>
            </a:r>
            <a:r>
              <a:rPr lang="en-US" i="1" baseline="-25000" dirty="0" err="1"/>
              <a:t>u</a:t>
            </a:r>
            <a:r>
              <a:rPr lang="en-US" dirty="0"/>
              <a:t>.</a:t>
            </a:r>
          </a:p>
          <a:p>
            <a:r>
              <a:rPr lang="en-US" dirty="0"/>
              <a:t>Differentiable classification loss can be backpropagated through decoder to train encoder. </a:t>
            </a:r>
          </a:p>
        </p:txBody>
      </p:sp>
    </p:spTree>
    <p:extLst>
      <p:ext uri="{BB962C8B-B14F-4D97-AF65-F5344CB8AC3E}">
        <p14:creationId xmlns:p14="http://schemas.microsoft.com/office/powerpoint/2010/main" val="1158361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E39CD-2E35-A24B-B176-7DA5E1F08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Training/Target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3CFD0-6839-5743-A523-12DE3A7EC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 important question is what class information is available about which nodes.</a:t>
            </a:r>
          </a:p>
          <a:p>
            <a:r>
              <a:rPr lang="en-US" dirty="0"/>
              <a:t>All training nodes are labelled -&gt; standard supervised classification training</a:t>
            </a:r>
          </a:p>
          <a:p>
            <a:r>
              <a:rPr lang="en-US" dirty="0"/>
              <a:t>Some training nodes are labelled -&gt; semi-supervised </a:t>
            </a:r>
            <a:r>
              <a:rPr lang="en-US" b="1" dirty="0" err="1"/>
              <a:t>transductive</a:t>
            </a:r>
            <a:r>
              <a:rPr lang="en-US" b="1" dirty="0"/>
              <a:t> learning</a:t>
            </a:r>
          </a:p>
          <a:p>
            <a:pPr lvl="1"/>
            <a:r>
              <a:rPr lang="en-US" dirty="0" err="1"/>
              <a:t>Unlabelled</a:t>
            </a:r>
            <a:r>
              <a:rPr lang="en-US" dirty="0"/>
              <a:t> nodes observed during training are called </a:t>
            </a:r>
            <a:r>
              <a:rPr lang="en-US" b="1" dirty="0" err="1"/>
              <a:t>transductive</a:t>
            </a:r>
            <a:r>
              <a:rPr lang="en-US" b="1" dirty="0"/>
              <a:t> nodes</a:t>
            </a:r>
            <a:r>
              <a:rPr lang="en-US" dirty="0"/>
              <a:t>.</a:t>
            </a:r>
          </a:p>
          <a:p>
            <a:r>
              <a:rPr lang="en-US" dirty="0"/>
              <a:t>Test or</a:t>
            </a:r>
            <a:r>
              <a:rPr lang="en-US" b="1" dirty="0"/>
              <a:t> inductive</a:t>
            </a:r>
            <a:r>
              <a:rPr lang="en-US" dirty="0"/>
              <a:t> nodes can be</a:t>
            </a:r>
          </a:p>
          <a:p>
            <a:pPr lvl="1"/>
            <a:r>
              <a:rPr lang="en-US" dirty="0"/>
              <a:t>Disjoint from all training nodes</a:t>
            </a:r>
          </a:p>
          <a:p>
            <a:pPr lvl="1"/>
            <a:r>
              <a:rPr lang="en-US" dirty="0"/>
              <a:t>Connected to labelled training nodes and/or </a:t>
            </a:r>
            <a:r>
              <a:rPr lang="en-US" dirty="0" err="1"/>
              <a:t>transductive</a:t>
            </a:r>
            <a:r>
              <a:rPr lang="en-US" dirty="0"/>
              <a:t> training nodes</a:t>
            </a:r>
          </a:p>
          <a:p>
            <a:pPr lvl="1"/>
            <a:r>
              <a:rPr lang="en-US" dirty="0"/>
              <a:t>Connected to unobserved </a:t>
            </a:r>
            <a:r>
              <a:rPr lang="en-US" dirty="0" err="1"/>
              <a:t>unlabelled</a:t>
            </a:r>
            <a:r>
              <a:rPr lang="en-US" dirty="0"/>
              <a:t> </a:t>
            </a:r>
            <a:r>
              <a:rPr lang="en-US" dirty="0" err="1"/>
              <a:t>transductive</a:t>
            </a:r>
            <a:r>
              <a:rPr lang="en-US" dirty="0"/>
              <a:t> nodes</a:t>
            </a:r>
          </a:p>
          <a:p>
            <a:pPr lvl="1"/>
            <a:r>
              <a:rPr lang="en-US" dirty="0"/>
              <a:t>Connected to unobserved labelled nodes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70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743E50-1B26-744B-A496-27713A37A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Example of Inductive/Transductive Nodes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532338D-1AC9-7649-8957-542FFB7E63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7316" y="834218"/>
            <a:ext cx="6780700" cy="5187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412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9F56F-32CF-0349-8B97-72EBB19A3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Classification and Link Prediction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9EE8E-F48E-1141-93A1-C0E3B8FE7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graph embedding </a:t>
            </a:r>
            <a:r>
              <a:rPr lang="en-US" b="1" dirty="0" err="1"/>
              <a:t>z</a:t>
            </a:r>
            <a:r>
              <a:rPr lang="en-US" baseline="-25000" dirty="0" err="1"/>
              <a:t>G</a:t>
            </a:r>
            <a:r>
              <a:rPr lang="en-US" dirty="0"/>
              <a:t>, we can use any classifier based on the graph embeddings.</a:t>
            </a:r>
          </a:p>
          <a:p>
            <a:r>
              <a:rPr lang="en-US" dirty="0"/>
              <a:t>For link prediction we can use the (multi-)relational decoders we studied </a:t>
            </a:r>
            <a:r>
              <a:rPr lang="en-US"/>
              <a:t>in Chapter 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536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EF96E-3229-F340-892D-65350D494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Mini-Batching and Subsampling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6C918-6867-4646-8BFE-C7E4789FD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For </a:t>
            </a:r>
            <a:r>
              <a:rPr lang="en-US" dirty="0" err="1"/>
              <a:t>i.i.d</a:t>
            </a:r>
            <a:r>
              <a:rPr lang="en-US" dirty="0"/>
              <a:t>. (non-relational data), </a:t>
            </a:r>
            <a:r>
              <a:rPr lang="en-US" dirty="0" err="1"/>
              <a:t>minibatching</a:t>
            </a:r>
            <a:r>
              <a:rPr lang="en-US" dirty="0"/>
              <a:t> is very helpful to scale gradient descent.</a:t>
            </a:r>
          </a:p>
          <a:p>
            <a:r>
              <a:rPr lang="en-US" dirty="0"/>
              <a:t>Why is this not easy for GNNs?</a:t>
            </a:r>
          </a:p>
          <a:p>
            <a:r>
              <a:rPr lang="en-US" dirty="0"/>
              <a:t>Nodes are </a:t>
            </a:r>
            <a:r>
              <a:rPr lang="en-US" i="1" dirty="0"/>
              <a:t>not</a:t>
            </a:r>
            <a:r>
              <a:rPr lang="en-US" dirty="0"/>
              <a:t> independent of each other.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Removing nodes from a node batch also means removing </a:t>
            </a:r>
            <a:r>
              <a:rPr lang="en-US" dirty="0" err="1"/>
              <a:t>neighbours</a:t>
            </a:r>
            <a:r>
              <a:rPr lang="en-US" dirty="0"/>
              <a:t> from the batches in the node.</a:t>
            </a:r>
          </a:p>
          <a:p>
            <a:r>
              <a:rPr lang="en-US" dirty="0"/>
              <a:t>Possible Approach: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Choose target nodes for computing representations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Include </a:t>
            </a:r>
            <a:r>
              <a:rPr lang="en-US" dirty="0" err="1"/>
              <a:t>neighbours</a:t>
            </a:r>
            <a:r>
              <a:rPr lang="en-US" dirty="0"/>
              <a:t> of target nodes in minibatch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Subsample fixed number of </a:t>
            </a:r>
            <a:r>
              <a:rPr lang="en-US" dirty="0" err="1"/>
              <a:t>neighbours</a:t>
            </a:r>
            <a:endParaRPr lang="en-US" dirty="0"/>
          </a:p>
          <a:p>
            <a:r>
              <a:rPr lang="en-US" dirty="0"/>
              <a:t>Many network sampling schemes exists (subgraph sampling, snowball sampling) could be tried)</a:t>
            </a:r>
          </a:p>
        </p:txBody>
      </p:sp>
    </p:spTree>
    <p:extLst>
      <p:ext uri="{BB962C8B-B14F-4D97-AF65-F5344CB8AC3E}">
        <p14:creationId xmlns:p14="http://schemas.microsoft.com/office/powerpoint/2010/main" val="159991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DB40-162A-B540-B02D-7C23BE6B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Many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85F35-A0D8-C446-877A-915822385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Regularization (L2 penalty, dropout)</a:t>
            </a:r>
          </a:p>
          <a:p>
            <a:r>
              <a:rPr lang="en-US" dirty="0"/>
              <a:t>Parameter sharing: use same parameters for</a:t>
            </a:r>
          </a:p>
          <a:p>
            <a:pPr lvl="1"/>
            <a:r>
              <a:rPr lang="en-US" dirty="0"/>
              <a:t>each layer</a:t>
            </a:r>
          </a:p>
          <a:p>
            <a:pPr lvl="1"/>
            <a:r>
              <a:rPr lang="en-US" dirty="0"/>
              <a:t>Gated updates</a:t>
            </a:r>
          </a:p>
          <a:p>
            <a:r>
              <a:rPr lang="en-US" dirty="0"/>
              <a:t>Edge dropout: randomly remove edges during training</a:t>
            </a:r>
          </a:p>
        </p:txBody>
      </p:sp>
    </p:spTree>
    <p:extLst>
      <p:ext uri="{BB962C8B-B14F-4D97-AF65-F5344CB8AC3E}">
        <p14:creationId xmlns:p14="http://schemas.microsoft.com/office/powerpoint/2010/main" val="2367342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297</Words>
  <Application>Microsoft Macintosh PowerPoint</Application>
  <PresentationFormat>Widescreen</PresentationFormat>
  <Paragraphs>38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Making Neural Networks Work</vt:lpstr>
      <vt:lpstr>Node Classification</vt:lpstr>
      <vt:lpstr>Training/Target Information</vt:lpstr>
      <vt:lpstr>Example of Inductive/Transductive Nodes</vt:lpstr>
      <vt:lpstr>Graph Classification and Link Prediction</vt:lpstr>
      <vt:lpstr>Mini-Batching and Subsampling</vt:lpstr>
      <vt:lpstr>Dealing with Many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Shallow Embeddings for Multi-Relational Data</dc:title>
  <dc:creator>Oliver Schulte</dc:creator>
  <cp:lastModifiedBy>Oliver Schulte</cp:lastModifiedBy>
  <cp:revision>19</cp:revision>
  <dcterms:created xsi:type="dcterms:W3CDTF">2021-10-12T19:42:00Z</dcterms:created>
  <dcterms:modified xsi:type="dcterms:W3CDTF">2021-11-02T16:33:47Z</dcterms:modified>
</cp:coreProperties>
</file>