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63"/>
    <p:restoredTop sz="94665"/>
  </p:normalViewPr>
  <p:slideViewPr>
    <p:cSldViewPr snapToGrid="0" snapToObjects="1">
      <p:cViewPr varScale="1">
        <p:scale>
          <a:sx n="142" d="100"/>
          <a:sy n="142" d="100"/>
        </p:scale>
        <p:origin x="7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87E54-C322-6E4D-B46C-DA47E5DA41C9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336AA-B1DD-8945-853C-E9176FF41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566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towardsdatascience.com</a:t>
            </a:r>
            <a:r>
              <a:rPr lang="en-US" dirty="0"/>
              <a:t>/over-smoothing-issue-in-graph-neural-network-bddc8fbc2472 computational graph = </a:t>
            </a:r>
            <a:r>
              <a:rPr lang="en-US" dirty="0" err="1"/>
              <a:t>neighbourhood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443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jalammar.github.io</a:t>
            </a:r>
            <a:r>
              <a:rPr lang="en-US" dirty="0"/>
              <a:t>/illustrated-transformer/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83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towardsdatascience.com</a:t>
            </a:r>
            <a:r>
              <a:rPr lang="en-US" dirty="0"/>
              <a:t>/over-smoothing-issue-in-graph-neural-network-bddc8fbc2472 computational graph = </a:t>
            </a:r>
            <a:r>
              <a:rPr lang="en-US" dirty="0" err="1"/>
              <a:t>neighbourhood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4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H: intermediate node representation</a:t>
            </a:r>
          </a:p>
          <a:p>
            <a:r>
              <a:rPr lang="en-US" dirty="0"/>
              <a:t>Z: final node representation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811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andreasloukas.blog</a:t>
            </a:r>
            <a:r>
              <a:rPr lang="en-US" dirty="0"/>
              <a:t>/2018/05/26/demystifying-graph-coarsening/ general coarsening</a:t>
            </a:r>
          </a:p>
          <a:p>
            <a:r>
              <a:rPr lang="en-US" dirty="0"/>
              <a:t>https://</a:t>
            </a:r>
            <a:r>
              <a:rPr lang="en-US" dirty="0" err="1"/>
              <a:t>proceedings.neurips.cc</a:t>
            </a:r>
            <a:r>
              <a:rPr lang="en-US" dirty="0"/>
              <a:t>/paper/2018/file/e77dbaf6759253c7c6d0efc5690369c7-Paper.pdf see figure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01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Graph network pdf https://</a:t>
            </a:r>
            <a:r>
              <a:rPr lang="en-US" dirty="0" err="1"/>
              <a:t>arxiv.org</a:t>
            </a:r>
            <a:r>
              <a:rPr lang="en-US" dirty="0"/>
              <a:t>/pdf/1806.01261.pdf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33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55580-1B7A-C74B-9052-DEE82BEDE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7F1CEE-EF61-F34D-996C-0CEDC2A6A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24DA9-4EB8-6D4E-BE12-07B81161F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C60F4-33D6-8F40-96A1-158CCCC44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B1B0F-B4D2-914F-9407-DE6F35D01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1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C023-A42E-9E45-A9B9-573A7BB50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A3FBEF-E63E-D046-9816-44EDAB63D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C3B36-53BB-8446-AAC3-20116CBAB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C93EC-9C0D-614A-8F18-0FE7437E8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26BB9-E58A-5B4F-A2E7-9F25CC87F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7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9E6F86-3403-7740-B6C3-5EA0328910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7132FA-2919-F84D-8794-CDD911647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27172-A1BC-6D41-AC7F-6A8EF703F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557B5-173A-F64E-AE0C-DD11593CE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00260-5FD4-CE4C-A7D9-10CE4DCCB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4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11E7E-A2E5-8D4F-8170-66465DBBA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F83CF-2F02-BE4D-99B3-E64878905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22FDD-1575-3642-95BD-E919AB539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E1470-E072-8542-A608-9484B8A7F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EB34C-4330-D449-97B1-637DF1E29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6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427CF-97DC-C448-AB8C-7287F42EF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C891D-7EB8-484B-9F3B-89BD13C26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903A2-8C8D-B04E-8741-63EA3F963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640FD-1224-134E-8795-6001A80FC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9436C-6278-0943-B83B-D0A7370C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7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5141A-F9AD-6145-9D36-7F4A592D3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4B01A-BA5E-5E4C-A610-9F0E800FF2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BF3123-9B39-D240-AF40-0CBDD3FC9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8920A8-E736-2A45-BFD9-34CADA071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4E40B-09CA-EE41-AC21-2C70DD74E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007F-B255-6845-AAF9-79601C71F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9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B8A32-A59B-A748-8712-3A7EF549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8880C6-E6B0-B142-8BF7-A91A09AD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9DE82B-1D70-904D-8F21-134457001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F5022E-B736-D44A-915B-7253BAF8A0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04422C-26A4-0C4C-92EA-60C8CF1B89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2616AB-F6F4-4946-86EF-A42A111ED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FD8697-BAA8-2C4F-8736-3966A0654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B12CC2-9AE9-7F44-86B1-0C1D60948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3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07D3-B97D-A845-8F85-9A8AB56D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1B3E06-A745-CA40-8404-21060A6C9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253BE3-F666-B642-9CAF-965DFA5DD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C4B0F-544D-A84E-86F3-EE8AC984D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71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A7A0C-F6E9-1846-8494-DD24DF52C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956D2A-E43E-4243-BE45-893F4A1D9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DFCCD-1624-F346-9874-C834485C1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11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BA0A0-79E2-D045-AC66-EE8DC8C0B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DDF36-55B3-9E46-ADCC-492C554D8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4DEB74-E840-564E-93A7-FC8B10DEE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B51784-1A94-134F-B2D2-9890C1AC2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F7E2B8-CF24-C344-BF8A-9BDAEEE78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C00AAC-B5C5-9F40-B1C0-5792238A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4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67EB5-F96A-F848-B44C-445B8A837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F0712E-13AC-4F4D-A74A-CC630B72B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56B830-696C-9944-87E5-76321B76B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BB48B-0310-6B45-BE78-336630F8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C8F64B-232A-E74B-A587-FA8880172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415524-D9C6-CD49-99F7-8FD308868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6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F8495E-A115-3642-A827-9F2E51D77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7DA6B4-8F76-D143-96E7-3A7538516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79C7F-255B-9B45-ADA7-90581F0BA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D177A-A4C5-C046-A287-6C324CEDF301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6824D-DEAD-304E-A49A-8C38F16BC3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3A2A9-2E79-544A-AF0D-96FDE4521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1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ndreasloukas.blog/2018/05/26/demystifying-graph-coarsenin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roceedings.neurips.cc/paper/2018/file/e77dbaf6759253c7c6d0efc5690369c7-Paper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1806.01261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owardsdatascience.com/understanding-graph-convolutional-networks-for-node-classification-a2bfdb7aba7b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kipf.github.io/graph-convolutional-networks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jalammar.github.io/illustrated-transforme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owardsdatascience.com/over-smoothing-issue-in-graph-neural-network-bddc8fbc247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50BFE-33DD-134B-BC63-85FBE33789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Graph Neural Networks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15E778-AF3A-8A49-A8E4-C163BB3F07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5</a:t>
            </a:r>
          </a:p>
          <a:p>
            <a:r>
              <a:rPr lang="en-US" dirty="0"/>
              <a:t>CMPT 983</a:t>
            </a:r>
          </a:p>
        </p:txBody>
      </p:sp>
    </p:spTree>
    <p:extLst>
      <p:ext uri="{BB962C8B-B14F-4D97-AF65-F5344CB8AC3E}">
        <p14:creationId xmlns:p14="http://schemas.microsoft.com/office/powerpoint/2010/main" val="3547221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3249A-0CDA-5D43-BF56-1ADA30FFC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Pooling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A7E49-0C21-3B42-B44F-686A9B792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learn an embedding </a:t>
            </a:r>
            <a:r>
              <a:rPr lang="en-US" dirty="0" err="1"/>
              <a:t>z</a:t>
            </a:r>
            <a:r>
              <a:rPr lang="en-US" baseline="-25000" dirty="0" err="1"/>
              <a:t>G</a:t>
            </a:r>
            <a:r>
              <a:rPr lang="en-US" dirty="0"/>
              <a:t> for the </a:t>
            </a:r>
            <a:r>
              <a:rPr lang="en-US" b="1" dirty="0"/>
              <a:t>entire graph</a:t>
            </a:r>
            <a:endParaRPr lang="en-US" dirty="0"/>
          </a:p>
          <a:p>
            <a:r>
              <a:rPr lang="en-US" dirty="0"/>
              <a:t>Motivation:</a:t>
            </a:r>
          </a:p>
          <a:p>
            <a:pPr lvl="1"/>
            <a:r>
              <a:rPr lang="en-US" dirty="0"/>
              <a:t>Use to perform graph classification</a:t>
            </a:r>
          </a:p>
          <a:p>
            <a:pPr lvl="1"/>
            <a:r>
              <a:rPr lang="en-US" dirty="0"/>
              <a:t>Learn together with node representations h</a:t>
            </a:r>
            <a:r>
              <a:rPr lang="en-US" baseline="-25000" dirty="0"/>
              <a:t>u</a:t>
            </a:r>
            <a:r>
              <a:rPr lang="en-US" dirty="0"/>
              <a:t> to increase expressive power</a:t>
            </a:r>
          </a:p>
          <a:p>
            <a:r>
              <a:rPr lang="en-US" dirty="0"/>
              <a:t>Set pooling approaches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Learn node representations </a:t>
            </a:r>
            <a:r>
              <a:rPr lang="en-US" dirty="0" err="1"/>
              <a:t>z</a:t>
            </a:r>
            <a:r>
              <a:rPr lang="en-US" baseline="-25000" dirty="0" err="1"/>
              <a:t>u</a:t>
            </a:r>
            <a:endParaRPr lang="en-US" baseline="-25000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Aggregate node representations over all nodes in the graph (the “readout”)</a:t>
            </a:r>
          </a:p>
          <a:p>
            <a:pPr lvl="2"/>
            <a:r>
              <a:rPr lang="en-US" dirty="0"/>
              <a:t>Conceptually similar to aggregating all nodes in a </a:t>
            </a:r>
            <a:r>
              <a:rPr lang="en-US" dirty="0" err="1"/>
              <a:t>neighbourhood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336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5DB04-E37F-9A43-8A85-C10AA32AD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Graph Pooling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D6D09-17BF-A846-9FA4-15E676907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Basic idea: compute attention weights using query vectors and LSTMs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Initialize graph state </a:t>
            </a:r>
            <a:r>
              <a:rPr lang="en-US" b="1" dirty="0"/>
              <a:t>o</a:t>
            </a:r>
            <a:r>
              <a:rPr lang="en-US" dirty="0"/>
              <a:t> and query vector </a:t>
            </a:r>
            <a:r>
              <a:rPr lang="en-US" b="1" dirty="0"/>
              <a:t>q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Repeat for </a:t>
            </a:r>
            <a:r>
              <a:rPr lang="en-US" i="1" dirty="0"/>
              <a:t>T</a:t>
            </a:r>
            <a:r>
              <a:rPr lang="en-US" dirty="0"/>
              <a:t> iterations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Update </a:t>
            </a:r>
            <a:r>
              <a:rPr lang="en-US" b="1" dirty="0"/>
              <a:t>q</a:t>
            </a:r>
            <a:r>
              <a:rPr lang="en-US" dirty="0"/>
              <a:t> using LSTM with previous output and query vectors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Update attention weights a(v) using </a:t>
            </a:r>
            <a:r>
              <a:rPr lang="en-US" b="1" dirty="0"/>
              <a:t>q</a:t>
            </a:r>
            <a:r>
              <a:rPr lang="en-US" dirty="0"/>
              <a:t> and </a:t>
            </a:r>
            <a:r>
              <a:rPr lang="en-US" dirty="0" err="1"/>
              <a:t>z</a:t>
            </a:r>
            <a:r>
              <a:rPr lang="en-US" baseline="-25000" dirty="0" err="1"/>
              <a:t>v</a:t>
            </a:r>
            <a:endParaRPr lang="en-US" baseline="-250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Update graph state </a:t>
            </a:r>
            <a:r>
              <a:rPr lang="en-US" b="1" dirty="0"/>
              <a:t>o</a:t>
            </a:r>
            <a:r>
              <a:rPr lang="en-US" dirty="0"/>
              <a:t> using </a:t>
            </a:r>
            <a:r>
              <a:rPr lang="en-US" b="1" dirty="0"/>
              <a:t>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Return </a:t>
            </a:r>
            <a:r>
              <a:rPr lang="en-US" b="1" dirty="0"/>
              <a:t>o</a:t>
            </a:r>
            <a:r>
              <a:rPr lang="en-US" b="1" baseline="-25000" dirty="0"/>
              <a:t>1</a:t>
            </a:r>
            <a:r>
              <a:rPr lang="en-US" b="1" dirty="0"/>
              <a:t>*o</a:t>
            </a:r>
            <a:r>
              <a:rPr lang="en-US" b="1" baseline="-25000" dirty="0"/>
              <a:t>2</a:t>
            </a:r>
            <a:r>
              <a:rPr lang="en-US" b="1" dirty="0"/>
              <a:t>*…,*</a:t>
            </a:r>
            <a:r>
              <a:rPr lang="en-US" b="1" dirty="0" err="1"/>
              <a:t>o</a:t>
            </a:r>
            <a:r>
              <a:rPr lang="en-US" b="1" baseline="-25000" dirty="0" err="1"/>
              <a:t>T</a:t>
            </a:r>
            <a:r>
              <a:rPr lang="en-US" b="1" baseline="-25000" dirty="0"/>
              <a:t> </a:t>
            </a:r>
            <a:r>
              <a:rPr lang="en-US" dirty="0"/>
              <a:t>(concatenate graph output states)</a:t>
            </a:r>
            <a:endParaRPr lang="en-US" baseline="-25000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502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F2F71-6949-8F47-A115-0B84782CD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Coarsening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5D2A6-BE5F-6645-93C6-457D943AA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Idea: Cluster nodes (soft)</a:t>
            </a:r>
          </a:p>
          <a:p>
            <a:pPr lvl="1"/>
            <a:r>
              <a:rPr lang="en-US" dirty="0"/>
              <a:t>like a stochastic block model</a:t>
            </a:r>
          </a:p>
          <a:p>
            <a:r>
              <a:rPr lang="en-US" dirty="0"/>
              <a:t>Treat each cluster c</a:t>
            </a:r>
            <a:r>
              <a:rPr lang="en-US" baseline="-25000" dirty="0"/>
              <a:t>1</a:t>
            </a:r>
            <a:r>
              <a:rPr lang="en-US" dirty="0"/>
              <a:t>,..,c</a:t>
            </a:r>
            <a:r>
              <a:rPr lang="en-US" baseline="-25000" dirty="0"/>
              <a:t>k </a:t>
            </a:r>
            <a:r>
              <a:rPr lang="en-US" dirty="0"/>
              <a:t>as a ”</a:t>
            </a:r>
            <a:r>
              <a:rPr lang="en-US" dirty="0" err="1"/>
              <a:t>supernode</a:t>
            </a:r>
            <a:r>
              <a:rPr lang="en-US" dirty="0"/>
              <a:t>”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New graph with only </a:t>
            </a:r>
            <a:r>
              <a:rPr lang="en-US" i="1" dirty="0"/>
              <a:t>k </a:t>
            </a:r>
            <a:r>
              <a:rPr lang="en-US" dirty="0"/>
              <a:t>nodes</a:t>
            </a:r>
          </a:p>
          <a:p>
            <a:r>
              <a:rPr lang="en-US" dirty="0"/>
              <a:t>Repeat coarsening</a:t>
            </a:r>
          </a:p>
          <a:p>
            <a:pPr lvl="1"/>
            <a:r>
              <a:rPr lang="en-US" dirty="0"/>
              <a:t>Like CNN: apply convolution at higher levels</a:t>
            </a:r>
          </a:p>
          <a:p>
            <a:r>
              <a:rPr lang="en-US" dirty="0"/>
              <a:t>Apply graph pooling in coarsened graph (“readout”)</a:t>
            </a:r>
          </a:p>
          <a:p>
            <a:r>
              <a:rPr lang="en-US" dirty="0">
                <a:hlinkClick r:id="rId3"/>
              </a:rPr>
              <a:t>Illustration of Graph Coarsening</a:t>
            </a:r>
            <a:endParaRPr lang="en-US" dirty="0"/>
          </a:p>
          <a:p>
            <a:r>
              <a:rPr lang="en-US" dirty="0"/>
              <a:t>Another illustration in </a:t>
            </a:r>
            <a:r>
              <a:rPr lang="en-US" dirty="0">
                <a:hlinkClick r:id="rId4"/>
              </a:rPr>
              <a:t>paper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360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AED05-A526-D245-A3A3-FABE7AD49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Generalized Message Passing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1029B-AAB6-E84C-9D1D-C37A2C22A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4385"/>
            <a:ext cx="9867472" cy="4351338"/>
          </a:xfrm>
        </p:spPr>
        <p:txBody>
          <a:bodyPr/>
          <a:lstStyle/>
          <a:p>
            <a:r>
              <a:rPr lang="en-US" dirty="0"/>
              <a:t>General idea: Embed everything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Edges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Graph</a:t>
            </a:r>
          </a:p>
          <a:p>
            <a:r>
              <a:rPr lang="en-US" dirty="0"/>
              <a:t>Compute the embeddings </a:t>
            </a:r>
            <a:r>
              <a:rPr lang="en-US" b="1" dirty="0"/>
              <a:t>jointly</a:t>
            </a:r>
          </a:p>
          <a:p>
            <a:r>
              <a:rPr lang="en-US" dirty="0"/>
              <a:t>For illustration see the </a:t>
            </a:r>
            <a:r>
              <a:rPr lang="en-US" dirty="0">
                <a:hlinkClick r:id="rId3"/>
              </a:rPr>
              <a:t>original paper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D92F4E-E3C1-1743-A29C-8121F8E15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260" y="4661453"/>
            <a:ext cx="669290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94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1726D-BC39-7B43-BA35-836F224DC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97642-0B1C-9D46-9F94-C50FECDC0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Graph Neural Networks are a flexible architecture for computing</a:t>
            </a:r>
          </a:p>
          <a:p>
            <a:pPr lvl="1"/>
            <a:r>
              <a:rPr lang="en-US" dirty="0"/>
              <a:t>Node representations</a:t>
            </a:r>
          </a:p>
          <a:p>
            <a:pPr lvl="1"/>
            <a:r>
              <a:rPr lang="en-US" dirty="0"/>
              <a:t>Edge representations</a:t>
            </a:r>
          </a:p>
          <a:p>
            <a:pPr lvl="1"/>
            <a:r>
              <a:rPr lang="en-US" dirty="0"/>
              <a:t>Graph representations</a:t>
            </a:r>
          </a:p>
          <a:p>
            <a:r>
              <a:rPr lang="en-US" dirty="0"/>
              <a:t>Typically use message passing WL-style</a:t>
            </a:r>
          </a:p>
          <a:p>
            <a:r>
              <a:rPr lang="en-US" dirty="0"/>
              <a:t>Key issue: aggregating </a:t>
            </a:r>
            <a:r>
              <a:rPr lang="en-US" b="1" dirty="0"/>
              <a:t>sets of </a:t>
            </a:r>
            <a:r>
              <a:rPr lang="en-US" dirty="0"/>
              <a:t>representations</a:t>
            </a:r>
          </a:p>
          <a:p>
            <a:pPr lvl="1"/>
            <a:r>
              <a:rPr lang="en-US" dirty="0"/>
              <a:t>Representations of </a:t>
            </a:r>
            <a:r>
              <a:rPr lang="en-US" dirty="0" err="1"/>
              <a:t>neighbours</a:t>
            </a:r>
            <a:r>
              <a:rPr lang="en-US" dirty="0"/>
              <a:t> of target node</a:t>
            </a:r>
          </a:p>
          <a:p>
            <a:pPr lvl="1"/>
            <a:r>
              <a:rPr lang="en-US" dirty="0"/>
              <a:t>Representations of all nodes in a graph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20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F7D02-7E9B-C64E-8B49-430139713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35184-AE87-F44A-9024-E962CA96D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Shallow embeddings give a look-up table for each node</a:t>
            </a:r>
          </a:p>
          <a:p>
            <a:r>
              <a:rPr lang="en-US" dirty="0"/>
              <a:t>Graph Neural networks </a:t>
            </a:r>
            <a:r>
              <a:rPr lang="en-US" i="1" dirty="0"/>
              <a:t>iteratively update </a:t>
            </a:r>
            <a:r>
              <a:rPr lang="en-US" dirty="0"/>
              <a:t>embeddings for each node</a:t>
            </a:r>
          </a:p>
          <a:p>
            <a:pPr lvl="1"/>
            <a:r>
              <a:rPr lang="en-US" dirty="0"/>
              <a:t>Also for links and entire graphs, see later</a:t>
            </a:r>
          </a:p>
          <a:p>
            <a:r>
              <a:rPr lang="en-US" dirty="0"/>
              <a:t>Typically use </a:t>
            </a:r>
            <a:r>
              <a:rPr lang="en-US" i="1" dirty="0"/>
              <a:t>message passing</a:t>
            </a:r>
          </a:p>
          <a:p>
            <a:pPr lvl="1"/>
            <a:r>
              <a:rPr lang="en-US" dirty="0"/>
              <a:t>like WL</a:t>
            </a:r>
          </a:p>
          <a:p>
            <a:r>
              <a:rPr lang="en-US" dirty="0"/>
              <a:t>Important consideration: permutation invariance</a:t>
            </a:r>
          </a:p>
          <a:p>
            <a:pPr lvl="1"/>
            <a:r>
              <a:rPr lang="en-US" dirty="0"/>
              <a:t>Node labels don’t matter</a:t>
            </a:r>
          </a:p>
        </p:txBody>
      </p:sp>
    </p:spTree>
    <p:extLst>
      <p:ext uri="{BB962C8B-B14F-4D97-AF65-F5344CB8AC3E}">
        <p14:creationId xmlns:p14="http://schemas.microsoft.com/office/powerpoint/2010/main" val="3581411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C139-E593-ED45-BF62-EFFA28ADE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GNN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68D23-6E30-9E48-81B6-E697E042F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Aggregate current representation of </a:t>
            </a:r>
            <a:r>
              <a:rPr lang="en-US" dirty="0" err="1"/>
              <a:t>neighbours</a:t>
            </a:r>
            <a:r>
              <a:rPr lang="en-US" dirty="0"/>
              <a:t> of </a:t>
            </a:r>
            <a:r>
              <a:rPr lang="en-US" i="1" dirty="0"/>
              <a:t>u</a:t>
            </a:r>
            <a:r>
              <a:rPr lang="en-US" dirty="0"/>
              <a:t> into a “message” </a:t>
            </a:r>
            <a:r>
              <a:rPr lang="en-US" i="1" dirty="0"/>
              <a:t>m</a:t>
            </a:r>
            <a:r>
              <a:rPr lang="en-US" i="1" baseline="-25000" dirty="0"/>
              <a:t>u</a:t>
            </a:r>
            <a:r>
              <a:rPr lang="en-US" dirty="0"/>
              <a:t>.</a:t>
            </a:r>
            <a:r>
              <a:rPr lang="en-US" baseline="-25000" dirty="0"/>
              <a:t> </a:t>
            </a:r>
          </a:p>
          <a:p>
            <a:pPr lvl="1"/>
            <a:r>
              <a:rPr lang="en-US" dirty="0"/>
              <a:t>Typically involves picking a fixed aggregator at some point (e.g. sum)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Update </a:t>
            </a:r>
            <a:r>
              <a:rPr lang="en-US" i="1" dirty="0"/>
              <a:t>h</a:t>
            </a:r>
            <a:r>
              <a:rPr lang="en-US" i="1" baseline="-25000" dirty="0"/>
              <a:t>u</a:t>
            </a:r>
            <a:r>
              <a:rPr lang="en-US" dirty="0"/>
              <a:t> := </a:t>
            </a:r>
            <a:r>
              <a:rPr lang="en-US" i="1" dirty="0"/>
              <a:t>Update(</a:t>
            </a:r>
            <a:r>
              <a:rPr lang="en-US" i="1" dirty="0" err="1"/>
              <a:t>h</a:t>
            </a:r>
            <a:r>
              <a:rPr lang="en-US" i="1" baseline="-25000" dirty="0" err="1"/>
              <a:t>u</a:t>
            </a:r>
            <a:r>
              <a:rPr lang="en-US" i="1" dirty="0" err="1"/>
              <a:t>,m</a:t>
            </a:r>
            <a:r>
              <a:rPr lang="en-US" i="1" baseline="-25000" dirty="0" err="1"/>
              <a:t>u</a:t>
            </a:r>
            <a:r>
              <a:rPr lang="en-US" i="1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Repeat </a:t>
            </a:r>
            <a:r>
              <a:rPr lang="en-US" i="1" dirty="0"/>
              <a:t>k</a:t>
            </a:r>
            <a:r>
              <a:rPr lang="en-US" dirty="0"/>
              <a:t> times (the “layers”)</a:t>
            </a:r>
          </a:p>
        </p:txBody>
      </p:sp>
    </p:spTree>
    <p:extLst>
      <p:ext uri="{BB962C8B-B14F-4D97-AF65-F5344CB8AC3E}">
        <p14:creationId xmlns:p14="http://schemas.microsoft.com/office/powerpoint/2010/main" val="1711766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8E92B-2FB7-624F-B144-E6B189417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Neigbourhood</a:t>
            </a:r>
            <a:r>
              <a:rPr lang="en-US" dirty="0"/>
              <a:t>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FBF60-158C-DD4E-99B8-8B8082A06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include node u in “</a:t>
            </a:r>
            <a:r>
              <a:rPr lang="en-US" dirty="0" err="1"/>
              <a:t>neighbourhood</a:t>
            </a:r>
            <a:r>
              <a:rPr lang="en-US" dirty="0"/>
              <a:t>” of </a:t>
            </a:r>
            <a:r>
              <a:rPr lang="en-US" i="1" dirty="0"/>
              <a:t>u</a:t>
            </a:r>
            <a:r>
              <a:rPr lang="en-US" dirty="0"/>
              <a:t>: </a:t>
            </a:r>
            <a:r>
              <a:rPr lang="en-US" b="1" dirty="0"/>
              <a:t>self-loop</a:t>
            </a:r>
            <a:endParaRPr lang="en-US" i="1" dirty="0"/>
          </a:p>
          <a:p>
            <a:r>
              <a:rPr lang="en-US" dirty="0"/>
              <a:t>Sum is baseline</a:t>
            </a:r>
          </a:p>
          <a:p>
            <a:r>
              <a:rPr lang="en-US" dirty="0"/>
              <a:t>Proposed refinements</a:t>
            </a:r>
          </a:p>
          <a:p>
            <a:pPr lvl="1"/>
            <a:r>
              <a:rPr lang="en-US" dirty="0"/>
              <a:t>Use average (normalize by degree of </a:t>
            </a:r>
            <a:r>
              <a:rPr lang="en-US" i="1" dirty="0"/>
              <a:t>u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see box</a:t>
            </a:r>
          </a:p>
          <a:p>
            <a:pPr lvl="1"/>
            <a:r>
              <a:rPr lang="en-US" dirty="0"/>
              <a:t>Symmetric normalization</a:t>
            </a:r>
          </a:p>
          <a:p>
            <a:r>
              <a:rPr lang="en-US" dirty="0"/>
              <a:t>Graph Convolutional Neural network (GCN)</a:t>
            </a:r>
          </a:p>
          <a:p>
            <a:pPr lvl="1"/>
            <a:r>
              <a:rPr lang="en-US" dirty="0">
                <a:hlinkClick r:id="rId3"/>
              </a:rPr>
              <a:t>Nice tutorial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blog post by the creators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673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1D83B-6037-D24E-9453-371D7044C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Aggregators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CEF9F-3967-A445-83D7-6A074EFC6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fundamental problem in deep learning: given a </a:t>
            </a:r>
            <a:r>
              <a:rPr lang="en-US" i="1" dirty="0"/>
              <a:t>set</a:t>
            </a:r>
            <a:r>
              <a:rPr lang="en-US" dirty="0"/>
              <a:t> of inputs, how to map them to a single number?</a:t>
            </a:r>
          </a:p>
          <a:p>
            <a:pPr lvl="1"/>
            <a:r>
              <a:rPr lang="en-US" dirty="0"/>
              <a:t>Should not depend on ordering of inputs</a:t>
            </a:r>
          </a:p>
          <a:p>
            <a:pPr lvl="1"/>
            <a:r>
              <a:rPr lang="en-US" dirty="0"/>
              <a:t>Should work for arbitrarily many inputs</a:t>
            </a:r>
          </a:p>
          <a:p>
            <a:r>
              <a:rPr lang="en-US" dirty="0"/>
              <a:t>Can apply set aggregators to combine features of a node’s </a:t>
            </a:r>
            <a:r>
              <a:rPr lang="en-US" dirty="0" err="1"/>
              <a:t>neighbours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38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BDCC-CA6B-A54D-BA7E-F96A1358F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Neighbourhood</a:t>
            </a:r>
            <a:r>
              <a:rPr lang="en-US" dirty="0"/>
              <a:t> Set Aggregation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87B3F-33BE-A24E-B8CB-8D046517F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function approximator: Transform each </a:t>
            </a:r>
            <a:r>
              <a:rPr lang="en-US" dirty="0" err="1"/>
              <a:t>neighbourhood</a:t>
            </a:r>
            <a:r>
              <a:rPr lang="en-US" dirty="0"/>
              <a:t> vector </a:t>
            </a:r>
            <a:r>
              <a:rPr lang="en-US" i="1" dirty="0" err="1"/>
              <a:t>h</a:t>
            </a:r>
            <a:r>
              <a:rPr lang="en-US" i="1" baseline="-25000" dirty="0" err="1"/>
              <a:t>v</a:t>
            </a:r>
            <a:r>
              <a:rPr lang="en-US" dirty="0"/>
              <a:t>, then sum</a:t>
            </a:r>
          </a:p>
          <a:p>
            <a:r>
              <a:rPr lang="en-US" dirty="0"/>
              <a:t>Has theoretical justification</a:t>
            </a:r>
          </a:p>
          <a:p>
            <a:pPr lvl="1"/>
            <a:r>
              <a:rPr lang="en-US" dirty="0"/>
              <a:t>See also </a:t>
            </a:r>
            <a:r>
              <a:rPr lang="en-US" dirty="0" err="1"/>
              <a:t>transx</a:t>
            </a:r>
            <a:endParaRPr lang="en-US" dirty="0"/>
          </a:p>
          <a:p>
            <a:r>
              <a:rPr lang="en-US" dirty="0" err="1"/>
              <a:t>Janossy</a:t>
            </a:r>
            <a:r>
              <a:rPr lang="en-US" dirty="0"/>
              <a:t> Pooling</a:t>
            </a:r>
          </a:p>
          <a:p>
            <a:pPr lvl="1"/>
            <a:r>
              <a:rPr lang="en-US" dirty="0"/>
              <a:t>Use permutation π to order neighboring nodes somehow (randomly, by degree) </a:t>
            </a:r>
          </a:p>
          <a:p>
            <a:pPr lvl="1"/>
            <a:r>
              <a:rPr lang="en-US" dirty="0"/>
              <a:t>Run sequential aggregation method (e.g. RNN) to get aggregate m(π)</a:t>
            </a:r>
          </a:p>
          <a:p>
            <a:pPr lvl="1"/>
            <a:r>
              <a:rPr lang="en-US" dirty="0"/>
              <a:t>Take average m(π) over permutations </a:t>
            </a:r>
          </a:p>
        </p:txBody>
      </p:sp>
    </p:spTree>
    <p:extLst>
      <p:ext uri="{BB962C8B-B14F-4D97-AF65-F5344CB8AC3E}">
        <p14:creationId xmlns:p14="http://schemas.microsoft.com/office/powerpoint/2010/main" val="1967183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C922A-69C4-C741-A7FB-15BFA23E7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Weights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0F6F4-DAD7-E747-8CC0-7BA1F89B8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Transformers in NLP </a:t>
            </a:r>
            <a:r>
              <a:rPr lang="en-US" dirty="0"/>
              <a:t>also aggregate items in the same sequence in a (more or less) order-invariant way.</a:t>
            </a:r>
          </a:p>
          <a:p>
            <a:r>
              <a:rPr lang="en-US" dirty="0"/>
              <a:t>Intuition: some </a:t>
            </a:r>
            <a:r>
              <a:rPr lang="en-US" dirty="0" err="1"/>
              <a:t>neighbours</a:t>
            </a:r>
            <a:r>
              <a:rPr lang="en-US" dirty="0"/>
              <a:t> are more informative than others</a:t>
            </a:r>
          </a:p>
          <a:p>
            <a:r>
              <a:rPr lang="en-US" dirty="0"/>
              <a:t>Basic idea: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use attention weight </a:t>
            </a:r>
            <a:r>
              <a:rPr lang="en-US" i="1" dirty="0"/>
              <a:t>a(</a:t>
            </a:r>
            <a:r>
              <a:rPr lang="en-US" i="1" dirty="0" err="1"/>
              <a:t>u,v</a:t>
            </a:r>
            <a:r>
              <a:rPr lang="en-US" i="1" dirty="0"/>
              <a:t>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Message = weighted sum.</a:t>
            </a:r>
            <a:br>
              <a:rPr lang="en-US" dirty="0"/>
            </a:br>
            <a:r>
              <a:rPr lang="en-US" i="1" dirty="0"/>
              <a:t>m(u) = ∑</a:t>
            </a:r>
            <a:r>
              <a:rPr lang="en-US" i="1" baseline="-25000" dirty="0"/>
              <a:t>v in N(u) </a:t>
            </a:r>
            <a:r>
              <a:rPr lang="en-US" i="1" dirty="0" err="1"/>
              <a:t>h</a:t>
            </a:r>
            <a:r>
              <a:rPr lang="en-US" i="1" baseline="-25000" dirty="0" err="1"/>
              <a:t>v</a:t>
            </a:r>
            <a:r>
              <a:rPr lang="en-US" i="1" dirty="0"/>
              <a:t> x a(</a:t>
            </a:r>
            <a:r>
              <a:rPr lang="en-US" i="1" dirty="0" err="1"/>
              <a:t>u,v</a:t>
            </a:r>
            <a:r>
              <a:rPr lang="en-US" i="1" dirty="0"/>
              <a:t>)</a:t>
            </a:r>
          </a:p>
          <a:p>
            <a:r>
              <a:rPr lang="en-US" dirty="0"/>
              <a:t>How to get the attention weights?</a:t>
            </a:r>
          </a:p>
          <a:p>
            <a:pPr lvl="1"/>
            <a:r>
              <a:rPr lang="en-US" dirty="0"/>
              <a:t>Typically </a:t>
            </a:r>
            <a:r>
              <a:rPr lang="en-US" i="1" dirty="0"/>
              <a:t>a(</a:t>
            </a:r>
            <a:r>
              <a:rPr lang="en-US" i="1" dirty="0" err="1"/>
              <a:t>u,v</a:t>
            </a:r>
            <a:r>
              <a:rPr lang="en-US" i="1" dirty="0"/>
              <a:t>) </a:t>
            </a:r>
            <a:r>
              <a:rPr lang="en-US" dirty="0"/>
              <a:t>is a trainable function of the node embeddings </a:t>
            </a:r>
            <a:r>
              <a:rPr lang="en-US" i="1" dirty="0"/>
              <a:t>h</a:t>
            </a:r>
            <a:r>
              <a:rPr lang="en-US" i="1" baseline="-25000" dirty="0"/>
              <a:t>u</a:t>
            </a:r>
            <a:r>
              <a:rPr lang="en-US" i="1" dirty="0"/>
              <a:t>, </a:t>
            </a:r>
            <a:r>
              <a:rPr lang="en-US" i="1" dirty="0" err="1"/>
              <a:t>h</a:t>
            </a:r>
            <a:r>
              <a:rPr lang="en-US" i="1" baseline="-25000" dirty="0" err="1"/>
              <a:t>v</a:t>
            </a:r>
            <a:endParaRPr lang="en-US" i="1" baseline="-25000" dirty="0"/>
          </a:p>
          <a:p>
            <a:pPr marL="914400" lvl="1" indent="-457200">
              <a:buFont typeface="+mj-lt"/>
              <a:buAutoNum type="arabicPeriod"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71263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DFAE7-E486-3F47-9DB2-16C13F988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Generalized Message Passing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476C5-F2F0-CC42-B6ED-B52F120F8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hlinkClick r:id="rId3"/>
              </a:rPr>
              <a:t>Oversmoothing</a:t>
            </a:r>
            <a:r>
              <a:rPr lang="en-US" dirty="0"/>
              <a:t> happens because </a:t>
            </a:r>
            <a:r>
              <a:rPr lang="en-US" dirty="0" err="1"/>
              <a:t>neighbour</a:t>
            </a:r>
            <a:r>
              <a:rPr lang="en-US" dirty="0"/>
              <a:t> message dominates over node </a:t>
            </a:r>
            <a:r>
              <a:rPr lang="en-US" i="1" dirty="0"/>
              <a:t>u </a:t>
            </a:r>
            <a:r>
              <a:rPr lang="en-US" dirty="0"/>
              <a:t>representation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  embedding of </a:t>
            </a:r>
            <a:r>
              <a:rPr lang="en-US" i="1" dirty="0"/>
              <a:t>u</a:t>
            </a:r>
            <a:r>
              <a:rPr lang="en-US" dirty="0"/>
              <a:t> becomes like that of its </a:t>
            </a:r>
            <a:r>
              <a:rPr lang="en-US" dirty="0" err="1"/>
              <a:t>neighbours</a:t>
            </a:r>
            <a:endParaRPr lang="en-US" dirty="0"/>
          </a:p>
          <a:p>
            <a:r>
              <a:rPr lang="en-US" u="sng" dirty="0"/>
              <a:t>Skip connection</a:t>
            </a:r>
            <a:r>
              <a:rPr lang="en-US" dirty="0"/>
              <a:t>: concatenate current representation with current update input</a:t>
            </a:r>
          </a:p>
          <a:p>
            <a:r>
              <a:rPr lang="en-US" u="sng" dirty="0"/>
              <a:t>Jump Knowledge connections</a:t>
            </a:r>
            <a:r>
              <a:rPr lang="en-US" dirty="0"/>
              <a:t>: combine embeddings from each layer to produce final embedding</a:t>
            </a:r>
          </a:p>
          <a:p>
            <a:r>
              <a:rPr lang="en-US" u="sng" dirty="0"/>
              <a:t>Think RNN</a:t>
            </a:r>
            <a:r>
              <a:rPr lang="en-US" dirty="0"/>
              <a:t>: an RNN updates hidden state h(t) given current observation x(t)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Replace h(t) := h</a:t>
            </a:r>
            <a:r>
              <a:rPr lang="en-US" baseline="-25000" dirty="0"/>
              <a:t>u</a:t>
            </a:r>
            <a:r>
              <a:rPr lang="en-US" dirty="0"/>
              <a:t> and x(t) := </a:t>
            </a:r>
            <a:r>
              <a:rPr lang="en-US" i="1" dirty="0"/>
              <a:t>m</a:t>
            </a:r>
            <a:r>
              <a:rPr lang="en-US" i="1" baseline="-25000" dirty="0"/>
              <a:t>u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Use any RNN update mechanism you like</a:t>
            </a:r>
          </a:p>
        </p:txBody>
      </p:sp>
    </p:spTree>
    <p:extLst>
      <p:ext uri="{BB962C8B-B14F-4D97-AF65-F5344CB8AC3E}">
        <p14:creationId xmlns:p14="http://schemas.microsoft.com/office/powerpoint/2010/main" val="2740655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23BB8-2C8B-BF49-807B-AADBBD1CE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(Multi-) Relational Graph Neural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BB3BF-881E-8446-AA8C-8FFF27AE3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idea: use GCN but with a separate embedding projection matrix W</a:t>
            </a:r>
            <a:r>
              <a:rPr lang="en-US" baseline="-25000" dirty="0"/>
              <a:t>𝛕</a:t>
            </a:r>
            <a:r>
              <a:rPr lang="en-US" dirty="0"/>
              <a:t> for each relation type 𝛕. </a:t>
            </a:r>
          </a:p>
          <a:p>
            <a:pPr lvl="1"/>
            <a:r>
              <a:rPr lang="en-US" dirty="0"/>
              <a:t>Similar spirit to </a:t>
            </a:r>
            <a:r>
              <a:rPr lang="en-US" dirty="0" err="1"/>
              <a:t>TransX</a:t>
            </a:r>
            <a:r>
              <a:rPr lang="en-US" dirty="0"/>
              <a:t>.  </a:t>
            </a:r>
          </a:p>
          <a:p>
            <a:r>
              <a:rPr lang="en-US" dirty="0"/>
              <a:t>In some knowledge graphs, we have many relationship types (1,000 or more).</a:t>
            </a:r>
          </a:p>
          <a:p>
            <a:pPr lvl="1"/>
            <a:r>
              <a:rPr lang="en-US" dirty="0"/>
              <a:t>Can try to induce parameter sharing among the different W</a:t>
            </a:r>
            <a:r>
              <a:rPr lang="en-US" baseline="-25000" dirty="0"/>
              <a:t>𝛕</a:t>
            </a:r>
            <a:r>
              <a:rPr lang="en-US" dirty="0"/>
              <a:t> matrices.</a:t>
            </a:r>
          </a:p>
          <a:p>
            <a:r>
              <a:rPr lang="en-US" dirty="0"/>
              <a:t>For continuous edge features (e.g. salary of actor in movie)</a:t>
            </a:r>
          </a:p>
          <a:p>
            <a:pPr lvl="1"/>
            <a:r>
              <a:rPr lang="en-US" dirty="0"/>
              <a:t>Can concatenate edge features  to message </a:t>
            </a:r>
            <a:r>
              <a:rPr lang="en-US" i="1" dirty="0"/>
              <a:t>m(u) = ∑</a:t>
            </a:r>
            <a:r>
              <a:rPr lang="en-US" i="1" baseline="-25000" dirty="0"/>
              <a:t>v in N(u) </a:t>
            </a:r>
            <a:r>
              <a:rPr lang="en-US" i="1" dirty="0" err="1"/>
              <a:t>h</a:t>
            </a:r>
            <a:r>
              <a:rPr lang="en-US" i="1" baseline="-25000" dirty="0" err="1"/>
              <a:t>v</a:t>
            </a:r>
            <a:r>
              <a:rPr lang="en-US" i="1" dirty="0"/>
              <a:t> * e(</a:t>
            </a:r>
            <a:r>
              <a:rPr lang="en-US" i="1" dirty="0" err="1"/>
              <a:t>u,v</a:t>
            </a:r>
            <a:r>
              <a:rPr lang="en-US" i="1" dirty="0"/>
              <a:t>)</a:t>
            </a:r>
          </a:p>
          <a:p>
            <a:pPr lvl="1"/>
            <a:r>
              <a:rPr lang="en-US" dirty="0"/>
              <a:t>Can use </a:t>
            </a:r>
            <a:r>
              <a:rPr lang="en-US" i="1" dirty="0"/>
              <a:t>e(</a:t>
            </a:r>
            <a:r>
              <a:rPr lang="en-US" i="1" dirty="0" err="1"/>
              <a:t>u,v</a:t>
            </a:r>
            <a:r>
              <a:rPr lang="en-US" i="1" dirty="0"/>
              <a:t>)</a:t>
            </a:r>
            <a:r>
              <a:rPr lang="en-US" dirty="0"/>
              <a:t> for attention weight </a:t>
            </a:r>
            <a:r>
              <a:rPr lang="en-US" i="1" dirty="0"/>
              <a:t>a(</a:t>
            </a:r>
            <a:r>
              <a:rPr lang="en-US" i="1" dirty="0" err="1"/>
              <a:t>u,v</a:t>
            </a:r>
            <a:r>
              <a:rPr lang="en-US" i="1" dirty="0"/>
              <a:t>)</a:t>
            </a:r>
          </a:p>
          <a:p>
            <a:pPr lvl="1"/>
            <a:r>
              <a:rPr lang="en-US" dirty="0"/>
              <a:t>Together these work well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575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3504</TotalTime>
  <Words>899</Words>
  <Application>Microsoft Macintosh PowerPoint</Application>
  <PresentationFormat>Widescreen</PresentationFormat>
  <Paragraphs>121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Graph Neural Networks</vt:lpstr>
      <vt:lpstr>Motivation</vt:lpstr>
      <vt:lpstr>Basic GNN setup</vt:lpstr>
      <vt:lpstr>The Neigbourhood Messages</vt:lpstr>
      <vt:lpstr>Set Aggregators</vt:lpstr>
      <vt:lpstr>Neighbourhood Set Aggregation</vt:lpstr>
      <vt:lpstr>Attention Weights</vt:lpstr>
      <vt:lpstr>Generalized Message Passing</vt:lpstr>
      <vt:lpstr>(Multi-) Relational Graph Neural Networks</vt:lpstr>
      <vt:lpstr>Graph Pooling</vt:lpstr>
      <vt:lpstr>Attention Graph Pooling</vt:lpstr>
      <vt:lpstr>Graph Coarsening</vt:lpstr>
      <vt:lpstr>Generalized Message Passing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Shallow Embeddings for Multi-Relational Data</dc:title>
  <dc:creator>Oliver Schulte</dc:creator>
  <cp:lastModifiedBy>Oliver Schulte</cp:lastModifiedBy>
  <cp:revision>32</cp:revision>
  <dcterms:created xsi:type="dcterms:W3CDTF">2021-10-12T19:42:00Z</dcterms:created>
  <dcterms:modified xsi:type="dcterms:W3CDTF">2021-10-28T17:50:14Z</dcterms:modified>
</cp:coreProperties>
</file>