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7E54-C322-6E4D-B46C-DA47E5DA41C9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36AA-B1DD-8945-853C-E9176FF41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appliednetsci.springeropen.com</a:t>
            </a:r>
            <a:r>
              <a:rPr lang="en-US" dirty="0"/>
              <a:t>/articles/10.1007/s41109-019-0232-2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9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Higher-order similarities are difficult for multi-relational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02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towardsdatascience.com</a:t>
            </a:r>
            <a:r>
              <a:rPr lang="en-US" dirty="0"/>
              <a:t>/introduction-to-knowledge-graph-embedding-with-dgl-ke-77ace6fb60ef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5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metapath2vec, heterogeneous embedding from </a:t>
            </a:r>
            <a:r>
              <a:rPr lang="en-US" dirty="0" err="1"/>
              <a:t>sigmod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5580-1B7A-C74B-9052-DEE82BEDE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1CEE-EF61-F34D-996C-0CEDC2A6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4DA9-4EB8-6D4E-BE12-07B81161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C60F4-33D6-8F40-96A1-158CCCC4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B1B0F-B4D2-914F-9407-DE6F35D0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C023-A42E-9E45-A9B9-573A7BB5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3FBEF-E63E-D046-9816-44EDAB63D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C3B36-53BB-8446-AAC3-20116CBA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93EC-9C0D-614A-8F18-0FE7437E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26BB9-E58A-5B4F-A2E7-9F25CC87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E6F86-3403-7740-B6C3-5EA03289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132FA-2919-F84D-8794-CDD91164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7172-A1BC-6D41-AC7F-6A8EF703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557B5-173A-F64E-AE0C-DD11593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0260-5FD4-CE4C-A7D9-10CE4DCC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1E7E-A2E5-8D4F-8170-66465DBB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83CF-2F02-BE4D-99B3-E6487890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2FDD-1575-3642-95BD-E919AB53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1470-E072-8542-A608-9484B8A7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B34C-4330-D449-97B1-637DF1E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27CF-97DC-C448-AB8C-7287F42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891D-7EB8-484B-9F3B-89BD13C2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903A2-8C8D-B04E-8741-63EA3F96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40FD-1224-134E-8795-6001A80F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9436C-6278-0943-B83B-D0A7370C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141A-F9AD-6145-9D36-7F4A592D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B01A-BA5E-5E4C-A610-9F0E800FF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F3123-9B39-D240-AF40-0CBDD3FC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920A8-E736-2A45-BFD9-34CADA07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E40B-09CA-EE41-AC21-2C70DD74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007F-B255-6845-AAF9-79601C71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A32-A59B-A748-8712-3A7EF549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80C6-E6B0-B142-8BF7-A91A09AD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DE82B-1D70-904D-8F21-13445700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5022E-B736-D44A-915B-7253BAF8A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422C-26A4-0C4C-92EA-60C8CF1B8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616AB-F6F4-4946-86EF-A42A111E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D8697-BAA8-2C4F-8736-3966A065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12CC2-9AE9-7F44-86B1-0C1D6094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07D3-B97D-A845-8F85-9A8AB56D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B3E06-A745-CA40-8404-21060A6C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53BE3-F666-B642-9CAF-965DFA5D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C4B0F-544D-A84E-86F3-EE8AC984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A7A0C-F6E9-1846-8494-DD24DF52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6D2A-E43E-4243-BE45-893F4A1D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FCCD-1624-F346-9874-C834485C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A0A0-79E2-D045-AC66-EE8DC8C0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DF36-55B3-9E46-ADCC-492C5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EB74-E840-564E-93A7-FC8B10DE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51784-1A94-134F-B2D2-9890C1AC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7E2B8-CF24-C344-BF8A-9BDAEEE7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00AAC-B5C5-9F40-B1C0-5792238A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7EB5-F96A-F848-B44C-445B8A83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0712E-13AC-4F4D-A74A-CC630B72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B830-696C-9944-87E5-76321B76B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B48B-0310-6B45-BE78-336630F8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F64B-232A-E74B-A587-FA88801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15524-D9C6-CD49-99F7-8FD30886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8495E-A115-3642-A827-9F2E51D7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A6B4-8F76-D143-96E7-3A753851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9C7F-255B-9B45-ADA7-90581F0BA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77A-A4C5-C046-A287-6C324CEDF30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824D-DEAD-304E-A49A-8C38F16BC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A2A9-2E79-544A-AF0D-96FDE452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liednetsci.springeropen.com/articles/10.1007/s41109-019-0232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introduction-to-knowledge-graph-embedding-with-dgl-ke-77ace6fb60e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0BFE-33DD-134B-BC63-85FBE3378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Shallow Embeddings for Multi-Relational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5E778-AF3A-8A49-A8E4-C163BB3F0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  <a:p>
            <a:r>
              <a:rPr lang="en-US" dirty="0"/>
              <a:t>CMPT 983</a:t>
            </a:r>
          </a:p>
        </p:txBody>
      </p:sp>
    </p:spTree>
    <p:extLst>
      <p:ext uri="{BB962C8B-B14F-4D97-AF65-F5344CB8AC3E}">
        <p14:creationId xmlns:p14="http://schemas.microsoft.com/office/powerpoint/2010/main" val="354722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72FF-2F68-6647-AF5E-B3A7A684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and RESCAL decoder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B8EC-27C1-0B48-8E4C-45FFF348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generate (shallow) embeddings for relationship type 𝛕?</a:t>
            </a:r>
          </a:p>
          <a:p>
            <a:r>
              <a:rPr lang="en-US" dirty="0"/>
              <a:t>Basic idea: train a decoder for 𝛕.</a:t>
            </a:r>
          </a:p>
          <a:p>
            <a:pPr lvl="1"/>
            <a:r>
              <a:rPr lang="en-US" dirty="0"/>
              <a:t>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</a:t>
            </a:r>
          </a:p>
          <a:p>
            <a:r>
              <a:rPr lang="en-US" dirty="0"/>
              <a:t>Recall our discussion of RDF triples</a:t>
            </a:r>
          </a:p>
          <a:p>
            <a:r>
              <a:rPr lang="en-US" dirty="0"/>
              <a:t>RESCAL: bi-linear decoder</a:t>
            </a:r>
            <a:br>
              <a:rPr lang="en-US" dirty="0"/>
            </a:br>
            <a:r>
              <a:rPr lang="en-US" dirty="0"/>
              <a:t>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 = 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30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R</a:t>
            </a:r>
            <a:r>
              <a:rPr lang="en-US" baseline="-25000" dirty="0"/>
              <a:t>𝛕</a:t>
            </a:r>
            <a:r>
              <a:rPr lang="en-US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 </a:t>
            </a:r>
          </a:p>
          <a:p>
            <a:r>
              <a:rPr lang="en-US" dirty="0"/>
              <a:t>What is the dimension of R</a:t>
            </a:r>
            <a:r>
              <a:rPr lang="en-US" baseline="-25000" dirty="0"/>
              <a:t>𝛕</a:t>
            </a:r>
            <a:r>
              <a:rPr lang="en-US" dirty="0"/>
              <a:t> ?</a:t>
            </a:r>
          </a:p>
          <a:p>
            <a:r>
              <a:rPr lang="en-US" dirty="0"/>
              <a:t>How many terms does the contain when 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30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R</a:t>
            </a:r>
            <a:r>
              <a:rPr lang="en-US" baseline="-25000" dirty="0"/>
              <a:t>𝛕</a:t>
            </a:r>
            <a:r>
              <a:rPr lang="en-US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  expressed as sums?</a:t>
            </a:r>
          </a:p>
          <a:p>
            <a:r>
              <a:rPr lang="en-US" dirty="0"/>
              <a:t>Related to the </a:t>
            </a:r>
            <a:r>
              <a:rPr lang="en-US" b="1" dirty="0">
                <a:hlinkClick r:id="rId3"/>
              </a:rPr>
              <a:t>stochastic blocks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6FE9-F45F-7246-BA68-E6D65D66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C47D2-D10A-5E41-8C5A-8CBE1C8D4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squared-error ∑</a:t>
            </a:r>
            <a:r>
              <a:rPr lang="en-US" baseline="-25000" dirty="0"/>
              <a:t>(u, 𝛕 ,v) </a:t>
            </a:r>
            <a:r>
              <a:rPr lang="en-US" dirty="0"/>
              <a:t>(Dec(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– A[u, 𝛕,v])</a:t>
            </a:r>
            <a:r>
              <a:rPr lang="en-US" baseline="30000" dirty="0"/>
              <a:t>2</a:t>
            </a:r>
          </a:p>
          <a:p>
            <a:r>
              <a:rPr lang="en-US" dirty="0"/>
              <a:t>Cross-entropy  </a:t>
            </a:r>
            <a:br>
              <a:rPr lang="en-US" dirty="0"/>
            </a:br>
            <a:r>
              <a:rPr lang="en-US" dirty="0"/>
              <a:t>∑</a:t>
            </a:r>
            <a:r>
              <a:rPr lang="en-US" baseline="-25000" dirty="0"/>
              <a:t>(u, 𝛕 ,v: in Edge set) </a:t>
            </a:r>
            <a:r>
              <a:rPr lang="en-US" dirty="0"/>
              <a:t>log(</a:t>
            </a:r>
            <a:r>
              <a:rPr lang="en-US" dirty="0" err="1"/>
              <a:t>σ</a:t>
            </a:r>
            <a:r>
              <a:rPr lang="en-US" dirty="0"/>
              <a:t>(Dec(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)) – </a:t>
            </a:r>
            <a:br>
              <a:rPr lang="en-US" dirty="0"/>
            </a:br>
            <a:r>
              <a:rPr lang="en-US" dirty="0"/>
              <a:t>w ∑</a:t>
            </a:r>
            <a:r>
              <a:rPr lang="en-US" baseline="-25000" dirty="0"/>
              <a:t>(u, 𝛕 ,v: negative samples) </a:t>
            </a:r>
            <a:r>
              <a:rPr lang="en-US" dirty="0"/>
              <a:t>log(</a:t>
            </a:r>
            <a:r>
              <a:rPr lang="en-US" dirty="0" err="1"/>
              <a:t>σ</a:t>
            </a:r>
            <a:r>
              <a:rPr lang="en-US" dirty="0"/>
              <a:t>(-Dec(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))</a:t>
            </a:r>
          </a:p>
          <a:p>
            <a:r>
              <a:rPr lang="en-US" dirty="0"/>
              <a:t>Note that loss is directly on adjacencies rather than higher-order similarity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90398-30A1-214C-A265-4A0483F8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Functions II: Contrastive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F472-D3BC-1248-9CC3-893E6E8D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Max-Margin is common, based on idea of hinge loss from classifiers</a:t>
            </a:r>
          </a:p>
          <a:p>
            <a:r>
              <a:rPr lang="en-US" dirty="0"/>
              <a:t>Hinge loss in words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prediction is correct, hinge loss =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prediction is incorrect, </a:t>
            </a:r>
            <a:br>
              <a:rPr lang="en-US" dirty="0"/>
            </a:br>
            <a:r>
              <a:rPr lang="en-US" dirty="0"/>
              <a:t>hinge loss = (score of wrong label – score of true label)</a:t>
            </a:r>
          </a:p>
          <a:p>
            <a:r>
              <a:rPr lang="en-US" dirty="0"/>
              <a:t>For multi-relational data</a:t>
            </a:r>
            <a:br>
              <a:rPr lang="en-US" dirty="0"/>
            </a:br>
            <a:r>
              <a:rPr lang="en-US" dirty="0"/>
              <a:t>∑</a:t>
            </a:r>
            <a:r>
              <a:rPr lang="en-US" baseline="-25000" dirty="0"/>
              <a:t>(u, 𝛕 ,v: in Edge set) </a:t>
            </a:r>
            <a:r>
              <a:rPr lang="en-US" dirty="0"/>
              <a:t>∑</a:t>
            </a:r>
            <a:r>
              <a:rPr lang="en-US" baseline="-25000" dirty="0"/>
              <a:t>(u, 𝛕 ,v-: negative samples) </a:t>
            </a:r>
            <a:r>
              <a:rPr lang="en-US" dirty="0"/>
              <a:t>max(0, 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baseline="-25000" dirty="0"/>
              <a:t>-</a:t>
            </a:r>
            <a:r>
              <a:rPr lang="en-US" dirty="0"/>
              <a:t>)-Dec(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dirty="0"/>
              <a:t>𝛕 ,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Can add minimum margin </a:t>
            </a:r>
            <a:r>
              <a:rPr lang="en-US" dirty="0" err="1"/>
              <a:t>Δ</a:t>
            </a:r>
            <a:endParaRPr lang="en-US" dirty="0"/>
          </a:p>
          <a:p>
            <a:r>
              <a:rPr lang="en-US" dirty="0"/>
              <a:t>Triplet loss is also common, similar idea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FBE12-7FB1-004D-AC66-1DBD0A1CF908}"/>
              </a:ext>
            </a:extLst>
          </p:cNvPr>
          <p:cNvSpPr txBox="1"/>
          <p:nvPr/>
        </p:nvSpPr>
        <p:spPr>
          <a:xfrm>
            <a:off x="7168055" y="5441841"/>
            <a:ext cx="235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Score of negative 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09F9C-2894-214D-B7D2-031F70BE79E1}"/>
              </a:ext>
            </a:extLst>
          </p:cNvPr>
          <p:cNvSpPr txBox="1"/>
          <p:nvPr/>
        </p:nvSpPr>
        <p:spPr>
          <a:xfrm>
            <a:off x="9369972" y="5089299"/>
            <a:ext cx="235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Score of positive edge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020B25-D44D-4947-B432-5ECDB6975613}"/>
              </a:ext>
            </a:extLst>
          </p:cNvPr>
          <p:cNvCxnSpPr>
            <a:stCxn id="4" idx="0"/>
          </p:cNvCxnSpPr>
          <p:nvPr/>
        </p:nvCxnSpPr>
        <p:spPr>
          <a:xfrm flipH="1" flipV="1">
            <a:off x="8345213" y="4792717"/>
            <a:ext cx="1" cy="649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F65C10-A2F2-7C46-A163-22D203B1C001}"/>
              </a:ext>
            </a:extLst>
          </p:cNvPr>
          <p:cNvCxnSpPr/>
          <p:nvPr/>
        </p:nvCxnSpPr>
        <p:spPr>
          <a:xfrm flipH="1" flipV="1">
            <a:off x="10310648" y="4803228"/>
            <a:ext cx="315311" cy="286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12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EDDA-C1B8-9848-AC69-6B543B22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Multi-Relational Decoders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CB9E3-DC61-D44D-93C7-4FE04AB8D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Rescal</a:t>
            </a:r>
            <a:r>
              <a:rPr lang="en-US" dirty="0"/>
              <a:t> needs </a:t>
            </a:r>
            <a:r>
              <a:rPr lang="en-US" i="1" dirty="0"/>
              <a:t>d</a:t>
            </a:r>
            <a:r>
              <a:rPr lang="en-US" i="1" baseline="30000" dirty="0"/>
              <a:t>2</a:t>
            </a:r>
            <a:r>
              <a:rPr lang="en-US" dirty="0"/>
              <a:t> parameters for each relationship type </a:t>
            </a:r>
            <a:r>
              <a:rPr lang="en-US" i="1" dirty="0"/>
              <a:t>𝛕</a:t>
            </a:r>
            <a:r>
              <a:rPr lang="en-US" dirty="0"/>
              <a:t>.</a:t>
            </a:r>
          </a:p>
          <a:p>
            <a:r>
              <a:rPr lang="en-US" dirty="0"/>
              <a:t>Often try to embed 𝛕 with only </a:t>
            </a:r>
            <a:r>
              <a:rPr lang="en-US" i="1" dirty="0"/>
              <a:t>d</a:t>
            </a:r>
            <a:r>
              <a:rPr lang="en-US" dirty="0"/>
              <a:t> parameters.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Use 𝛕 as translation vector (</a:t>
            </a:r>
            <a:r>
              <a:rPr lang="en-US" dirty="0" err="1"/>
              <a:t>TransE</a:t>
            </a:r>
            <a:r>
              <a:rPr lang="en-US" dirty="0"/>
              <a:t>, </a:t>
            </a:r>
            <a:r>
              <a:rPr lang="en-US" dirty="0" err="1"/>
              <a:t>TransX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𝛕 as dot product weights (</a:t>
            </a:r>
            <a:r>
              <a:rPr lang="en-US" dirty="0" err="1"/>
              <a:t>DistMult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See Table 4.1 and </a:t>
            </a:r>
            <a:r>
              <a:rPr lang="en-US" dirty="0">
                <a:hlinkClick r:id="rId3"/>
              </a:rPr>
              <a:t>KG tutorial</a:t>
            </a:r>
            <a:endParaRPr lang="en-US" dirty="0"/>
          </a:p>
          <a:p>
            <a:r>
              <a:rPr lang="en-US" dirty="0"/>
              <a:t>We can compare MR Decoders in terms of their </a:t>
            </a:r>
            <a:r>
              <a:rPr lang="en-US" b="1" dirty="0"/>
              <a:t>expressivity</a:t>
            </a:r>
          </a:p>
          <a:p>
            <a:pPr lvl="1"/>
            <a:r>
              <a:rPr lang="en-US" dirty="0"/>
              <a:t>E.g. symmetry, inversion, composition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6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2932D-41A7-2143-8A00-96CF1DF8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0B2D-8546-0840-97B1-4465DCCA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extend random walk ideas to multi-relational data?</a:t>
            </a:r>
          </a:p>
        </p:txBody>
      </p:sp>
    </p:spTree>
    <p:extLst>
      <p:ext uri="{BB962C8B-B14F-4D97-AF65-F5344CB8AC3E}">
        <p14:creationId xmlns:p14="http://schemas.microsoft.com/office/powerpoint/2010/main" val="263207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9812-EA68-754A-836E-7D73B5B1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B8DF-4893-EF46-80E4-A8BF1E09A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extend shallow embedding ideas to multi-relational data (knowledge graphs)</a:t>
            </a:r>
          </a:p>
          <a:p>
            <a:r>
              <a:rPr lang="en-US" dirty="0"/>
              <a:t>Key concept: embed the relationship type as well as the nodes</a:t>
            </a:r>
          </a:p>
          <a:p>
            <a:pPr lvl="1"/>
            <a:r>
              <a:rPr lang="en-US" dirty="0"/>
              <a:t>Learn parameters for </a:t>
            </a:r>
            <a:r>
              <a:rPr lang="en-US" dirty="0" err="1"/>
              <a:t>Rtype</a:t>
            </a:r>
            <a:r>
              <a:rPr lang="en-US" dirty="0"/>
              <a:t>, use them in decoder (</a:t>
            </a:r>
            <a:r>
              <a:rPr lang="en-US" dirty="0" err="1"/>
              <a:t>rescal</a:t>
            </a:r>
            <a:r>
              <a:rPr lang="en-US" dirty="0"/>
              <a:t>, </a:t>
            </a:r>
            <a:r>
              <a:rPr lang="en-US" dirty="0" err="1"/>
              <a:t>distmult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Rtype</a:t>
            </a:r>
            <a:r>
              <a:rPr lang="en-US" dirty="0"/>
              <a:t> as translation</a:t>
            </a:r>
          </a:p>
          <a:p>
            <a:pPr lvl="1"/>
            <a:r>
              <a:rPr lang="en-US" dirty="0"/>
              <a:t>Can use random walks (</a:t>
            </a:r>
            <a:r>
              <a:rPr lang="en-US" dirty="0" err="1"/>
              <a:t>Rtype</a:t>
            </a:r>
            <a:r>
              <a:rPr lang="en-US" dirty="0"/>
              <a:t> as attribute of link)</a:t>
            </a:r>
          </a:p>
          <a:p>
            <a:r>
              <a:rPr lang="en-US" dirty="0"/>
              <a:t>Main take-away: do not be afraid of heterogeneous edges!</a:t>
            </a:r>
          </a:p>
          <a:p>
            <a:pPr lvl="1"/>
            <a:r>
              <a:rPr lang="en-US" dirty="0"/>
              <a:t>Don’t feel you have to merge different edge types into a single one (“interaction”)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508</Words>
  <Application>Microsoft Macintosh PowerPoint</Application>
  <PresentationFormat>Widescreen</PresentationFormat>
  <Paragraphs>53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Shallow Embeddings for Multi-Relational Data</vt:lpstr>
      <vt:lpstr>Problem Statement and RESCAL decoder</vt:lpstr>
      <vt:lpstr>Loss Functions I</vt:lpstr>
      <vt:lpstr>Loss Functions II: Contrastive Estimation</vt:lpstr>
      <vt:lpstr>Multi-Relational Decoders</vt:lpstr>
      <vt:lpstr>Challenge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Shallow Embeddings for Multi-Relational Data</dc:title>
  <dc:creator>Oliver Schulte</dc:creator>
  <cp:lastModifiedBy>Oliver Schulte</cp:lastModifiedBy>
  <cp:revision>11</cp:revision>
  <dcterms:created xsi:type="dcterms:W3CDTF">2021-10-12T19:42:00Z</dcterms:created>
  <dcterms:modified xsi:type="dcterms:W3CDTF">2021-10-16T00:02:25Z</dcterms:modified>
</cp:coreProperties>
</file>