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314" r:id="rId5"/>
    <p:sldId id="326" r:id="rId6"/>
    <p:sldId id="327" r:id="rId7"/>
    <p:sldId id="328" r:id="rId8"/>
    <p:sldId id="315" r:id="rId9"/>
    <p:sldId id="268" r:id="rId10"/>
    <p:sldId id="258" r:id="rId11"/>
    <p:sldId id="259" r:id="rId12"/>
    <p:sldId id="261" r:id="rId13"/>
    <p:sldId id="262" r:id="rId14"/>
    <p:sldId id="269" r:id="rId15"/>
    <p:sldId id="311" r:id="rId16"/>
    <p:sldId id="270" r:id="rId17"/>
    <p:sldId id="312" r:id="rId18"/>
    <p:sldId id="316" r:id="rId19"/>
    <p:sldId id="317" r:id="rId20"/>
    <p:sldId id="318" r:id="rId21"/>
    <p:sldId id="319" r:id="rId22"/>
    <p:sldId id="322" r:id="rId23"/>
    <p:sldId id="325" r:id="rId24"/>
    <p:sldId id="323" r:id="rId25"/>
    <p:sldId id="324" r:id="rId26"/>
    <p:sldId id="313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57071EB-7B82-2C4D-B428-22A27D7AEA1C}">
          <p14:sldIdLst>
            <p14:sldId id="256"/>
          </p14:sldIdLst>
        </p14:section>
        <p14:section name="Variational Auto-Encoder" id="{82882E65-4739-5541-8C5E-6538C4345DDB}">
          <p14:sldIdLst>
            <p14:sldId id="257"/>
            <p14:sldId id="260"/>
            <p14:sldId id="314"/>
            <p14:sldId id="326"/>
            <p14:sldId id="327"/>
            <p14:sldId id="328"/>
          </p14:sldIdLst>
        </p14:section>
        <p14:section name="VAE" id="{2F69AF90-D93D-2342-933C-1EBF65BD0807}">
          <p14:sldIdLst>
            <p14:sldId id="315"/>
            <p14:sldId id="268"/>
            <p14:sldId id="258"/>
            <p14:sldId id="259"/>
            <p14:sldId id="261"/>
            <p14:sldId id="262"/>
            <p14:sldId id="269"/>
            <p14:sldId id="311"/>
            <p14:sldId id="270"/>
            <p14:sldId id="312"/>
            <p14:sldId id="316"/>
            <p14:sldId id="317"/>
            <p14:sldId id="318"/>
            <p14:sldId id="319"/>
            <p14:sldId id="322"/>
            <p14:sldId id="325"/>
            <p14:sldId id="323"/>
            <p14:sldId id="32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149" autoAdjust="0"/>
  </p:normalViewPr>
  <p:slideViewPr>
    <p:cSldViewPr snapToGrid="0" snapToObjects="1">
      <p:cViewPr varScale="1">
        <p:scale>
          <a:sx n="115" d="100"/>
          <a:sy n="115" d="100"/>
        </p:scale>
        <p:origin x="21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jaan.io</a:t>
            </a:r>
            <a:r>
              <a:rPr lang="en-US" dirty="0"/>
              <a:t>/what-is-variational-autoencoder-</a:t>
            </a:r>
            <a:r>
              <a:rPr lang="en-US" dirty="0" err="1"/>
              <a:t>vae</a:t>
            </a:r>
            <a:r>
              <a:rPr lang="en-US" dirty="0"/>
              <a:t>-tutorial/</a:t>
            </a:r>
          </a:p>
          <a:p>
            <a:r>
              <a:rPr lang="en-US" dirty="0"/>
              <a:t>http://</a:t>
            </a:r>
            <a:r>
              <a:rPr lang="en-US" dirty="0" err="1"/>
              <a:t>vdumoulin.github.io</a:t>
            </a:r>
            <a:r>
              <a:rPr lang="en-US" dirty="0"/>
              <a:t>/</a:t>
            </a:r>
            <a:r>
              <a:rPr lang="en-US" dirty="0" err="1"/>
              <a:t>morphing_faces</a:t>
            </a:r>
            <a:r>
              <a:rPr lang="en-US" dirty="0"/>
              <a:t>/</a:t>
            </a:r>
            <a:r>
              <a:rPr lang="en-US" dirty="0" err="1"/>
              <a:t>online_demo.html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Solution: </a:t>
            </a:r>
          </a:p>
          <a:p>
            <a:r>
              <a:rPr lang="en-US" dirty="0"/>
              <a:t>Uniform over [1,2]</a:t>
            </a:r>
          </a:p>
          <a:p>
            <a:r>
              <a:rPr lang="en-US" dirty="0"/>
              <a:t>Gaussian with mean 1 and standard deviation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9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1200" dirty="0"/>
                  <a:t>Show golden goal video https://</a:t>
                </a:r>
                <a:r>
                  <a:rPr lang="en-CA" sz="1200" dirty="0" err="1"/>
                  <a:t>www.youtube.com</a:t>
                </a:r>
                <a:r>
                  <a:rPr lang="en-CA" sz="1200" dirty="0"/>
                  <a:t>/</a:t>
                </a:r>
                <a:r>
                  <a:rPr lang="en-CA" sz="1200" dirty="0" err="1"/>
                  <a:t>watch?v</a:t>
                </a:r>
                <a:r>
                  <a:rPr lang="en-CA" sz="1200" dirty="0"/>
                  <a:t>=G7DeQbTzPE8</a:t>
                </a:r>
                <a:endParaRPr lang="en-US" sz="1200" dirty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To alleviate the partial observability in the dataset, </a:t>
                </a:r>
                <a:r>
                  <a:rPr lang="en-US" altLang="zh-CN" sz="1200" dirty="0"/>
                  <a:t>A</a:t>
                </a:r>
                <a:r>
                  <a:rPr lang="zh-CN" altLang="en-US" sz="1200" dirty="0"/>
                  <a:t> </a:t>
                </a:r>
                <a:r>
                  <a:rPr lang="en-US" sz="1200" dirty="0"/>
                  <a:t>game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1200" i="1">
                        <a:latin typeface="Cambria Math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is applied to include the game history: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𝑝𝑙</m:t>
                            </m:r>
                          </m:e>
                          <m:sub>
                            <m:r>
                              <a:rPr lang="en-CA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2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200" i="1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𝑝𝑙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latin typeface="Cambria Math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latin typeface="Cambria Math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……</m:t>
                    </m:r>
                  </m:oMath>
                </a14:m>
                <a:r>
                  <a:rPr lang="en-CA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200" dirty="0"/>
                  <a:t>(</a:t>
                </a:r>
                <a14:m>
                  <m:oMath xmlns:m="http://schemas.openxmlformats.org/officeDocument/2006/math">
                    <m:r>
                      <a:rPr lang="zh-CN" altLang="en-US" sz="1200" b="0" i="0" smtClean="0">
                        <a:latin typeface="Cambria Math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charset="0"/>
                            <a:ea typeface="Cambria Math" panose="02040503050406030204" pitchFamily="18" charset="0"/>
                          </a:rPr>
                          <m:t>𝑝𝑙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1200" dirty="0"/>
                  <a:t> </a:t>
                </a:r>
                <a:r>
                  <a:rPr lang="en-US" altLang="zh-CN" sz="1200" dirty="0"/>
                  <a:t>records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the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current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acting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player).</a:t>
                </a:r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The </a:t>
                </a:r>
                <a:r>
                  <a:rPr lang="en-US" sz="1200" dirty="0" smtClean="0"/>
                  <a:t>environment variables 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zh-CN" altLang="en-US" sz="1200" dirty="0" smtClean="0"/>
                  <a:t> </a:t>
                </a:r>
                <a:r>
                  <a:rPr lang="en-US" sz="1200" dirty="0"/>
                  <a:t>describe the </a:t>
                </a:r>
                <a:r>
                  <a:rPr lang="en-US" sz="1200" dirty="0" smtClean="0"/>
                  <a:t>environment </a:t>
                </a:r>
                <a:r>
                  <a:rPr lang="en-US" sz="1200" dirty="0"/>
                  <a:t>where the action is performed. </a:t>
                </a:r>
                <a:endParaRPr 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To alleviate the partial observability in the dataset, </a:t>
                </a:r>
                <a:r>
                  <a:rPr lang="en-US" altLang="zh-CN" sz="1200" dirty="0" smtClean="0"/>
                  <a:t>A</a:t>
                </a:r>
                <a:r>
                  <a:rPr lang="zh-CN" altLang="en-US" sz="1200" dirty="0" smtClean="0"/>
                  <a:t> </a:t>
                </a:r>
                <a:r>
                  <a:rPr lang="en-US" sz="1200" dirty="0" smtClean="0"/>
                  <a:t>game </a:t>
                </a:r>
                <a:r>
                  <a:rPr lang="en-US" sz="1200" dirty="0"/>
                  <a:t>state 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𝑠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  </a:t>
                </a:r>
                <a:r>
                  <a:rPr lang="en-US" sz="1200" dirty="0"/>
                  <a:t>is applied to include the game history: 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𝑠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=</a:t>
                </a:r>
                <a:r>
                  <a:rPr lang="en-CA" sz="1200" dirty="0">
                    <a:ea typeface="Cambria Math" panose="02040503050406030204" pitchFamily="18" charset="0"/>
                  </a:rPr>
                  <a:t> 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,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〖〖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𝑝𝑙</a:t>
                </a:r>
                <a:r>
                  <a:rPr lang="en-CA" altLang="zh-CN" sz="1200" b="0" i="0">
                    <a:latin typeface="Cambria Math" charset="0"/>
                    <a:ea typeface="Cambria Math" panose="02040503050406030204" pitchFamily="18" charset="0"/>
                  </a:rPr>
                  <a:t>〗_(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i="0">
                    <a:latin typeface="Cambria Math" charset="0"/>
                    <a:ea typeface="Cambria Math" panose="02040503050406030204" pitchFamily="18" charset="0"/>
                  </a:rPr>
                  <a:t>−1</a:t>
                </a:r>
                <a:r>
                  <a:rPr lang="en-CA" altLang="zh-CN" sz="1200" i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,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𝑎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〗_(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−1</a:t>
                </a:r>
                <a:r>
                  <a:rPr lang="en-CA" altLang="zh-CN" sz="1200" b="0" i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,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_(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−1</a:t>
                </a:r>
                <a:r>
                  <a:rPr lang="en-CA" altLang="zh-CN" sz="1200" b="0" i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CN" sz="1200" i="0">
                    <a:latin typeface="Cambria Math" charset="0"/>
                    <a:ea typeface="Cambria Math" panose="02040503050406030204" pitchFamily="18" charset="0"/>
                  </a:rPr>
                  <a:t>,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〖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𝑝𝑙</a:t>
                </a:r>
                <a:r>
                  <a:rPr lang="en-CA" altLang="zh-CN" sz="1200" b="0" i="0">
                    <a:latin typeface="Cambria Math" charset="0"/>
                    <a:ea typeface="Cambria Math" panose="02040503050406030204" pitchFamily="18" charset="0"/>
                  </a:rPr>
                  <a:t>〗_(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i="0">
                    <a:latin typeface="Cambria Math" charset="0"/>
                    <a:ea typeface="Cambria Math" panose="02040503050406030204" pitchFamily="18" charset="0"/>
                  </a:rPr>
                  <a:t>−1</a:t>
                </a:r>
                <a:r>
                  <a:rPr lang="en-CA" altLang="zh-CN" sz="1200" i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,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𝑎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_(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i="0">
                    <a:latin typeface="Cambria Math" charset="0"/>
                    <a:ea typeface="Cambria Math" panose="02040503050406030204" pitchFamily="18" charset="0"/>
                  </a:rPr>
                  <a:t>−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2</a:t>
                </a:r>
                <a:r>
                  <a:rPr lang="en-CA" altLang="zh-CN" sz="1200" b="0" i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……</a:t>
                </a:r>
                <a:r>
                  <a:rPr lang="en-CA" sz="1200" dirty="0">
                    <a:ea typeface="Cambria Math" panose="02040503050406030204" pitchFamily="18" charset="0"/>
                  </a:rPr>
                  <a:t> 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0</a:t>
                </a:r>
                <a:r>
                  <a:rPr lang="zh-CN" altLang="en-US" sz="1200" b="0" i="0" smtClean="0">
                    <a:latin typeface="Cambria Math" charset="0"/>
                    <a:ea typeface="Cambria Math" panose="02040503050406030204" pitchFamily="18" charset="0"/>
                  </a:rPr>
                  <a:t>  </a:t>
                </a:r>
                <a:r>
                  <a:rPr lang="en-US" altLang="zh-CN" sz="1200" dirty="0" smtClean="0"/>
                  <a:t>(</a:t>
                </a:r>
                <a:r>
                  <a:rPr lang="zh-CN" altLang="en-US" sz="1200" b="0" i="0" smtClean="0">
                    <a:latin typeface="Cambria Math" charset="0"/>
                    <a:ea typeface="Cambria Math" panose="02040503050406030204" pitchFamily="18" charset="0"/>
                  </a:rPr>
                  <a:t> 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〖</a:t>
                </a:r>
                <a:r>
                  <a:rPr lang="en-US" altLang="zh-CN" sz="1200" i="0">
                    <a:latin typeface="Cambria Math" charset="0"/>
                    <a:ea typeface="Cambria Math" panose="02040503050406030204" pitchFamily="18" charset="0"/>
                  </a:rPr>
                  <a:t>𝑝𝑙</a:t>
                </a:r>
                <a:r>
                  <a:rPr lang="en-CA" altLang="zh-CN" sz="1200" i="0">
                    <a:latin typeface="Cambria Math" charset="0"/>
                    <a:ea typeface="Cambria Math" panose="02040503050406030204" pitchFamily="18" charset="0"/>
                  </a:rPr>
                  <a:t>〗_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records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the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current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acting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player).</a:t>
                </a:r>
                <a:endParaRPr lang="en-US" sz="1200" dirty="0" smtClean="0"/>
              </a:p>
              <a:p>
                <a:endParaRPr lang="en-US" sz="1200" dirty="0" smtClean="0"/>
              </a:p>
              <a:p>
                <a:endParaRPr lang="en-US" sz="12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61E1C-6369-3448-825B-111C7C45AB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www.loebner.net</a:t>
            </a:r>
            <a:r>
              <a:rPr lang="en-US" dirty="0"/>
              <a:t>/</a:t>
            </a:r>
            <a:r>
              <a:rPr lang="en-US" dirty="0" err="1"/>
              <a:t>Prizef</a:t>
            </a:r>
            <a:r>
              <a:rPr lang="en-US" dirty="0"/>
              <a:t>/</a:t>
            </a:r>
            <a:r>
              <a:rPr lang="en-US" dirty="0" err="1"/>
              <a:t>loebner-prize.html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www.cleverbot.com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5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Maybe make survey question on-line</a:t>
            </a:r>
          </a:p>
          <a:p>
            <a:r>
              <a:rPr lang="en-US" dirty="0"/>
              <a:t>- One of the students found a nice GAN tutorial explaining why we use one solution not another. See </a:t>
            </a:r>
            <a:r>
              <a:rPr lang="en-US"/>
              <a:t>also gan-solutions2.pdf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C79C2-6210-4643-9B00-6DB17D1490DF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F025-39CE-7842-B088-7AEAE675A2FD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0C8-DE31-6D45-A75B-2F78ED31D1B4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F57-6B8A-5942-BBD7-60F9A771C0EF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81F22-A87A-7B42-BD26-2AA8A58930D0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AD73-D4C5-DA48-80F8-712B46BE2632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B567-BCE6-0D4E-AF49-18ECF2A3F029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6915-5FD9-8947-AE88-405019268103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57CB-324E-CF4B-9620-22A80CFB5894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F4B48-5700-3348-8034-93071F1942FF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5A4A6-4041-BB45-AD0E-76F15C40C5C1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951B6275-5792-9B45-B275-43D0224B9192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7769225" y="6210300"/>
            <a:ext cx="91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B99B7F-2E64-2646-91C2-380EEC053FFA}" type="slidenum">
              <a:rPr lang="en-US" sz="1400" smtClean="0">
                <a:latin typeface="Perpetua" charset="0"/>
              </a:rPr>
              <a:pPr eaLnBrk="1" hangingPunct="1"/>
              <a:t>‹#›</a:t>
            </a:fld>
            <a:endParaRPr lang="en-US" sz="1400" dirty="0">
              <a:latin typeface="Perpetu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ebner.net/Prizef/loebner-priz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everbot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yleGA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vidia.com/en-us/research/ai-playground/" TargetMode="External"/><Relationship Id="rId5" Type="http://schemas.openxmlformats.org/officeDocument/2006/relationships/hyperlink" Target="https://poloclub.github.io/ganlab/" TargetMode="External"/><Relationship Id="rId4" Type="http://schemas.openxmlformats.org/officeDocument/2006/relationships/hyperlink" Target="https://en.wikipedia.org/wiki/Deepfak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aan.io/what-is-variational-autoencoder-vae-tutoria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hyperlink" Target="https://thispersondoesnotexist.com/" TargetMode="External"/><Relationship Id="rId4" Type="http://schemas.openxmlformats.org/officeDocument/2006/relationships/hyperlink" Target="http://vdumoulin.github.io/morphing_faces/online_demo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Deep Generative Architectures</a:t>
            </a:r>
            <a:endParaRPr dirty="0">
              <a:latin typeface="Franklin Gothic Book" charset="0"/>
            </a:endParaRPr>
          </a:p>
        </p:txBody>
      </p:sp>
      <p:pic>
        <p:nvPicPr>
          <p:cNvPr id="15363" name="Picture 5" descr="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28" y="247864"/>
            <a:ext cx="1844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1219200" y="4464066"/>
            <a:ext cx="3276600" cy="174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Oliver Schulte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School of Computing Science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Simon Fraser University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Introduction to Deep Learning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CA" dirty="0">
              <a:latin typeface="Perpet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48E9-A58A-A949-A317-648E3543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Auto-Encoder (VAE)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53733-F568-FD4B-AFA0-9B868B5D5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8299" y="1447800"/>
            <a:ext cx="6077105" cy="4572000"/>
          </a:xfrm>
        </p:spPr>
        <p:txBody>
          <a:bodyPr/>
          <a:lstStyle/>
          <a:p>
            <a:r>
              <a:rPr lang="en-US" dirty="0"/>
              <a:t>Combines Auto-Encoding with </a:t>
            </a:r>
            <a:br>
              <a:rPr lang="en-US" dirty="0"/>
            </a:br>
            <a:r>
              <a:rPr lang="en-US" dirty="0"/>
              <a:t>Generative Modeling</a:t>
            </a:r>
          </a:p>
          <a:p>
            <a:r>
              <a:rPr lang="en-US" dirty="0"/>
              <a:t>High-level idea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Training: Design a non-deterministic version of an auto-encoder</a:t>
            </a:r>
          </a:p>
          <a:p>
            <a:pPr marL="788988" lvl="1" indent="-514350"/>
            <a:r>
              <a:rPr lang="en-US" dirty="0"/>
              <a:t>Can produce multiple outputs </a:t>
            </a:r>
            <a:r>
              <a:rPr lang="en-US" b="1" dirty="0"/>
              <a:t>x</a:t>
            </a:r>
            <a:r>
              <a:rPr lang="en-US" dirty="0"/>
              <a:t>-out for the same input </a:t>
            </a:r>
            <a:r>
              <a:rPr lang="en-US" b="1" dirty="0"/>
              <a:t>x</a:t>
            </a:r>
            <a:r>
              <a:rPr lang="en-US" dirty="0"/>
              <a:t>-in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Testing: Generate </a:t>
            </a:r>
            <a:r>
              <a:rPr lang="en-US" u="sng" dirty="0"/>
              <a:t>random input</a:t>
            </a:r>
            <a:r>
              <a:rPr lang="en-US" b="1" dirty="0"/>
              <a:t> z</a:t>
            </a:r>
            <a:r>
              <a:rPr lang="en-US" dirty="0"/>
              <a:t>, produce </a:t>
            </a:r>
            <a:br>
              <a:rPr lang="en-US" dirty="0"/>
            </a:br>
            <a:r>
              <a:rPr lang="en-US" dirty="0"/>
              <a:t>(non-deterministic)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A8418-F609-1749-AC55-B8BD007F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5CE8E6-FB9B-0B42-9786-0DB0757E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45404" y="1654097"/>
            <a:ext cx="2598235" cy="3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3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8852-C2DF-764F-9C1E-931DB7C1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Non-deterministic output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59D591-FEDB-824C-8933-2234062013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62529" y="1524000"/>
            <a:ext cx="4706471" cy="24003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6ED35-D5E5-2848-BBC8-B4AE4026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F1839-3895-1A40-B949-4F4D0D7B7DCD}"/>
              </a:ext>
            </a:extLst>
          </p:cNvPr>
          <p:cNvSpPr txBox="1"/>
          <p:nvPr/>
        </p:nvSpPr>
        <p:spPr>
          <a:xfrm>
            <a:off x="1866900" y="425450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3FA2D-71BC-584D-8491-6657FEAF55DB}"/>
              </a:ext>
            </a:extLst>
          </p:cNvPr>
          <p:cNvSpPr txBox="1"/>
          <p:nvPr/>
        </p:nvSpPr>
        <p:spPr>
          <a:xfrm>
            <a:off x="4064000" y="4254500"/>
            <a:ext cx="173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reconstruction</a:t>
            </a:r>
          </a:p>
        </p:txBody>
      </p:sp>
    </p:spTree>
    <p:extLst>
      <p:ext uri="{BB962C8B-B14F-4D97-AF65-F5344CB8AC3E}">
        <p14:creationId xmlns:p14="http://schemas.microsoft.com/office/powerpoint/2010/main" val="165193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9E97-43D8-E04D-81C0-9BAEAFE2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VAE Training Architecture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BD53EF-7C01-954F-B96F-0404CD522E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94000" y="1447800"/>
            <a:ext cx="3552419" cy="52534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FF887-CC52-AF4D-A823-3BC13460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81AD8-87AE-FF48-8BC0-3D71A365BB70}"/>
              </a:ext>
            </a:extLst>
          </p:cNvPr>
          <p:cNvSpPr txBox="1"/>
          <p:nvPr/>
        </p:nvSpPr>
        <p:spPr>
          <a:xfrm>
            <a:off x="6536919" y="4377730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reconstruction/</a:t>
            </a:r>
            <a:br>
              <a:rPr lang="en-US" dirty="0"/>
            </a:br>
            <a:r>
              <a:rPr lang="en-US" dirty="0"/>
              <a:t>encoding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BA1E1-1266-2848-AD5F-F68245BFAAF6}"/>
              </a:ext>
            </a:extLst>
          </p:cNvPr>
          <p:cNvSpPr txBox="1"/>
          <p:nvPr/>
        </p:nvSpPr>
        <p:spPr>
          <a:xfrm>
            <a:off x="1949450" y="3348335"/>
            <a:ext cx="16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Variance: noise around reconstruction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4512D2-52F1-CD44-8458-BE6A40A2591D}"/>
              </a:ext>
            </a:extLst>
          </p:cNvPr>
          <p:cNvCxnSpPr>
            <a:cxnSpLocks/>
          </p:cNvCxnSpPr>
          <p:nvPr/>
        </p:nvCxnSpPr>
        <p:spPr>
          <a:xfrm>
            <a:off x="3492500" y="4146412"/>
            <a:ext cx="438150" cy="344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687C74-2084-484E-BA7A-E8C0D335C3E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930900" y="4700896"/>
            <a:ext cx="6060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7A820D-2B8A-4543-ABDC-6F92241FC66C}"/>
              </a:ext>
            </a:extLst>
          </p:cNvPr>
          <p:cNvSpPr txBox="1"/>
          <p:nvPr/>
        </p:nvSpPr>
        <p:spPr>
          <a:xfrm>
            <a:off x="374650" y="1928187"/>
            <a:ext cx="285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Regularizer</a:t>
            </a:r>
            <a:r>
              <a:rPr lang="en-US" dirty="0"/>
              <a:t> for Mu, Sigma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B8E02C-5CF8-484D-A792-64625A3F8E8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225800" y="2251353"/>
            <a:ext cx="412750" cy="1997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4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9E97-43D8-E04D-81C0-9BAEAFE2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VAE Test Architecture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BD53EF-7C01-954F-B96F-0404CD522E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94000" y="1447800"/>
            <a:ext cx="3552419" cy="52534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FF887-CC52-AF4D-A823-3BC13460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DA1F05-45D9-5949-8FB8-1A487AF142E9}"/>
              </a:ext>
            </a:extLst>
          </p:cNvPr>
          <p:cNvCxnSpPr/>
          <p:nvPr/>
        </p:nvCxnSpPr>
        <p:spPr>
          <a:xfrm>
            <a:off x="2921000" y="3911600"/>
            <a:ext cx="3187700" cy="2120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96C8C5-39DB-8548-9725-F8FD36F61877}"/>
              </a:ext>
            </a:extLst>
          </p:cNvPr>
          <p:cNvCxnSpPr/>
          <p:nvPr/>
        </p:nvCxnSpPr>
        <p:spPr>
          <a:xfrm flipV="1">
            <a:off x="2908300" y="4140200"/>
            <a:ext cx="3187700" cy="203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90635B-CD74-2548-AB12-94D77065B796}"/>
              </a:ext>
            </a:extLst>
          </p:cNvPr>
          <p:cNvCxnSpPr/>
          <p:nvPr/>
        </p:nvCxnSpPr>
        <p:spPr>
          <a:xfrm>
            <a:off x="2298700" y="4025900"/>
            <a:ext cx="505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23470C8-C483-C943-AAA9-E2A8FB9AF5A8}"/>
              </a:ext>
            </a:extLst>
          </p:cNvPr>
          <p:cNvSpPr txBox="1"/>
          <p:nvPr/>
        </p:nvSpPr>
        <p:spPr>
          <a:xfrm>
            <a:off x="6473419" y="3322420"/>
            <a:ext cx="109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input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DAD12C-D4F5-5647-9F34-993EB1831A95}"/>
              </a:ext>
            </a:extLst>
          </p:cNvPr>
          <p:cNvCxnSpPr/>
          <p:nvPr/>
        </p:nvCxnSpPr>
        <p:spPr>
          <a:xfrm flipH="1">
            <a:off x="5892800" y="3644900"/>
            <a:ext cx="4663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3E016-4604-A54F-838F-85663F989BBC}"/>
              </a:ext>
            </a:extLst>
          </p:cNvPr>
          <p:cNvCxnSpPr/>
          <p:nvPr/>
        </p:nvCxnSpPr>
        <p:spPr>
          <a:xfrm>
            <a:off x="2425700" y="2743200"/>
            <a:ext cx="5702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4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7B1CBF-5EB6-BC47-8863-10B28B88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1A56FD-A2D2-0847-B3D0-565A4F581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Embeddings for Hockey Players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35916-2624-4D44-B3B1-9CCF6EAC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102303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Contextualized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43050"/>
            <a:ext cx="8669312" cy="158939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The set-up: we see  a hockey game sequence.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Using a VAE, compute a contextualized player embedding as a function of the game sequence. 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sz="2400" dirty="0"/>
              <a:t>The VAE generates a distribution P(</a:t>
            </a:r>
            <a:r>
              <a:rPr lang="en-US" altLang="zh-CN" sz="2400" dirty="0" err="1"/>
              <a:t>player</a:t>
            </a:r>
            <a:r>
              <a:rPr lang="en-US" altLang="zh-CN" sz="2400" baseline="-25000" dirty="0" err="1"/>
              <a:t>t</a:t>
            </a:r>
            <a:r>
              <a:rPr lang="en-US" altLang="zh-CN" sz="2400" dirty="0"/>
              <a:t> =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| sequence up to time </a:t>
            </a:r>
            <a:r>
              <a:rPr lang="en-US" altLang="zh-CN" sz="2400" i="1" dirty="0"/>
              <a:t>t</a:t>
            </a:r>
            <a:r>
              <a:rPr lang="en-US" altLang="zh-CN" sz="2400" dirty="0"/>
              <a:t>)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33" y="3274414"/>
            <a:ext cx="6013334" cy="229861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" y="5715000"/>
            <a:ext cx="3581400" cy="2286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2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EBD1C2-44BB-D241-9E96-C624E175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LSTM  with VAE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7D2DB-D5E8-3F4B-874E-09F0BA627E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38922"/>
          </a:xfrm>
        </p:spPr>
        <p:txBody>
          <a:bodyPr/>
          <a:lstStyle/>
          <a:p>
            <a:r>
              <a:rPr lang="en-US" dirty="0"/>
              <a:t>Sequence is processed using LSTM</a:t>
            </a:r>
          </a:p>
          <a:p>
            <a:r>
              <a:rPr lang="en-US" dirty="0"/>
              <a:t>VAE generates probability distribution over players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0A330-834F-B342-B075-DBA1849A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3EB50-212C-F748-83E2-382C032E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18166" y="2729261"/>
            <a:ext cx="5283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6099-627E-C74C-8FFE-94044A80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in Player Recognition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92DF9B-1D37-8C47-9E6D-B9DA97D36D4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914400" y="3228941"/>
          <a:ext cx="7772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1899553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29314148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677217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Log-likelihood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6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LSTM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73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LSTM + VAE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6054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C6F66-3F1C-8642-8DEB-5CA54586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D7A74-8E40-224B-81A1-9986AF0D7BD1}"/>
              </a:ext>
            </a:extLst>
          </p:cNvPr>
          <p:cNvSpPr txBox="1"/>
          <p:nvPr/>
        </p:nvSpPr>
        <p:spPr>
          <a:xfrm>
            <a:off x="1081668" y="1717288"/>
            <a:ext cx="637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Given a match sequence, can you predict which player is likely to have the puck now?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E946D-4805-0C43-88F3-31864212BE5B}"/>
              </a:ext>
            </a:extLst>
          </p:cNvPr>
          <p:cNvSpPr txBox="1"/>
          <p:nvPr/>
        </p:nvSpPr>
        <p:spPr>
          <a:xfrm>
            <a:off x="914400" y="4761571"/>
            <a:ext cx="744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player embeddings help with predicting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Whether a shot will lead to a goal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final game outcome</a:t>
            </a:r>
          </a:p>
        </p:txBody>
      </p:sp>
    </p:spTree>
    <p:extLst>
      <p:ext uri="{BB962C8B-B14F-4D97-AF65-F5344CB8AC3E}">
        <p14:creationId xmlns:p14="http://schemas.microsoft.com/office/powerpoint/2010/main" val="3977476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C5DE12-3FCF-C448-92EB-0C96079B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Adversarial Models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A18DFF-CF0E-4043-AFE7-CED9B5EDA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4E183-BC7A-E340-9908-6602DE6A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65177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BA6543-0C1E-844E-A5A7-12287D72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 Architecture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400AA-3C3E-9846-A0EF-B34F7F4508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2099" y="1447800"/>
            <a:ext cx="5634037" cy="4533900"/>
          </a:xfrm>
        </p:spPr>
        <p:txBody>
          <a:bodyPr/>
          <a:lstStyle/>
          <a:p>
            <a:r>
              <a:rPr lang="en-US" dirty="0"/>
              <a:t>Recall the basic generative NN architecture</a:t>
            </a:r>
          </a:p>
          <a:p>
            <a:r>
              <a:rPr lang="en-US" dirty="0"/>
              <a:t>How to train?</a:t>
            </a:r>
          </a:p>
          <a:p>
            <a:r>
              <a:rPr lang="en-US" dirty="0"/>
              <a:t>VAE: approximate log-likelihood of the observations</a:t>
            </a:r>
          </a:p>
          <a:p>
            <a:r>
              <a:rPr lang="en-US" dirty="0"/>
              <a:t>GAN: train the generator so that </a:t>
            </a:r>
            <a:r>
              <a:rPr lang="en-US" b="1" dirty="0"/>
              <a:t>synthetic generated examples cannot be distinguished from actual observations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D50E0-8E59-E94D-A626-8013D49E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4C62EB-A219-A94F-8EBD-D6A84D7D095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926137" y="1943100"/>
            <a:ext cx="2374900" cy="2717800"/>
          </a:xfrm>
        </p:spPr>
      </p:pic>
    </p:spTree>
    <p:extLst>
      <p:ext uri="{BB962C8B-B14F-4D97-AF65-F5344CB8AC3E}">
        <p14:creationId xmlns:p14="http://schemas.microsoft.com/office/powerpoint/2010/main" val="16660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8AB92E-FF85-C141-A02E-2517C319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Probabilistic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CD1E0-0928-B045-BC37-36A59D7104B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Supervised learning models P(</a:t>
            </a:r>
            <a:r>
              <a:rPr lang="en-US" b="1" dirty="0" err="1"/>
              <a:t>y</a:t>
            </a:r>
            <a:r>
              <a:rPr lang="en-US" dirty="0" err="1"/>
              <a:t>|</a:t>
            </a:r>
            <a:r>
              <a:rPr lang="en-US" b="1" dirty="0" err="1"/>
              <a:t>x</a:t>
            </a:r>
            <a:r>
              <a:rPr lang="en-US" dirty="0"/>
              <a:t>): the probability of one or more target variables </a:t>
            </a:r>
            <a:r>
              <a:rPr lang="en-US" b="1" dirty="0"/>
              <a:t>y</a:t>
            </a:r>
            <a:r>
              <a:rPr lang="en-US" dirty="0"/>
              <a:t> given input variables </a:t>
            </a:r>
            <a:r>
              <a:rPr lang="en-US" b="1" dirty="0"/>
              <a:t>x</a:t>
            </a:r>
          </a:p>
          <a:p>
            <a:r>
              <a:rPr lang="en-US" dirty="0"/>
              <a:t>Generative model P(</a:t>
            </a:r>
            <a:r>
              <a:rPr lang="en-US" b="1" dirty="0"/>
              <a:t>x</a:t>
            </a:r>
            <a:r>
              <a:rPr lang="en-US" dirty="0"/>
              <a:t>): just model the distribution of the inputs</a:t>
            </a:r>
          </a:p>
        </p:txBody>
      </p:sp>
    </p:spTree>
    <p:extLst>
      <p:ext uri="{BB962C8B-B14F-4D97-AF65-F5344CB8AC3E}">
        <p14:creationId xmlns:p14="http://schemas.microsoft.com/office/powerpoint/2010/main" val="15859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1DC9-AAD7-994D-8057-AC8F983D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Intuition: Taste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2376-55EC-BC41-9880-7A2072B719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Coke is the real thing</a:t>
            </a:r>
          </a:p>
          <a:p>
            <a:r>
              <a:rPr lang="en-US" dirty="0"/>
              <a:t>Pepsi wants to imitate coke</a:t>
            </a:r>
          </a:p>
          <a:p>
            <a:r>
              <a:rPr lang="en-US" dirty="0"/>
              <a:t>How does Pepsi know they have succeeded?</a:t>
            </a:r>
          </a:p>
          <a:p>
            <a:r>
              <a:rPr lang="en-US" dirty="0"/>
              <a:t>When a blind taste test cannot tell the difference!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8E306-0ADE-2D42-A7CA-20200521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7" name="Picture 6" descr="A picture containing table, food, sitting, apple&#10;&#10;Description automatically generated">
            <a:extLst>
              <a:ext uri="{FF2B5EF4-FFF2-40B4-BE49-F238E27FC236}">
                <a16:creationId xmlns:a16="http://schemas.microsoft.com/office/drawing/2014/main" id="{1EA85EF3-0E83-8F4D-8FBB-844B04709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3429000"/>
            <a:ext cx="2190750" cy="2825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AC266D-2BC8-A046-A3B5-5533BB631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2" y="3429000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1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3A2E-5F71-E545-BCDA-2330C7D4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Chatbots and the Turing 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DF2BE-EE77-FE4B-B2F4-88D6F29F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E9FEE-7865-924E-AD7F-7C21205E2920}"/>
              </a:ext>
            </a:extLst>
          </p:cNvPr>
          <p:cNvSpPr txBox="1"/>
          <p:nvPr/>
        </p:nvSpPr>
        <p:spPr>
          <a:xfrm>
            <a:off x="914400" y="1562100"/>
            <a:ext cx="751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Alan Turing (1950) “Computing Machines and Intelligence”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How can we know if a machine is intelligent?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latin typeface="+mn-lt"/>
              </a:rPr>
              <a:t>Test if it can fool a human!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hlinkClick r:id="rId3"/>
              </a:rPr>
              <a:t>Loebner Prize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hlinkClick r:id="rId4"/>
              </a:rPr>
              <a:t>Chatbots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370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2B29-A78F-9B46-812D-2FB03ADE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Uniform and Gaussians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A20C-A1A4-C94F-9BCD-A52547F7A8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Fake data: uniform [-8,8]</a:t>
            </a:r>
            <a:br>
              <a:rPr lang="en-US" dirty="0"/>
            </a:br>
            <a:r>
              <a:rPr lang="en-US" dirty="0"/>
              <a:t>Real data: Gaussian with mean 5, standard deviation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570AD-0D4E-3241-873F-81EA8A5D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74B33-FA6B-C341-AE2B-F6E5887D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8500" y="2647318"/>
            <a:ext cx="6858000" cy="35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8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B3B3-5B67-FA4F-97BB-FE5E6459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90562"/>
          </a:xfrm>
        </p:spPr>
        <p:txBody>
          <a:bodyPr/>
          <a:lstStyle/>
          <a:p>
            <a:r>
              <a:rPr lang="en-US" dirty="0"/>
              <a:t>The Tester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449EA-DB46-BE49-AD65-07DD868235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7000" y="965200"/>
            <a:ext cx="9118600" cy="3703320"/>
          </a:xfrm>
        </p:spPr>
        <p:txBody>
          <a:bodyPr/>
          <a:lstStyle/>
          <a:p>
            <a:r>
              <a:rPr lang="en-US" dirty="0"/>
              <a:t>How can we test whether a network generates realistic outputs?</a:t>
            </a:r>
          </a:p>
          <a:p>
            <a:r>
              <a:rPr lang="en-US" dirty="0"/>
              <a:t>Train another classifier network to distinguish synthetic from real examples!</a:t>
            </a:r>
          </a:p>
          <a:p>
            <a:r>
              <a:rPr lang="en-US" dirty="0"/>
              <a:t>Discriminator </a:t>
            </a:r>
            <a:r>
              <a:rPr lang="en-US" i="1" dirty="0"/>
              <a:t>D </a:t>
            </a:r>
            <a:r>
              <a:rPr lang="en-US" dirty="0"/>
              <a:t>outputs </a:t>
            </a:r>
            <a:r>
              <a:rPr lang="en-US" i="1" dirty="0" err="1"/>
              <a:t>o</a:t>
            </a:r>
            <a:r>
              <a:rPr lang="en-US" i="1" baseline="-25000" dirty="0" err="1"/>
              <a:t>D</a:t>
            </a:r>
            <a:r>
              <a:rPr lang="en-US" i="1" dirty="0"/>
              <a:t>(x)=P(</a:t>
            </a:r>
            <a:r>
              <a:rPr lang="en-US" b="1" i="1" dirty="0"/>
              <a:t>x</a:t>
            </a:r>
            <a:r>
              <a:rPr lang="en-US" dirty="0"/>
              <a:t> is real example</a:t>
            </a:r>
            <a:r>
              <a:rPr lang="en-US" i="1" dirty="0"/>
              <a:t>)</a:t>
            </a:r>
          </a:p>
          <a:p>
            <a:r>
              <a:rPr lang="en-US" dirty="0"/>
              <a:t>Why can we not just backpropagate to train the generator?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974FF-C8F8-2549-B315-818B2CA4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A16B9-3234-384F-ADD9-6530DEE4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3238182"/>
            <a:ext cx="6216650" cy="29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88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D409-9EFB-DF42-AEA7-EF19F8EC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Loss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C6302-FF61-D04E-8DC5-5BC032C81D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781300"/>
          </a:xfrm>
        </p:spPr>
        <p:txBody>
          <a:bodyPr/>
          <a:lstStyle/>
          <a:p>
            <a:r>
              <a:rPr lang="en-US" dirty="0"/>
              <a:t>Discriminator objective function given real examples </a:t>
            </a:r>
            <a:r>
              <a:rPr lang="en-US" i="1" dirty="0"/>
              <a:t>R</a:t>
            </a:r>
            <a:r>
              <a:rPr lang="en-US" dirty="0"/>
              <a:t> and fake examples </a:t>
            </a:r>
            <a:r>
              <a:rPr lang="en-US" i="1" dirty="0"/>
              <a:t>F </a:t>
            </a:r>
            <a:r>
              <a:rPr lang="en-US" sz="2000" dirty="0"/>
              <a:t>[note: the book seems to have a mistake on this]</a:t>
            </a:r>
            <a:br>
              <a:rPr lang="en-US" sz="2000" dirty="0"/>
            </a:br>
            <a:r>
              <a:rPr lang="en-US" i="1" dirty="0"/>
              <a:t>V(D,G) = </a:t>
            </a:r>
            <a:r>
              <a:rPr lang="en-US" i="1" dirty="0" err="1"/>
              <a:t>mean</a:t>
            </a:r>
            <a:r>
              <a:rPr lang="en-US" b="1" i="1" baseline="-25000" dirty="0" err="1"/>
              <a:t>r</a:t>
            </a:r>
            <a:r>
              <a:rPr lang="en-US" b="1" i="1" dirty="0"/>
              <a:t> </a:t>
            </a:r>
            <a:r>
              <a:rPr lang="en-US" i="1" dirty="0"/>
              <a:t>ln(</a:t>
            </a:r>
            <a:r>
              <a:rPr lang="en-US" b="1" i="1" dirty="0" err="1"/>
              <a:t>o</a:t>
            </a:r>
            <a:r>
              <a:rPr lang="en-US" i="1" baseline="-25000" dirty="0" err="1"/>
              <a:t>D</a:t>
            </a:r>
            <a:r>
              <a:rPr lang="en-US" i="1" dirty="0"/>
              <a:t>(</a:t>
            </a:r>
            <a:r>
              <a:rPr lang="en-US" b="1" i="1" dirty="0"/>
              <a:t>r</a:t>
            </a:r>
            <a:r>
              <a:rPr lang="en-US" i="1" dirty="0"/>
              <a:t>)) + </a:t>
            </a:r>
            <a:r>
              <a:rPr lang="en-US" i="1" dirty="0" err="1"/>
              <a:t>mean</a:t>
            </a:r>
            <a:r>
              <a:rPr lang="en-US" b="1" i="1" baseline="-25000" dirty="0" err="1"/>
              <a:t>f</a:t>
            </a:r>
            <a:r>
              <a:rPr lang="en-US" b="1" i="1" dirty="0"/>
              <a:t> </a:t>
            </a:r>
            <a:r>
              <a:rPr lang="en-US" i="1" dirty="0"/>
              <a:t>ln(1-</a:t>
            </a:r>
            <a:r>
              <a:rPr lang="en-US" b="1" i="1" dirty="0"/>
              <a:t>o</a:t>
            </a:r>
            <a:r>
              <a:rPr lang="en-US" i="1" baseline="-25000" dirty="0"/>
              <a:t>D</a:t>
            </a:r>
            <a:r>
              <a:rPr lang="en-US" i="1" dirty="0"/>
              <a:t>(</a:t>
            </a:r>
            <a:r>
              <a:rPr lang="en-US" b="1" i="1" dirty="0"/>
              <a:t>f</a:t>
            </a:r>
            <a:r>
              <a:rPr lang="en-US" i="1" dirty="0"/>
              <a:t>)) </a:t>
            </a:r>
          </a:p>
          <a:p>
            <a:r>
              <a:rPr lang="en-US" dirty="0"/>
              <a:t>The discriminator wants to maximize V, the generator to minimize V</a:t>
            </a:r>
            <a:endParaRPr lang="en-US" i="1" dirty="0"/>
          </a:p>
          <a:p>
            <a:r>
              <a:rPr lang="en-US" dirty="0"/>
              <a:t>Minmax problem: GANs are relatively tricky to train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C07C0-0395-6747-A3B8-571F0188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5FE124-C5D5-E44A-B037-2D852A765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7303"/>
              </p:ext>
            </p:extLst>
          </p:nvPr>
        </p:nvGraphicFramePr>
        <p:xfrm>
          <a:off x="825500" y="4259262"/>
          <a:ext cx="72854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645">
                  <a:extLst>
                    <a:ext uri="{9D8B030D-6E8A-4147-A177-3AD203B41FA5}">
                      <a16:colId xmlns:a16="http://schemas.microsoft.com/office/drawing/2014/main" val="1566766558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649761246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663030177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985308065"/>
                    </a:ext>
                  </a:extLst>
                </a:gridCol>
                <a:gridCol w="1275645">
                  <a:extLst>
                    <a:ext uri="{9D8B030D-6E8A-4147-A177-3AD203B41FA5}">
                      <a16:colId xmlns:a16="http://schemas.microsoft.com/office/drawing/2014/main" val="4233174932"/>
                    </a:ext>
                  </a:extLst>
                </a:gridCol>
                <a:gridCol w="1275645">
                  <a:extLst>
                    <a:ext uri="{9D8B030D-6E8A-4147-A177-3AD203B41FA5}">
                      <a16:colId xmlns:a16="http://schemas.microsoft.com/office/drawing/2014/main" val="196254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Discriminator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Generator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73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8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Real </a:t>
                      </a:r>
                      <a:r>
                        <a:rPr lang="en-US" b="1" dirty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r</a:t>
                      </a:r>
                      <a:r>
                        <a:rPr lang="en-US" i="1" dirty="0"/>
                        <a:t>)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ln(</a:t>
                      </a:r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r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-ln(</a:t>
                      </a:r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r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-ln(</a:t>
                      </a:r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r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ln(</a:t>
                      </a:r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r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Fake </a:t>
                      </a:r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f</a:t>
                      </a:r>
                      <a:r>
                        <a:rPr lang="en-US" i="1" dirty="0"/>
                        <a:t>)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ln(</a:t>
                      </a:r>
                      <a:r>
                        <a:rPr lang="en-US" i="1" dirty="0"/>
                        <a:t>1-</a:t>
                      </a:r>
                      <a:r>
                        <a:rPr lang="en-US" b="1" i="1" dirty="0"/>
                        <a:t>o</a:t>
                      </a:r>
                      <a:r>
                        <a:rPr lang="en-US" i="1" baseline="-25000" dirty="0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f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-ln(</a:t>
                      </a:r>
                      <a:r>
                        <a:rPr lang="en-US" i="1" dirty="0"/>
                        <a:t>1-</a:t>
                      </a:r>
                      <a:r>
                        <a:rPr lang="en-US" b="1" i="1" dirty="0"/>
                        <a:t>o</a:t>
                      </a:r>
                      <a:r>
                        <a:rPr lang="en-US" i="1" baseline="-25000" dirty="0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f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-ln(</a:t>
                      </a:r>
                      <a:r>
                        <a:rPr lang="en-US" i="1" dirty="0"/>
                        <a:t>1-</a:t>
                      </a:r>
                      <a:r>
                        <a:rPr lang="en-US" b="1" i="1" dirty="0"/>
                        <a:t>o</a:t>
                      </a:r>
                      <a:r>
                        <a:rPr lang="en-US" i="1" baseline="-25000" dirty="0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f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ln(</a:t>
                      </a:r>
                      <a:r>
                        <a:rPr lang="en-US" i="1" dirty="0"/>
                        <a:t>1-</a:t>
                      </a:r>
                      <a:r>
                        <a:rPr lang="en-US" b="1" i="1" dirty="0"/>
                        <a:t>o</a:t>
                      </a:r>
                      <a:r>
                        <a:rPr lang="en-US" i="1" baseline="-25000" dirty="0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f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493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045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CC30-D4B2-8F4F-98E2-D78F2893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and 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12FC-5DC9-654C-BEB2-904E4E3BE32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Style GAN</a:t>
            </a:r>
            <a:endParaRPr lang="en-US" dirty="0"/>
          </a:p>
          <a:p>
            <a:r>
              <a:rPr lang="en-US" dirty="0">
                <a:hlinkClick r:id="rId4"/>
              </a:rPr>
              <a:t>Deep Fakes</a:t>
            </a:r>
            <a:endParaRPr lang="en-US" dirty="0"/>
          </a:p>
          <a:p>
            <a:r>
              <a:rPr lang="en-US" dirty="0">
                <a:hlinkClick r:id="rId5"/>
              </a:rPr>
              <a:t>GANlab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nvidia-ai-playground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36FD3-04C5-3248-8DCC-7E3AD8FF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123877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5956-BCE7-5142-B589-504D7628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7C061-D4AF-F04C-AC42-608CD593BD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Generative models generate outputs without an input</a:t>
            </a:r>
          </a:p>
          <a:p>
            <a:r>
              <a:rPr lang="en-US" dirty="0"/>
              <a:t>Basic idea: map a random input to an output</a:t>
            </a:r>
          </a:p>
          <a:p>
            <a:r>
              <a:rPr lang="en-US" dirty="0"/>
              <a:t>Without a target output, what is the training objective?</a:t>
            </a:r>
          </a:p>
          <a:p>
            <a:r>
              <a:rPr lang="en-US" dirty="0"/>
              <a:t>Variational AE: approximate the log-likelihood of the observed data </a:t>
            </a:r>
            <a:r>
              <a:rPr lang="en-US" b="1" dirty="0"/>
              <a:t>x</a:t>
            </a:r>
            <a:endParaRPr lang="en-US" dirty="0"/>
          </a:p>
          <a:p>
            <a:pPr lvl="1"/>
            <a:r>
              <a:rPr lang="en-US" dirty="0"/>
              <a:t>Also produces an embedding of the input </a:t>
            </a:r>
            <a:r>
              <a:rPr lang="en-US" b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Generative Adversarial Network: generate synthetic </a:t>
            </a:r>
            <a:r>
              <a:rPr lang="en-US" dirty="0" err="1"/>
              <a:t>outpus</a:t>
            </a:r>
            <a:r>
              <a:rPr lang="en-US" dirty="0"/>
              <a:t> that cannot be distinguished from actual observations by an adversarial classifier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C6F5F-DC3D-9048-B1F8-57A17B7C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218417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E4A0-C539-7D41-A0AF-7043C4CD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synthetic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898D-DA83-5044-BEA6-360A3CF5CA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tutorial</a:t>
            </a:r>
            <a:endParaRPr lang="en-US" dirty="0"/>
          </a:p>
          <a:p>
            <a:r>
              <a:rPr lang="en-US" dirty="0"/>
              <a:t>And </a:t>
            </a:r>
            <a:r>
              <a:rPr lang="en-US" dirty="0">
                <a:hlinkClick r:id="rId4"/>
              </a:rPr>
              <a:t>on-line demo</a:t>
            </a:r>
            <a:r>
              <a:rPr lang="en-US" dirty="0"/>
              <a:t> </a:t>
            </a:r>
          </a:p>
          <a:p>
            <a:r>
              <a:rPr lang="en-US" dirty="0"/>
              <a:t>And </a:t>
            </a:r>
            <a:r>
              <a:rPr lang="en-US" dirty="0">
                <a:hlinkClick r:id="rId5"/>
              </a:rPr>
              <a:t>face generator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127E4-6F2D-9C44-B742-7C2F8388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7D248-0BC5-CF45-AE93-9CA7D8031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950" y="2238945"/>
            <a:ext cx="4870450" cy="381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2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E4A3EE-45E2-A14E-A241-FD23CA31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Neural Network Approach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4D264-5686-704C-9DEB-254516E309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826000" cy="4724400"/>
          </a:xfrm>
        </p:spPr>
        <p:txBody>
          <a:bodyPr/>
          <a:lstStyle/>
          <a:p>
            <a:r>
              <a:rPr lang="en-US" dirty="0"/>
              <a:t>Input random vector </a:t>
            </a:r>
            <a:r>
              <a:rPr lang="en-US" b="1" dirty="0"/>
              <a:t>z</a:t>
            </a:r>
            <a:r>
              <a:rPr lang="en-US" dirty="0"/>
              <a:t> to neural net</a:t>
            </a:r>
          </a:p>
          <a:p>
            <a:pPr lvl="1"/>
            <a:r>
              <a:rPr lang="en-US" dirty="0"/>
              <a:t>Typically from a Gaussian bell curve distribution</a:t>
            </a:r>
          </a:p>
          <a:p>
            <a:r>
              <a:rPr lang="en-US" dirty="0"/>
              <a:t>Network maps </a:t>
            </a:r>
            <a:r>
              <a:rPr lang="en-US" b="1" dirty="0"/>
              <a:t>z </a:t>
            </a:r>
            <a:r>
              <a:rPr lang="en-US" dirty="0"/>
              <a:t>to output vector </a:t>
            </a:r>
            <a:r>
              <a:rPr lang="en-US" b="1" dirty="0"/>
              <a:t>x</a:t>
            </a:r>
          </a:p>
          <a:p>
            <a:r>
              <a:rPr lang="en-US" dirty="0"/>
              <a:t>Intuitively, the output should be like the observations </a:t>
            </a:r>
            <a:r>
              <a:rPr lang="en-US" b="1" dirty="0"/>
              <a:t>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6CD39-2130-EE4C-B402-614602E6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A1F2B0-FEAF-1749-989B-032B0668F45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24500" y="1701799"/>
            <a:ext cx="3043237" cy="3482635"/>
          </a:xfrm>
        </p:spPr>
      </p:pic>
    </p:spTree>
    <p:extLst>
      <p:ext uri="{BB962C8B-B14F-4D97-AF65-F5344CB8AC3E}">
        <p14:creationId xmlns:p14="http://schemas.microsoft.com/office/powerpoint/2010/main" val="387538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247E-F062-6848-AEDC-5D2D49EE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Mappings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F1D74E9-8CB9-5A42-A16B-F611239FC50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3137593"/>
              </p:ext>
            </p:extLst>
          </p:nvPr>
        </p:nvGraphicFramePr>
        <p:xfrm>
          <a:off x="393700" y="1447800"/>
          <a:ext cx="82931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900">
                  <a:extLst>
                    <a:ext uri="{9D8B030D-6E8A-4147-A177-3AD203B41FA5}">
                      <a16:colId xmlns:a16="http://schemas.microsoft.com/office/drawing/2014/main" val="1647196712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534434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Latent distribution</a:t>
                      </a:r>
                    </a:p>
                  </a:txBody>
                  <a:tcPr marL="66171" marR="6617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+1 distribution</a:t>
                      </a:r>
                    </a:p>
                  </a:txBody>
                  <a:tcPr marL="66171" marR="66171"/>
                </a:tc>
                <a:extLst>
                  <a:ext uri="{0D108BD9-81ED-4DB2-BD59-A6C34878D82A}">
                    <a16:rowId xmlns:a16="http://schemas.microsoft.com/office/drawing/2014/main" val="468602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Uniform over [0,1]</a:t>
                      </a:r>
                    </a:p>
                  </a:txBody>
                  <a:tcPr marL="66171" marR="6617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Uniform over [1,2]</a:t>
                      </a:r>
                    </a:p>
                  </a:txBody>
                  <a:tcPr marL="66171" marR="66171"/>
                </a:tc>
                <a:extLst>
                  <a:ext uri="{0D108BD9-81ED-4DB2-BD59-A6C34878D82A}">
                    <a16:rowId xmlns:a16="http://schemas.microsoft.com/office/drawing/2014/main" val="251002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Gaussian with mean 0 and standard deviation 1</a:t>
                      </a:r>
                    </a:p>
                  </a:txBody>
                  <a:tcPr marL="66171" marR="6617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Gaussian with mean 1 and standard deviation 1</a:t>
                      </a:r>
                    </a:p>
                  </a:txBody>
                  <a:tcPr marL="66171" marR="66171"/>
                </a:tc>
                <a:extLst>
                  <a:ext uri="{0D108BD9-81ED-4DB2-BD59-A6C34878D82A}">
                    <a16:rowId xmlns:a16="http://schemas.microsoft.com/office/drawing/2014/main" val="1871596488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7962E-2B76-E24F-8A06-1C6DFD51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Generative Models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44B2B-D7CD-3F4F-B111-2079F20AF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3102610"/>
            <a:ext cx="1066800" cy="34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7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73D1-33D2-5A42-AB02-5F0118A8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Ring from Gaussian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28BC2-A844-2F44-9F12-21F90AF3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Generative Models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B7781-8ECF-0042-8DCE-123282A8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5018" y="1623747"/>
            <a:ext cx="3445320" cy="3354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A28FAE-AC1A-8E46-865C-5D478FE08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1794420"/>
            <a:ext cx="3251200" cy="3013307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5CE78E78-3006-A54C-956C-FD91C263AD4A}"/>
              </a:ext>
            </a:extLst>
          </p:cNvPr>
          <p:cNvSpPr/>
          <p:nvPr/>
        </p:nvSpPr>
        <p:spPr>
          <a:xfrm>
            <a:off x="4216400" y="3136900"/>
            <a:ext cx="14351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956DF-AF03-3440-8D9A-196F580D509E}"/>
              </a:ext>
            </a:extLst>
          </p:cNvPr>
          <p:cNvSpPr txBox="1"/>
          <p:nvPr/>
        </p:nvSpPr>
        <p:spPr>
          <a:xfrm>
            <a:off x="665018" y="5021302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from </a:t>
            </a:r>
          </a:p>
          <a:p>
            <a:r>
              <a:rPr lang="en-US" dirty="0"/>
              <a:t>Gaussian distribution of 2D </a:t>
            </a:r>
            <a:r>
              <a:rPr lang="en-US" b="1" dirty="0"/>
              <a:t>Z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9A373B-B9EF-3E41-ABA0-F85F36121CC9}"/>
              </a:ext>
            </a:extLst>
          </p:cNvPr>
          <p:cNvSpPr txBox="1"/>
          <p:nvPr/>
        </p:nvSpPr>
        <p:spPr>
          <a:xfrm>
            <a:off x="5329384" y="5159801"/>
            <a:ext cx="355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from output distribution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79415-DCD2-8A41-A681-D9D88AA88065}"/>
              </a:ext>
            </a:extLst>
          </p:cNvPr>
          <p:cNvSpPr txBox="1"/>
          <p:nvPr/>
        </p:nvSpPr>
        <p:spPr>
          <a:xfrm>
            <a:off x="4110338" y="2387514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f(z) = z/10+z/||z|| </a:t>
            </a:r>
          </a:p>
        </p:txBody>
      </p:sp>
    </p:spTree>
    <p:extLst>
      <p:ext uri="{BB962C8B-B14F-4D97-AF65-F5344CB8AC3E}">
        <p14:creationId xmlns:p14="http://schemas.microsoft.com/office/powerpoint/2010/main" val="52378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CCB5-7E83-C449-8038-E8E7331E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Deep Generative Models?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57A49-B9E0-4F4B-B2AF-871BD8C864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training objective?</a:t>
            </a:r>
          </a:p>
          <a:p>
            <a:r>
              <a:rPr lang="en-US" dirty="0"/>
              <a:t>2 main ideas</a:t>
            </a:r>
          </a:p>
          <a:p>
            <a:pPr lvl="1"/>
            <a:r>
              <a:rPr lang="en-US" dirty="0"/>
              <a:t>Variational Auto-Encoder</a:t>
            </a:r>
          </a:p>
          <a:p>
            <a:pPr lvl="1"/>
            <a:r>
              <a:rPr lang="en-US" dirty="0"/>
              <a:t>Generative Adversarial Network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6526F-68A0-EF4A-A2EF-1DEE9183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Generative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ABC1-777F-8049-9B09-38222DB6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Auto-Encoder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01534B-9477-C745-B736-AE260B38E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AE184-60FB-A349-9135-A915D0A5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411796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B2B2-1F3D-2C4A-8F2F-1F0C860C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3" y="274638"/>
            <a:ext cx="8374567" cy="1143000"/>
          </a:xfrm>
        </p:spPr>
        <p:txBody>
          <a:bodyPr/>
          <a:lstStyle/>
          <a:p>
            <a:r>
              <a:rPr lang="en-US" sz="3200" dirty="0"/>
              <a:t>VAE Objective Approximates Log-Likelihood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93661F-3BFE-2948-93DB-B61F0834D2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2233" y="1447800"/>
            <a:ext cx="6533067" cy="4572000"/>
          </a:xfrm>
        </p:spPr>
        <p:txBody>
          <a:bodyPr/>
          <a:lstStyle/>
          <a:p>
            <a:r>
              <a:rPr lang="en-US" dirty="0"/>
              <a:t>Loss function for input </a:t>
            </a:r>
            <a:r>
              <a:rPr lang="en-US" b="1"/>
              <a:t>x</a:t>
            </a:r>
            <a:r>
              <a:rPr lang="en-US"/>
              <a:t> = - </a:t>
            </a:r>
            <a:r>
              <a:rPr lang="en-US" dirty="0"/>
              <a:t>ln(P(</a:t>
            </a:r>
            <a:r>
              <a:rPr lang="en-US" b="1" dirty="0"/>
              <a:t>x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The negative log-likelihood is the standard loss for generative models</a:t>
            </a:r>
          </a:p>
          <a:p>
            <a:r>
              <a:rPr lang="en-US" dirty="0"/>
              <a:t>In the decoder architecture</a:t>
            </a:r>
            <a:br>
              <a:rPr lang="en-US" dirty="0"/>
            </a:br>
            <a:r>
              <a:rPr lang="en-US" dirty="0"/>
              <a:t>P(</a:t>
            </a:r>
            <a:r>
              <a:rPr lang="en-US" b="1" dirty="0"/>
              <a:t>x</a:t>
            </a:r>
            <a:r>
              <a:rPr lang="en-US" dirty="0"/>
              <a:t>) = ∫</a:t>
            </a:r>
            <a:r>
              <a:rPr lang="en-US" b="1" baseline="-25000" dirty="0"/>
              <a:t>z</a:t>
            </a:r>
            <a:r>
              <a:rPr lang="en-US" b="1" dirty="0"/>
              <a:t> </a:t>
            </a:r>
            <a:r>
              <a:rPr lang="en-US" dirty="0"/>
              <a:t>1(f(</a:t>
            </a:r>
            <a:r>
              <a:rPr lang="en-US" b="1" dirty="0"/>
              <a:t>z</a:t>
            </a:r>
            <a:r>
              <a:rPr lang="en-US" dirty="0"/>
              <a:t>) = </a:t>
            </a:r>
            <a:r>
              <a:rPr lang="en-US" b="1" dirty="0"/>
              <a:t>x</a:t>
            </a:r>
            <a:r>
              <a:rPr lang="en-US" dirty="0"/>
              <a:t>) d p(</a:t>
            </a:r>
            <a:r>
              <a:rPr lang="en-US" b="1" dirty="0"/>
              <a:t>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1(f(</a:t>
            </a:r>
            <a:r>
              <a:rPr lang="en-US" b="1" dirty="0"/>
              <a:t>z</a:t>
            </a:r>
            <a:r>
              <a:rPr lang="en-US" dirty="0"/>
              <a:t>) = </a:t>
            </a:r>
            <a:r>
              <a:rPr lang="en-US" b="1" dirty="0"/>
              <a:t>x</a:t>
            </a:r>
            <a:r>
              <a:rPr lang="en-US" dirty="0"/>
              <a:t>) returns 1 if the decoder maps random </a:t>
            </a:r>
            <a:r>
              <a:rPr lang="en-US" b="1" dirty="0"/>
              <a:t>z</a:t>
            </a:r>
            <a:r>
              <a:rPr lang="en-US" dirty="0"/>
              <a:t> to </a:t>
            </a:r>
            <a:r>
              <a:rPr lang="en-US" b="1" dirty="0"/>
              <a:t>x</a:t>
            </a:r>
            <a:r>
              <a:rPr lang="en-US" dirty="0"/>
              <a:t>, 0 </a:t>
            </a:r>
            <a:r>
              <a:rPr lang="en-US" dirty="0" err="1"/>
              <a:t>o.w</a:t>
            </a:r>
            <a:r>
              <a:rPr lang="en-US" dirty="0"/>
              <a:t>.</a:t>
            </a:r>
          </a:p>
          <a:p>
            <a:r>
              <a:rPr lang="en-US" dirty="0"/>
              <a:t>Integral is intractable</a:t>
            </a:r>
          </a:p>
          <a:p>
            <a:r>
              <a:rPr lang="en-US" dirty="0"/>
              <a:t>VAE architecture  is designed so that </a:t>
            </a:r>
            <a:r>
              <a:rPr lang="en-US" u="sng" dirty="0"/>
              <a:t>training loss approximates integral negative log-likelihood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3257FE-6755-1745-B755-82463B54822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78859" y="1961526"/>
            <a:ext cx="2207941" cy="252673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BAF8B-67F0-D545-8498-204CF4F2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2888342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7789</TotalTime>
  <Words>918</Words>
  <Application>Microsoft Macintosh PowerPoint</Application>
  <PresentationFormat>On-screen Show (4:3)</PresentationFormat>
  <Paragraphs>184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Cambria Math</vt:lpstr>
      <vt:lpstr>Franklin Gothic Book</vt:lpstr>
      <vt:lpstr>Perpetua</vt:lpstr>
      <vt:lpstr>Wingdings</vt:lpstr>
      <vt:lpstr>Wingdings 2</vt:lpstr>
      <vt:lpstr>BasicPresentation</vt:lpstr>
      <vt:lpstr>Deep Generative Architectures</vt:lpstr>
      <vt:lpstr>Generative Probabilistic Models</vt:lpstr>
      <vt:lpstr>Example: synthetic outputs</vt:lpstr>
      <vt:lpstr>General Neural Network Approach</vt:lpstr>
      <vt:lpstr>Simple Example Mappings</vt:lpstr>
      <vt:lpstr>Generate Ring from Gaussian</vt:lpstr>
      <vt:lpstr>How to Train Deep Generative Models?</vt:lpstr>
      <vt:lpstr>Variational Auto-Encoder</vt:lpstr>
      <vt:lpstr>VAE Objective Approximates Log-Likelihood</vt:lpstr>
      <vt:lpstr>Variational Auto-Encoder (VAE)</vt:lpstr>
      <vt:lpstr>Example: Non-deterministic output</vt:lpstr>
      <vt:lpstr>VAE Training Architecture</vt:lpstr>
      <vt:lpstr>VAE Test Architecture</vt:lpstr>
      <vt:lpstr>Example Application</vt:lpstr>
      <vt:lpstr>Contextualized Player Embedding</vt:lpstr>
      <vt:lpstr>Combining LSTM  with VAE</vt:lpstr>
      <vt:lpstr>Accuracy in Player Recognition</vt:lpstr>
      <vt:lpstr>Generative Adversarial Models </vt:lpstr>
      <vt:lpstr>GAN Architecture</vt:lpstr>
      <vt:lpstr>Intuition: Taste Test</vt:lpstr>
      <vt:lpstr>Chatbots and the Turing Test</vt:lpstr>
      <vt:lpstr>Distinguishing Uniform and Gaussians</vt:lpstr>
      <vt:lpstr>The Tester</vt:lpstr>
      <vt:lpstr>The Loss Functions</vt:lpstr>
      <vt:lpstr>Examples and Demos</vt:lpstr>
      <vt:lpstr>Conclusion</vt:lpstr>
    </vt:vector>
  </TitlesOfParts>
  <Company>Simon Fraser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270</cp:revision>
  <dcterms:created xsi:type="dcterms:W3CDTF">2014-01-15T17:08:49Z</dcterms:created>
  <dcterms:modified xsi:type="dcterms:W3CDTF">2020-04-21T00:02:37Z</dcterms:modified>
</cp:coreProperties>
</file>