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6" r:id="rId1"/>
  </p:sldMasterIdLst>
  <p:notesMasterIdLst>
    <p:notesMasterId r:id="rId22"/>
  </p:notesMasterIdLst>
  <p:sldIdLst>
    <p:sldId id="256" r:id="rId2"/>
    <p:sldId id="257" r:id="rId3"/>
    <p:sldId id="447" r:id="rId4"/>
    <p:sldId id="259" r:id="rId5"/>
    <p:sldId id="446" r:id="rId6"/>
    <p:sldId id="258" r:id="rId7"/>
    <p:sldId id="260" r:id="rId8"/>
    <p:sldId id="448" r:id="rId9"/>
    <p:sldId id="449" r:id="rId10"/>
    <p:sldId id="450" r:id="rId11"/>
    <p:sldId id="455" r:id="rId12"/>
    <p:sldId id="451" r:id="rId13"/>
    <p:sldId id="452" r:id="rId14"/>
    <p:sldId id="453" r:id="rId15"/>
    <p:sldId id="454" r:id="rId16"/>
    <p:sldId id="456" r:id="rId17"/>
    <p:sldId id="457" r:id="rId18"/>
    <p:sldId id="458" r:id="rId19"/>
    <p:sldId id="459" r:id="rId20"/>
    <p:sldId id="46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AF1D71DB-BB25-7640-BCED-5FE0BB367C49}">
          <p14:sldIdLst>
            <p14:sldId id="256"/>
            <p14:sldId id="257"/>
            <p14:sldId id="447"/>
          </p14:sldIdLst>
        </p14:section>
        <p14:section name="Attention Review" id="{8EEBBE16-7DF0-EA47-9D65-544F6F258441}">
          <p14:sldIdLst>
            <p14:sldId id="259"/>
            <p14:sldId id="446"/>
          </p14:sldIdLst>
        </p14:section>
        <p14:section name="Self-Attention" id="{668398E4-40A1-E74F-9E66-710DB169A5A1}">
          <p14:sldIdLst>
            <p14:sldId id="258"/>
            <p14:sldId id="260"/>
            <p14:sldId id="448"/>
            <p14:sldId id="449"/>
            <p14:sldId id="450"/>
          </p14:sldIdLst>
        </p14:section>
        <p14:section name="word encoding" id="{72647896-4F6A-3F48-A132-F239B19631B5}">
          <p14:sldIdLst>
            <p14:sldId id="455"/>
            <p14:sldId id="451"/>
            <p14:sldId id="452"/>
            <p14:sldId id="453"/>
            <p14:sldId id="454"/>
          </p14:sldIdLst>
        </p14:section>
        <p14:section name="sequence encoding" id="{8FA52023-2AAB-2845-BCDB-42D84C8BC5B2}">
          <p14:sldIdLst>
            <p14:sldId id="456"/>
            <p14:sldId id="457"/>
            <p14:sldId id="458"/>
            <p14:sldId id="459"/>
            <p14:sldId id="4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81625"/>
  </p:normalViewPr>
  <p:slideViewPr>
    <p:cSldViewPr snapToGrid="0" snapToObjects="1">
      <p:cViewPr varScale="1">
        <p:scale>
          <a:sx n="106" d="100"/>
          <a:sy n="106" d="100"/>
        </p:scale>
        <p:origin x="150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672A7-2D62-D546-B943-B85F59ADDF17}" type="datetimeFigureOut">
              <a:rPr lang="en-US" smtClean="0"/>
              <a:t>4/14/20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8169F-5D8D-8443-9ACF-14667E26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78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lab.research.google.com/drive/1lpMQHAjKhn0mYEuRqUduaeL3QlMXZhEw#scrollTo=OJKU36QAfqOC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don’t believe all the details are necessary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832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just mention these for completeness, don’t worry about the details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60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don’t know that the initial query works like this. But it seems to make sense.</a:t>
            </a:r>
          </a:p>
          <a:p>
            <a:r>
              <a:rPr lang="en-US" dirty="0"/>
              <a:t>Worth mentioning that the decoder can be used instead of an RNN on </a:t>
            </a:r>
            <a:r>
              <a:rPr lang="en-US"/>
              <a:t>a single-sequence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76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textbook on models other than positions. Can we introduce non-position as first step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95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matching positions get the most weight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84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sum is over all positions in the input sequence (including </a:t>
            </a:r>
            <a:r>
              <a:rPr lang="en-US" dirty="0" err="1"/>
              <a:t>i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63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>
                <a:hlinkClick r:id="rId3"/>
              </a:rPr>
              <a:t>https://colab.research.google.com/drive/1lpMQHAjKhn0mYEuRqUduaeL3QlMXZhEw#scrollTo=OJKU36QAfqOC</a:t>
            </a:r>
            <a:r>
              <a:rPr lang="en-CA" dirty="0"/>
              <a:t> is my personal copy</a:t>
            </a:r>
          </a:p>
          <a:p>
            <a:r>
              <a:rPr lang="en-CA" dirty="0"/>
              <a:t>To see input-output, need to be in “all” mode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24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papers for how they deal with variable-length sequences. E.g. does the encoder need to know the input sequence length?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0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 cosine similarity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29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compare with blade and chest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31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they call the result of the attention weights</a:t>
            </a:r>
          </a:p>
          <a:p>
            <a:r>
              <a:rPr lang="en-US" dirty="0"/>
              <a:t>Feed-forward can be executed in parallel during testing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47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34E7B-F79A-E04A-A820-6F9D1C96C4A2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D99C-60AC-FD4F-997B-E979646F65D3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8833-AE82-5945-9D34-A361E72F0813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37A96-781C-B34E-94AD-44529C1E7C26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632D-8B77-A544-B180-5190FAB6C8EA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296D-9DB4-9942-8850-401660D41D10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E4F37-AA9F-E54F-B73C-A674481D8A01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FDE-B382-C543-92D2-30DBA9FD65FD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2D8A8-B5D5-B64D-B2C7-C80558D818BD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CD220-1445-B844-856A-041C4C0580A5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 dirty="0"/>
              <a:t>CMPT 980 - Transformers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AC06C26-E4D6-574A-A2BF-E5B2D304D3C1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 dirty="0"/>
              <a:t>CMPT 980 - Transformers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9AE0D64-4244-9449-AF17-4A14B6E31F6B}" type="datetime1">
              <a:rPr lang="en-CA" smtClean="0"/>
              <a:t>2020-04-14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 dirty="0"/>
              <a:t>test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2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rxiv.org/pdf/1709.08568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jalammar.github.io/illustrated-transformer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jalammar.github.io/illustrated-transforme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ransformer_(machine_learning_model)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alammar.github.io/visualizing-neural-machine-translation-mechanics-of-seq2seq-models-with-attentio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rxiv.org/abs/1706.03762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olab.research.google.com/github/tensorflow/tensor2tensor/blob/master/tensor2tensor/notebooks/hello_t2t.ipynb" TargetMode="External"/><Relationship Id="rId4" Type="http://schemas.openxmlformats.org/officeDocument/2006/relationships/hyperlink" Target="http://jalammar.github.io/illustrated-transform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Transformers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CMPT 980</a:t>
            </a:r>
          </a:p>
          <a:p>
            <a:r>
              <a:rPr lang="en-US" dirty="0"/>
              <a:t>Introduction to Deep Learning</a:t>
            </a:r>
          </a:p>
          <a:p>
            <a:r>
              <a:rPr lang="en-US" dirty="0"/>
              <a:t>Oliver Schulte</a:t>
            </a:r>
          </a:p>
        </p:txBody>
      </p:sp>
    </p:spTree>
    <p:extLst>
      <p:ext uri="{BB962C8B-B14F-4D97-AF65-F5344CB8AC3E}">
        <p14:creationId xmlns:p14="http://schemas.microsoft.com/office/powerpoint/2010/main" val="3027329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DFE33-7CFC-6E4E-90D8-9C5DFDFC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Science perspective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9DB8F3F-7A4B-FA4C-A3D4-29F66AB7A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common model of human cognition posits a </a:t>
            </a:r>
            <a:r>
              <a:rPr lang="en-US" u="sng" dirty="0"/>
              <a:t>working memory</a:t>
            </a:r>
            <a:endParaRPr lang="en-US" dirty="0"/>
          </a:p>
          <a:p>
            <a:pPr lvl="1"/>
            <a:r>
              <a:rPr lang="en-US" dirty="0"/>
              <a:t>Similar to random-access memory in computers</a:t>
            </a:r>
          </a:p>
          <a:p>
            <a:r>
              <a:rPr lang="en-US" dirty="0"/>
              <a:t>Working memory contains a finite set of “elements”</a:t>
            </a:r>
          </a:p>
          <a:p>
            <a:r>
              <a:rPr lang="en-US" dirty="0"/>
              <a:t>Can relate each element to any other</a:t>
            </a:r>
          </a:p>
          <a:p>
            <a:pPr lvl="1"/>
            <a:r>
              <a:rPr lang="en-US" dirty="0"/>
              <a:t>May be a model of </a:t>
            </a:r>
            <a:r>
              <a:rPr lang="en-US" dirty="0">
                <a:hlinkClick r:id="rId2"/>
              </a:rPr>
              <a:t>consciousness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AE265-9862-5A45-B713-C258FDDC0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C9114-C3AE-9F4F-B0A1-93814A1A2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81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0DDC4D7-CB3D-D144-BBDE-73412AC85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Self-attention: Word encoding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6D20D-6192-1246-93A0-E1A499E011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589AB6-ADAD-E745-BFBB-CFA0404A9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8EAE53-7FF2-E048-B0DE-2E57D7F96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419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C3B00-BC43-2546-9514-CD09A8DC7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Attention weights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84B03F-70CF-A349-8C68-7242551DD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8242900" cy="357987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For seq-2-seq attention, we assigned weights to a pair (input position, output position).</a:t>
            </a:r>
          </a:p>
          <a:p>
            <a:r>
              <a:rPr lang="en-US" dirty="0"/>
              <a:t>What are problems with this approach for self-attention?</a:t>
            </a:r>
          </a:p>
          <a:p>
            <a:pPr lvl="1"/>
            <a:r>
              <a:rPr lang="en-US" dirty="0"/>
              <a:t>Variable-length sequences →variable number of positions</a:t>
            </a:r>
          </a:p>
          <a:p>
            <a:pPr lvl="1"/>
            <a:r>
              <a:rPr lang="en-US" dirty="0"/>
              <a:t>Content is more important than position</a:t>
            </a:r>
          </a:p>
          <a:p>
            <a:r>
              <a:rPr lang="en-US" dirty="0"/>
              <a:t>Example: </a:t>
            </a:r>
          </a:p>
          <a:p>
            <a:pPr lvl="1"/>
            <a:r>
              <a:rPr lang="en-US" dirty="0"/>
              <a:t>In </a:t>
            </a:r>
            <a:r>
              <a:rPr lang="en-US" dirty="0">
                <a:solidFill>
                  <a:srgbClr val="FF0000"/>
                </a:solidFill>
              </a:rPr>
              <a:t>Korea</a:t>
            </a:r>
            <a:r>
              <a:rPr lang="en-US" dirty="0"/>
              <a:t>, most people speak Korean</a:t>
            </a:r>
          </a:p>
          <a:p>
            <a:pPr lvl="1"/>
            <a:r>
              <a:rPr lang="en-US" dirty="0"/>
              <a:t>Most people in </a:t>
            </a:r>
            <a:r>
              <a:rPr lang="en-US" dirty="0">
                <a:solidFill>
                  <a:srgbClr val="FF0000"/>
                </a:solidFill>
              </a:rPr>
              <a:t>Korea</a:t>
            </a:r>
            <a:r>
              <a:rPr lang="en-US" dirty="0"/>
              <a:t> speak Korean</a:t>
            </a:r>
          </a:p>
          <a:p>
            <a:r>
              <a:rPr lang="en-US" dirty="0"/>
              <a:t>How to solve these issues?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4E0EE-2459-D240-B9F4-32A66432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5ACE7-476A-DF45-8B9E-19DA4110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3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56DDF-87AE-F243-9B3B-40926B69A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Content-based attention weights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A1298-7DB2-524D-871C-9538BAAB1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313709"/>
            <a:ext cx="9524482" cy="36991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Let </a:t>
            </a:r>
            <a:r>
              <a:rPr lang="en-US" i="1" dirty="0"/>
              <a:t>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], [</a:t>
            </a:r>
            <a:r>
              <a:rPr lang="en-US" i="1" dirty="0" err="1"/>
              <a:t>word</a:t>
            </a:r>
            <a:r>
              <a:rPr lang="en-US" i="1" baseline="-25000" dirty="0" err="1"/>
              <a:t>j</a:t>
            </a:r>
            <a:r>
              <a:rPr lang="en-US" i="1" dirty="0"/>
              <a:t>] </a:t>
            </a:r>
            <a:r>
              <a:rPr lang="en-US" dirty="0"/>
              <a:t>be the embedding of two words in the input sequence.</a:t>
            </a:r>
          </a:p>
          <a:p>
            <a:r>
              <a:rPr lang="en-US" dirty="0"/>
              <a:t>How to measure their </a:t>
            </a:r>
            <a:r>
              <a:rPr lang="en-US" u="sng" dirty="0"/>
              <a:t>compatibility?</a:t>
            </a:r>
            <a:endParaRPr lang="en-US" dirty="0"/>
          </a:p>
          <a:p>
            <a:r>
              <a:rPr lang="en-US" dirty="0"/>
              <a:t>Recall that dot product </a:t>
            </a:r>
            <a:r>
              <a:rPr lang="en-US" i="1" dirty="0"/>
              <a:t>∙</a:t>
            </a:r>
            <a:r>
              <a:rPr lang="en-US" dirty="0"/>
              <a:t> between two word embeddings represents semantic similarity between two words</a:t>
            </a:r>
          </a:p>
          <a:p>
            <a:pPr>
              <a:buFont typeface="Wingdings" pitchFamily="2" charset="2"/>
              <a:buChar char="Ø"/>
            </a:pPr>
            <a:r>
              <a:rPr lang="en-US" i="1" dirty="0"/>
              <a:t>weight(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, </a:t>
            </a:r>
            <a:r>
              <a:rPr lang="en-US" i="1" dirty="0" err="1"/>
              <a:t>word</a:t>
            </a:r>
            <a:r>
              <a:rPr lang="en-US" i="1" baseline="-25000" dirty="0" err="1"/>
              <a:t>j</a:t>
            </a:r>
            <a:r>
              <a:rPr lang="en-US" i="1" dirty="0"/>
              <a:t>)= 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 ∙ [</a:t>
            </a:r>
            <a:r>
              <a:rPr lang="en-US" i="1" dirty="0" err="1"/>
              <a:t>word</a:t>
            </a:r>
            <a:r>
              <a:rPr lang="en-US" i="1" baseline="-25000" dirty="0" err="1"/>
              <a:t>j</a:t>
            </a:r>
            <a:r>
              <a:rPr lang="en-US" i="1" dirty="0"/>
              <a:t>] (?)</a:t>
            </a:r>
          </a:p>
          <a:p>
            <a:r>
              <a:rPr lang="en-US" dirty="0"/>
              <a:t>Problem: dot product is symmetric but relevance is not</a:t>
            </a:r>
          </a:p>
          <a:p>
            <a:r>
              <a:rPr lang="en-US" dirty="0"/>
              <a:t>Example: “In Korea, most residents speak Korean.”</a:t>
            </a:r>
          </a:p>
          <a:p>
            <a:r>
              <a:rPr lang="en-US" dirty="0"/>
              <a:t>”Korea” is very relevant to “Korean”</a:t>
            </a:r>
          </a:p>
          <a:p>
            <a:r>
              <a:rPr lang="en-US" dirty="0"/>
              <a:t>”Korean” not so relevant to “Korea”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5FEDFC-89D3-2A4D-9F79-84E6D6935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713E26-1563-7A4C-B820-192C4CAE6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041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55D66-C7B1-FA48-965D-9C80760CF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Query-key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656DB-CCA7-BD44-9B38-1BD4EE8A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Linear transform of each embedding: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Produce a </a:t>
            </a:r>
            <a:r>
              <a:rPr lang="en-US" u="sng" dirty="0"/>
              <a:t>query vector</a:t>
            </a:r>
            <a:r>
              <a:rPr lang="en-US" dirty="0"/>
              <a:t> </a:t>
            </a:r>
            <a:r>
              <a:rPr lang="en-US" i="1" dirty="0" err="1"/>
              <a:t>query</a:t>
            </a:r>
            <a:r>
              <a:rPr lang="en-US" i="1" baseline="-25000" dirty="0" err="1"/>
              <a:t>i</a:t>
            </a:r>
            <a:r>
              <a:rPr lang="en-US" i="1" dirty="0"/>
              <a:t> := W</a:t>
            </a:r>
            <a:r>
              <a:rPr lang="en-US" i="1" baseline="30000" dirty="0"/>
              <a:t>Q</a:t>
            </a:r>
            <a:r>
              <a:rPr lang="en-US" i="1" dirty="0"/>
              <a:t> 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 </a:t>
            </a:r>
            <a:r>
              <a:rPr lang="en-US" u="sng"/>
              <a:t>key vector</a:t>
            </a:r>
            <a:r>
              <a:rPr lang="en-US"/>
              <a:t> </a:t>
            </a:r>
            <a:r>
              <a:rPr lang="en-US" i="1" dirty="0" err="1"/>
              <a:t>key</a:t>
            </a:r>
            <a:r>
              <a:rPr lang="en-US" i="1" baseline="-25000" dirty="0" err="1"/>
              <a:t>i</a:t>
            </a:r>
            <a:r>
              <a:rPr lang="en-US" i="1" dirty="0"/>
              <a:t> := W</a:t>
            </a:r>
            <a:r>
              <a:rPr lang="en-US" i="1" baseline="30000" dirty="0"/>
              <a:t>K</a:t>
            </a:r>
            <a:r>
              <a:rPr lang="en-US" i="1" dirty="0"/>
              <a:t> 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</a:t>
            </a:r>
          </a:p>
          <a:p>
            <a:r>
              <a:rPr lang="en-US" dirty="0"/>
              <a:t>Attention weight of word </a:t>
            </a:r>
            <a:r>
              <a:rPr lang="en-US" i="1" dirty="0"/>
              <a:t>j</a:t>
            </a:r>
            <a:r>
              <a:rPr lang="en-US" dirty="0"/>
              <a:t> for word </a:t>
            </a:r>
            <a:r>
              <a:rPr lang="en-US" i="1" dirty="0" err="1"/>
              <a:t>i</a:t>
            </a:r>
            <a:r>
              <a:rPr lang="en-US" i="1" dirty="0"/>
              <a:t>:</a:t>
            </a:r>
            <a:br>
              <a:rPr lang="en-US" i="1" dirty="0"/>
            </a:br>
            <a:r>
              <a:rPr lang="en-US" i="1" dirty="0" err="1"/>
              <a:t>query</a:t>
            </a:r>
            <a:r>
              <a:rPr lang="en-US" i="1" baseline="-25000" dirty="0" err="1"/>
              <a:t>i</a:t>
            </a:r>
            <a:r>
              <a:rPr lang="en-US" i="1" dirty="0"/>
              <a:t> ∙ </a:t>
            </a:r>
            <a:r>
              <a:rPr lang="en-US" i="1" dirty="0" err="1"/>
              <a:t>key</a:t>
            </a:r>
            <a:r>
              <a:rPr lang="en-US" i="1" baseline="-25000" dirty="0" err="1"/>
              <a:t>j</a:t>
            </a:r>
            <a:endParaRPr lang="en-US" i="1" baseline="-25000" dirty="0"/>
          </a:p>
          <a:p>
            <a:r>
              <a:rPr lang="en-US" dirty="0"/>
              <a:t>Standardize and normalize to probabilities </a:t>
            </a:r>
            <a:r>
              <a:rPr lang="en-US" i="1" dirty="0"/>
              <a:t>weight(</a:t>
            </a:r>
            <a:r>
              <a:rPr lang="en-US" i="1" dirty="0" err="1"/>
              <a:t>i,j</a:t>
            </a:r>
            <a:r>
              <a:rPr lang="en-US" i="1" dirty="0"/>
              <a:t>)</a:t>
            </a:r>
          </a:p>
          <a:p>
            <a:r>
              <a:rPr lang="en-US" i="1" dirty="0">
                <a:hlinkClick r:id="rId3"/>
              </a:rPr>
              <a:t>Visualization</a:t>
            </a:r>
            <a:endParaRPr lang="en-US" i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92FDD7-C776-5448-8396-ACDCAD5B7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D01348-4583-5A47-BEBC-2DC6523A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420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4B8DD-9065-B24A-B081-0991CF921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encoding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96B9E-B2EA-0E45-B1FA-509EC0D26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9046464" cy="3101983"/>
          </a:xfrm>
        </p:spPr>
        <p:txBody>
          <a:bodyPr/>
          <a:lstStyle/>
          <a:p>
            <a:r>
              <a:rPr lang="en-US" dirty="0"/>
              <a:t>Also transform each embedding to a </a:t>
            </a:r>
            <a:r>
              <a:rPr lang="en-US" u="sng" dirty="0"/>
              <a:t>value </a:t>
            </a:r>
            <a:r>
              <a:rPr lang="en-US" i="1" u="sng" dirty="0" err="1"/>
              <a:t>value</a:t>
            </a:r>
            <a:r>
              <a:rPr lang="en-US" i="1" baseline="-25000" dirty="0" err="1"/>
              <a:t>i</a:t>
            </a:r>
            <a:r>
              <a:rPr lang="en-US" i="1" dirty="0"/>
              <a:t> := W</a:t>
            </a:r>
            <a:r>
              <a:rPr lang="en-US" i="1" baseline="30000" dirty="0"/>
              <a:t>V</a:t>
            </a:r>
            <a:r>
              <a:rPr lang="en-US" i="1" dirty="0"/>
              <a:t> 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</a:t>
            </a:r>
          </a:p>
          <a:p>
            <a:r>
              <a:rPr lang="en-US" dirty="0"/>
              <a:t>Encoding for word </a:t>
            </a:r>
            <a:r>
              <a:rPr lang="en-US" i="1" dirty="0"/>
              <a:t>i</a:t>
            </a:r>
            <a:br>
              <a:rPr lang="en-US" i="1" dirty="0"/>
            </a:br>
            <a:r>
              <a:rPr lang="en-US" dirty="0"/>
              <a:t>Encoding for word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is</a:t>
            </a:r>
            <a:r>
              <a:rPr lang="en-US" i="1" dirty="0"/>
              <a:t> encode(</a:t>
            </a:r>
            <a:r>
              <a:rPr lang="en-US" i="1" dirty="0" err="1"/>
              <a:t>i</a:t>
            </a:r>
            <a:r>
              <a:rPr lang="en-US" i="1" dirty="0"/>
              <a:t>) := ∑</a:t>
            </a:r>
            <a:r>
              <a:rPr lang="en-US" i="1" baseline="-25000" dirty="0"/>
              <a:t>j</a:t>
            </a:r>
            <a:r>
              <a:rPr lang="en-US" i="1" dirty="0"/>
              <a:t> weight(</a:t>
            </a:r>
            <a:r>
              <a:rPr lang="en-US" i="1" dirty="0" err="1"/>
              <a:t>i,j</a:t>
            </a:r>
            <a:r>
              <a:rPr lang="en-US" i="1" dirty="0"/>
              <a:t>) x </a:t>
            </a:r>
            <a:r>
              <a:rPr lang="en-US" i="1" dirty="0" err="1"/>
              <a:t>value</a:t>
            </a:r>
            <a:r>
              <a:rPr lang="en-US" i="1" baseline="-25000" dirty="0" err="1"/>
              <a:t>j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F3E33-311E-D44D-9134-BC3A1EF00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B56928-3433-F54B-BA4E-8B090B2D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642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2CF8C3B-2D7A-5E44-9BD4-31B248C11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Self-attention: sequence encoding and decoding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651C8F1-C851-D24A-8588-C29459EF04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170A6-C2F1-7842-81EA-E9556DD11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7FDEE-1318-234F-BCF5-5489EA880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79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45B7016-48D9-A740-9085-43A429C9A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word encodings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BB9AB8-0670-3A4F-B0B7-6E07F60B3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25526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Each encoding vector </a:t>
            </a:r>
            <a:r>
              <a:rPr lang="en-US" i="1" dirty="0"/>
              <a:t>encode(</a:t>
            </a:r>
            <a:r>
              <a:rPr lang="en-US" i="1" dirty="0" err="1"/>
              <a:t>i</a:t>
            </a:r>
            <a:r>
              <a:rPr lang="en-US" i="1" dirty="0"/>
              <a:t>)</a:t>
            </a:r>
            <a:r>
              <a:rPr lang="en-US" dirty="0"/>
              <a:t> is given to the </a:t>
            </a:r>
            <a:r>
              <a:rPr lang="en-US" b="1" dirty="0"/>
              <a:t>same</a:t>
            </a:r>
            <a:r>
              <a:rPr lang="en-US" dirty="0"/>
              <a:t> feed-forward network to produce </a:t>
            </a:r>
            <a:r>
              <a:rPr lang="en-US" i="1" dirty="0"/>
              <a:t>z(</a:t>
            </a:r>
            <a:r>
              <a:rPr lang="en-US" i="1" dirty="0" err="1"/>
              <a:t>i</a:t>
            </a:r>
            <a:r>
              <a:rPr lang="en-US" i="1" dirty="0"/>
              <a:t>)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 encoding is repeated 6 times: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dirty="0"/>
              <a:t>Produce a new e’(</a:t>
            </a:r>
            <a:r>
              <a:rPr lang="en-US" dirty="0" err="1"/>
              <a:t>i</a:t>
            </a:r>
            <a:r>
              <a:rPr lang="en-US" dirty="0"/>
              <a:t>) given the current z(0), z(1),…,z(n)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dirty="0"/>
              <a:t>Input e’(</a:t>
            </a:r>
            <a:r>
              <a:rPr lang="en-US" dirty="0" err="1"/>
              <a:t>i</a:t>
            </a:r>
            <a:r>
              <a:rPr lang="en-US" dirty="0"/>
              <a:t>) to a feed-forward network to produce new z(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r>
              <a:rPr lang="en-US" dirty="0">
                <a:hlinkClick r:id="rId3"/>
              </a:rPr>
              <a:t>Visualization</a:t>
            </a:r>
            <a:endParaRPr lang="en-US" dirty="0"/>
          </a:p>
          <a:p>
            <a:r>
              <a:rPr lang="en-US" dirty="0"/>
              <a:t>Final Output: </a:t>
            </a:r>
            <a:r>
              <a:rPr lang="en-US" i="1" dirty="0" err="1"/>
              <a:t>key</a:t>
            </a:r>
            <a:r>
              <a:rPr lang="en-US" i="1" baseline="-25000" dirty="0" err="1"/>
              <a:t>i</a:t>
            </a:r>
            <a:r>
              <a:rPr lang="en-US" i="1" dirty="0"/>
              <a:t>, </a:t>
            </a:r>
            <a:r>
              <a:rPr lang="en-US" i="1" dirty="0" err="1"/>
              <a:t>value</a:t>
            </a:r>
            <a:r>
              <a:rPr lang="en-US" i="1" baseline="-25000" dirty="0" err="1"/>
              <a:t>i</a:t>
            </a:r>
            <a:r>
              <a:rPr lang="en-US" dirty="0"/>
              <a:t> for each input position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B0E44F-F132-5141-BA6C-F87DE1FD4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067328-7E72-1049-A680-0449FB79D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48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C9B27-69B3-8B4F-8F1B-685BB8330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016CD-7B25-7B45-A07D-81FD4848F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579876"/>
          </a:xfrm>
        </p:spPr>
        <p:txBody>
          <a:bodyPr/>
          <a:lstStyle/>
          <a:p>
            <a:r>
              <a:rPr lang="en-US" dirty="0"/>
              <a:t>As if this were not complicated enough, you can also add</a:t>
            </a:r>
          </a:p>
          <a:p>
            <a:r>
              <a:rPr lang="en-US" u="sng" dirty="0"/>
              <a:t>Attention heads</a:t>
            </a:r>
            <a:r>
              <a:rPr lang="en-US" dirty="0"/>
              <a:t>: multiple transformation matrices </a:t>
            </a:r>
            <a:r>
              <a:rPr lang="en-US" i="1" dirty="0"/>
              <a:t>W</a:t>
            </a:r>
            <a:r>
              <a:rPr lang="en-US" i="1" baseline="30000" dirty="0"/>
              <a:t>Q</a:t>
            </a:r>
            <a:r>
              <a:rPr lang="en-US" i="1" dirty="0"/>
              <a:t>, W</a:t>
            </a:r>
            <a:r>
              <a:rPr lang="en-US" i="1" baseline="30000" dirty="0"/>
              <a:t>K</a:t>
            </a:r>
            <a:r>
              <a:rPr lang="en-US" i="1" dirty="0"/>
              <a:t>. W</a:t>
            </a:r>
            <a:r>
              <a:rPr lang="en-US" i="1" baseline="30000" dirty="0"/>
              <a:t>V</a:t>
            </a:r>
            <a:r>
              <a:rPr lang="en-US" i="1" dirty="0"/>
              <a:t> </a:t>
            </a:r>
            <a:r>
              <a:rPr lang="en-US" dirty="0"/>
              <a:t>produce multiple encodings for each position</a:t>
            </a:r>
          </a:p>
          <a:p>
            <a:r>
              <a:rPr lang="en-US" u="sng" dirty="0"/>
              <a:t>Position encoding</a:t>
            </a:r>
            <a:r>
              <a:rPr lang="en-US" dirty="0"/>
              <a:t>: as described the encoding loses all information about the position of the word. </a:t>
            </a:r>
          </a:p>
          <a:p>
            <a:pPr lvl="1"/>
            <a:r>
              <a:rPr lang="en-US" dirty="0"/>
              <a:t>Add a position encoding vector to each embedding </a:t>
            </a:r>
            <a:r>
              <a:rPr lang="en-US" i="1" dirty="0"/>
              <a:t>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</a:t>
            </a:r>
          </a:p>
          <a:p>
            <a:r>
              <a:rPr lang="en-US" dirty="0"/>
              <a:t>Normalize output values  using </a:t>
            </a:r>
            <a:r>
              <a:rPr lang="en-US" u="sng" dirty="0"/>
              <a:t>layer normalization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644151-2028-474D-A4F6-5FD4EF948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34F3C3-CED6-E245-9AA5-183C33DF9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081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9DC9C-E8FA-0C42-A72A-A7DD64FE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6F6B7-57B7-664B-83FD-1EB9E0BA0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26" y="2478024"/>
            <a:ext cx="10695709" cy="3918204"/>
          </a:xfrm>
        </p:spPr>
        <p:txBody>
          <a:bodyPr/>
          <a:lstStyle/>
          <a:p>
            <a:r>
              <a:rPr lang="en-US" dirty="0"/>
              <a:t>The decoder uses attention for input positions and self-attention for previous output positions</a:t>
            </a:r>
          </a:p>
          <a:p>
            <a:r>
              <a:rPr lang="en-US" dirty="0"/>
              <a:t>Let </a:t>
            </a:r>
            <a:r>
              <a:rPr lang="en-US" dirty="0" err="1"/>
              <a:t>i</a:t>
            </a:r>
            <a:r>
              <a:rPr lang="en-US" dirty="0"/>
              <a:t> range over input positions, j over output positions.</a:t>
            </a:r>
          </a:p>
          <a:p>
            <a:r>
              <a:rPr lang="en-US" dirty="0"/>
              <a:t>The query(j) is obtained from embedding [</a:t>
            </a:r>
            <a:r>
              <a:rPr lang="en-US" dirty="0" err="1"/>
              <a:t>output_word</a:t>
            </a:r>
            <a:r>
              <a:rPr lang="en-US" baseline="-25000" dirty="0"/>
              <a:t>(j-1)</a:t>
            </a:r>
            <a:r>
              <a:rPr lang="en-US" dirty="0"/>
              <a:t>]</a:t>
            </a:r>
          </a:p>
          <a:p>
            <a:r>
              <a:rPr lang="en-US" dirty="0"/>
              <a:t>Then </a:t>
            </a:r>
            <a:r>
              <a:rPr lang="en-US" i="1" dirty="0"/>
              <a:t>encode(j) := ∑</a:t>
            </a:r>
            <a:r>
              <a:rPr lang="en-US" i="1" baseline="-25000" dirty="0"/>
              <a:t>i</a:t>
            </a:r>
            <a:r>
              <a:rPr lang="en-US" i="1" dirty="0"/>
              <a:t> weight(</a:t>
            </a:r>
            <a:r>
              <a:rPr lang="en-US" i="1" dirty="0" err="1"/>
              <a:t>i,j</a:t>
            </a:r>
            <a:r>
              <a:rPr lang="en-US" i="1" dirty="0"/>
              <a:t>) x </a:t>
            </a:r>
            <a:r>
              <a:rPr lang="en-US" i="1" dirty="0" err="1"/>
              <a:t>value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i="1" dirty="0"/>
              <a:t>+ ∑</a:t>
            </a:r>
            <a:r>
              <a:rPr lang="en-US" i="1" baseline="-25000" dirty="0"/>
              <a:t>j’&lt;j</a:t>
            </a:r>
            <a:r>
              <a:rPr lang="en-US" i="1" dirty="0"/>
              <a:t> weight(</a:t>
            </a:r>
            <a:r>
              <a:rPr lang="en-US" i="1" dirty="0" err="1"/>
              <a:t>j’,j</a:t>
            </a:r>
            <a:r>
              <a:rPr lang="en-US" i="1" dirty="0"/>
              <a:t>) x </a:t>
            </a:r>
            <a:r>
              <a:rPr lang="en-US" i="1" dirty="0" err="1"/>
              <a:t>value</a:t>
            </a:r>
            <a:r>
              <a:rPr lang="en-US" i="1" baseline="-25000" dirty="0" err="1"/>
              <a:t>j</a:t>
            </a:r>
            <a:r>
              <a:rPr lang="en-US" i="1" baseline="-25000" dirty="0"/>
              <a:t>’ </a:t>
            </a:r>
          </a:p>
          <a:p>
            <a:pPr lvl="1"/>
            <a:r>
              <a:rPr lang="en-US" dirty="0"/>
              <a:t>The values and weights are computed using query(j), keys, and values as before.</a:t>
            </a:r>
          </a:p>
          <a:p>
            <a:r>
              <a:rPr lang="en-US" dirty="0"/>
              <a:t>We obtain a final output vector </a:t>
            </a:r>
            <a:r>
              <a:rPr lang="en-US" i="1" dirty="0"/>
              <a:t>z(j)</a:t>
            </a:r>
            <a:r>
              <a:rPr lang="en-US" dirty="0"/>
              <a:t> as before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A linear layer + softmax maps z(j) to a distribution over output words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7E83F2-8EE2-BF4D-8B31-A9F19A4E4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DBDBB9-2D23-CD43-BD2B-0B61A11C7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903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68AA-D625-3B42-9BEC-6904505EA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82455-5EEC-BE43-A0F0-BF1B8CA83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691" y="2638044"/>
            <a:ext cx="9074173" cy="31019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Transformers are a state-of-the-art sequence-to-sequence model.</a:t>
            </a:r>
          </a:p>
          <a:p>
            <a:pPr lvl="1"/>
            <a:r>
              <a:rPr lang="en-US" dirty="0"/>
              <a:t>Used in </a:t>
            </a:r>
            <a:r>
              <a:rPr lang="en-US" dirty="0">
                <a:hlinkClick r:id="rId3"/>
              </a:rPr>
              <a:t>many state-of-the-art NLP systems</a:t>
            </a:r>
            <a:endParaRPr lang="en-US" dirty="0"/>
          </a:p>
          <a:p>
            <a:pPr lvl="1"/>
            <a:r>
              <a:rPr lang="en-US" dirty="0"/>
              <a:t>E.g. BERT word embeddings</a:t>
            </a:r>
          </a:p>
          <a:p>
            <a:r>
              <a:rPr lang="en-US" dirty="0"/>
              <a:t>They </a:t>
            </a:r>
            <a:r>
              <a:rPr lang="en-US" u="sng" dirty="0"/>
              <a:t>transform</a:t>
            </a:r>
            <a:r>
              <a:rPr lang="en-US" dirty="0"/>
              <a:t> one sequence into another</a:t>
            </a:r>
          </a:p>
          <a:p>
            <a:r>
              <a:rPr lang="en-US" dirty="0"/>
              <a:t>Many moving parts</a:t>
            </a:r>
          </a:p>
          <a:p>
            <a:pPr lvl="1"/>
            <a:r>
              <a:rPr lang="en-US" dirty="0"/>
              <a:t>And many hyperparameters</a:t>
            </a:r>
          </a:p>
          <a:p>
            <a:r>
              <a:rPr lang="en-US" dirty="0"/>
              <a:t>We will focus on the fundamental new ideas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7AE6F4-A6BC-AC4E-B1E4-309D2C7B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980 -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C9761-C6D6-7649-926C-F4FD43013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131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0B32F-2C25-334A-8579-B727A04E2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C5864-7E0F-A942-9AEA-F116E158A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Self-attention is an alternative to RNN models (e.g. LSTM)</a:t>
            </a:r>
          </a:p>
          <a:p>
            <a:r>
              <a:rPr lang="en-US" dirty="0"/>
              <a:t>Based on random access to all elements of the sequence</a:t>
            </a:r>
          </a:p>
          <a:p>
            <a:r>
              <a:rPr lang="en-US" dirty="0"/>
              <a:t>Information from different sequence elements is combined using </a:t>
            </a:r>
            <a:r>
              <a:rPr lang="en-US" u="sng" dirty="0"/>
              <a:t>attention weights</a:t>
            </a:r>
          </a:p>
          <a:p>
            <a:r>
              <a:rPr lang="en-US" dirty="0"/>
              <a:t>Transformer uses self-attention to encode input sequence, and to decode the output sequence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6DA252-41EE-E944-8282-0F7B7AAF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C570F-BB7C-0549-AD0B-C75AE197A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92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8ADFFCF-492D-154E-8961-B26B9C5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Attention in seq-2-seq models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7B8262B-ABE8-7F40-8FD1-A3A800305B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C4F3C1-1370-C442-A54B-8619418D3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9041EF-E816-AD42-A7C0-1BD4AD5B7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808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997AEF0-9F69-AF48-83A9-D734E4730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Attention in Seq2Seq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4D64EB7-367C-F546-8D4E-CDE269E8D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638044"/>
            <a:ext cx="8360664" cy="3101983"/>
          </a:xfrm>
        </p:spPr>
        <p:txBody>
          <a:bodyPr/>
          <a:lstStyle/>
          <a:p>
            <a:r>
              <a:rPr lang="en-US" dirty="0"/>
              <a:t>Basic </a:t>
            </a:r>
            <a:r>
              <a:rPr lang="en-US" u="sng" dirty="0"/>
              <a:t>Positional</a:t>
            </a:r>
            <a:r>
              <a:rPr lang="en-US" dirty="0"/>
              <a:t> Attention Model for encoder-decoder RNNs</a:t>
            </a:r>
          </a:p>
          <a:p>
            <a:r>
              <a:rPr lang="en-US" dirty="0"/>
              <a:t>Each decoder step accesses each hidden state of the encoder.</a:t>
            </a:r>
          </a:p>
          <a:p>
            <a:r>
              <a:rPr lang="en-US" dirty="0"/>
              <a:t>The relevance of an input position to an input position is represented by an attention weight.</a:t>
            </a:r>
          </a:p>
          <a:p>
            <a:r>
              <a:rPr lang="en-US" dirty="0">
                <a:hlinkClick r:id="rId3"/>
              </a:rPr>
              <a:t>Visualization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7C7EEB-3A77-894F-887F-2281F33E8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6190C0-0A2C-9547-9684-722747B2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281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040DD-0B9F-6045-98AE-4073E3F60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390327"/>
            <a:ext cx="7772400" cy="1143000"/>
          </a:xfrm>
        </p:spPr>
        <p:txBody>
          <a:bodyPr/>
          <a:lstStyle/>
          <a:p>
            <a:r>
              <a:rPr lang="en-US" dirty="0"/>
              <a:t>Toy Example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6491B7-F4A1-E147-8302-3DE2337CE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94AE57C-7DDF-5543-BD41-80D50ABD1765}"/>
              </a:ext>
            </a:extLst>
          </p:cNvPr>
          <p:cNvGrpSpPr/>
          <p:nvPr/>
        </p:nvGrpSpPr>
        <p:grpSpPr>
          <a:xfrm>
            <a:off x="2024062" y="1860950"/>
            <a:ext cx="4624388" cy="1620242"/>
            <a:chOff x="890587" y="2892465"/>
            <a:chExt cx="4624388" cy="162024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450C40-799E-9346-94D8-ED624D4E0C44}"/>
                </a:ext>
              </a:extLst>
            </p:cNvPr>
            <p:cNvSpPr txBox="1"/>
            <p:nvPr/>
          </p:nvSpPr>
          <p:spPr>
            <a:xfrm>
              <a:off x="890587" y="4143375"/>
              <a:ext cx="1138238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hansards</a:t>
              </a:r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6998601-3056-A141-9F66-4920033FE336}"/>
                </a:ext>
              </a:extLst>
            </p:cNvPr>
            <p:cNvSpPr txBox="1"/>
            <p:nvPr/>
          </p:nvSpPr>
          <p:spPr>
            <a:xfrm>
              <a:off x="2409825" y="4143375"/>
              <a:ext cx="971550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revisé</a:t>
              </a:r>
              <a:endParaRPr 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CB9ABAC-25F2-4949-A0B0-AD08103E9D3C}"/>
                </a:ext>
              </a:extLst>
            </p:cNvPr>
            <p:cNvSpPr txBox="1"/>
            <p:nvPr/>
          </p:nvSpPr>
          <p:spPr>
            <a:xfrm>
              <a:off x="3762375" y="4143375"/>
              <a:ext cx="971550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numero</a:t>
              </a:r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47937FD-D617-9B43-B435-9677FDDB4DE6}"/>
                </a:ext>
              </a:extLst>
            </p:cNvPr>
            <p:cNvSpPr txBox="1"/>
            <p:nvPr/>
          </p:nvSpPr>
          <p:spPr>
            <a:xfrm>
              <a:off x="5114925" y="4143375"/>
              <a:ext cx="400050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A5EFD9F-AAE3-C141-B10B-D738CF0EDC52}"/>
                </a:ext>
              </a:extLst>
            </p:cNvPr>
            <p:cNvSpPr txBox="1"/>
            <p:nvPr/>
          </p:nvSpPr>
          <p:spPr>
            <a:xfrm>
              <a:off x="890587" y="2892465"/>
              <a:ext cx="1138238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hansards</a:t>
              </a:r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58A5A7F-2ACE-BA41-8129-B39ED5B91399}"/>
                </a:ext>
              </a:extLst>
            </p:cNvPr>
            <p:cNvSpPr txBox="1"/>
            <p:nvPr/>
          </p:nvSpPr>
          <p:spPr>
            <a:xfrm>
              <a:off x="2409825" y="2892465"/>
              <a:ext cx="971550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revise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2A372DD-4576-4F40-BAA8-9D725658B013}"/>
                </a:ext>
              </a:extLst>
            </p:cNvPr>
            <p:cNvSpPr txBox="1"/>
            <p:nvPr/>
          </p:nvSpPr>
          <p:spPr>
            <a:xfrm>
              <a:off x="3762375" y="2892465"/>
              <a:ext cx="971550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numero</a:t>
              </a:r>
              <a:endParaRPr lang="en-US" dirty="0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B34BBA4-22A1-9247-AA5E-904EE57C9677}"/>
                </a:ext>
              </a:extLst>
            </p:cNvPr>
            <p:cNvCxnSpPr>
              <a:cxnSpLocks/>
              <a:stCxn id="6" idx="0"/>
            </p:cNvCxnSpPr>
            <p:nvPr/>
          </p:nvCxnSpPr>
          <p:spPr>
            <a:xfrm flipV="1">
              <a:off x="1459706" y="3261797"/>
              <a:ext cx="169069" cy="8815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D6AED399-53C0-734B-AB2A-77C5FC38B53D}"/>
                </a:ext>
              </a:extLst>
            </p:cNvPr>
            <p:cNvCxnSpPr>
              <a:cxnSpLocks/>
              <a:stCxn id="6" idx="0"/>
              <a:endCxn id="11" idx="2"/>
            </p:cNvCxnSpPr>
            <p:nvPr/>
          </p:nvCxnSpPr>
          <p:spPr>
            <a:xfrm flipV="1">
              <a:off x="1459706" y="3261797"/>
              <a:ext cx="1435894" cy="8815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C8DD1A3-FED5-954B-9421-134A6FE51954}"/>
                </a:ext>
              </a:extLst>
            </p:cNvPr>
            <p:cNvCxnSpPr>
              <a:cxnSpLocks/>
              <a:stCxn id="6" idx="0"/>
              <a:endCxn id="12" idx="2"/>
            </p:cNvCxnSpPr>
            <p:nvPr/>
          </p:nvCxnSpPr>
          <p:spPr>
            <a:xfrm flipV="1">
              <a:off x="1459706" y="3261797"/>
              <a:ext cx="2788444" cy="8815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BE568A8-05CD-4349-96D1-1CB842F2D039}"/>
                </a:ext>
              </a:extLst>
            </p:cNvPr>
            <p:cNvSpPr txBox="1"/>
            <p:nvPr/>
          </p:nvSpPr>
          <p:spPr>
            <a:xfrm>
              <a:off x="1157288" y="360045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1/2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8ED981A-7E55-444C-A489-67B7AA3A0736}"/>
                </a:ext>
              </a:extLst>
            </p:cNvPr>
            <p:cNvSpPr txBox="1"/>
            <p:nvPr/>
          </p:nvSpPr>
          <p:spPr>
            <a:xfrm>
              <a:off x="1833562" y="3404711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1/6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1B69832-8A33-CB4A-ABE1-63FFD842F42B}"/>
                </a:ext>
              </a:extLst>
            </p:cNvPr>
            <p:cNvSpPr txBox="1"/>
            <p:nvPr/>
          </p:nvSpPr>
          <p:spPr>
            <a:xfrm>
              <a:off x="3723519" y="3404711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1/6</a:t>
              </a:r>
            </a:p>
          </p:txBody>
        </p:sp>
      </p:grp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45412217-A635-364C-8EFD-574F3AD0148B}"/>
              </a:ext>
            </a:extLst>
          </p:cNvPr>
          <p:cNvGraphicFramePr>
            <a:graphicFrameLocks noGrp="1"/>
          </p:cNvGraphicFramePr>
          <p:nvPr/>
        </p:nvGraphicFramePr>
        <p:xfrm>
          <a:off x="2041021" y="3937792"/>
          <a:ext cx="618839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393">
                  <a:extLst>
                    <a:ext uri="{9D8B030D-6E8A-4147-A177-3AD203B41FA5}">
                      <a16:colId xmlns:a16="http://schemas.microsoft.com/office/drawing/2014/main" val="145589852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0766355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83395468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7682927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Input/Output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069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617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8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104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743115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1A554D5E-02AB-6E4A-B191-9651634DDAF3}"/>
              </a:ext>
            </a:extLst>
          </p:cNvPr>
          <p:cNvSpPr txBox="1"/>
          <p:nvPr/>
        </p:nvSpPr>
        <p:spPr>
          <a:xfrm>
            <a:off x="6324600" y="2045715"/>
            <a:ext cx="47590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Matching positions  have  higher weights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Requires fixed windows to fix positions</a:t>
            </a:r>
          </a:p>
        </p:txBody>
      </p:sp>
    </p:spTree>
    <p:extLst>
      <p:ext uri="{BB962C8B-B14F-4D97-AF65-F5344CB8AC3E}">
        <p14:creationId xmlns:p14="http://schemas.microsoft.com/office/powerpoint/2010/main" val="2004477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8D9B370-6579-3F43-84F4-58893551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33B042E-5C4F-8141-A903-A8C43A8E59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"Attention is All You Need”</a:t>
            </a:r>
            <a:endParaRPr lang="en-US" dirty="0"/>
          </a:p>
          <a:p>
            <a:r>
              <a:rPr lang="en-US" dirty="0"/>
              <a:t>Single-Sequence Attention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2FE492-AC52-4A4F-AFEB-308094D4E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E0052-B665-D34C-B865-46B8107D8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690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BD77F-0407-0B41-AD30-A2D543B40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single-sequence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5BD79-A41B-C24B-932F-E6C2D6C25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9177010" cy="11887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Key Challenge: Long-Range Dependencies</a:t>
            </a:r>
          </a:p>
          <a:p>
            <a:r>
              <a:rPr lang="en-US" dirty="0">
                <a:solidFill>
                  <a:srgbClr val="002060"/>
                </a:solidFill>
              </a:rPr>
              <a:t>RNN</a:t>
            </a:r>
            <a:r>
              <a:rPr lang="en-US" dirty="0"/>
              <a:t>: summarize </a:t>
            </a:r>
            <a:r>
              <a:rPr lang="en-US" u="sng" dirty="0"/>
              <a:t>all</a:t>
            </a:r>
            <a:r>
              <a:rPr lang="en-US" dirty="0"/>
              <a:t> previous items in a hidden state</a:t>
            </a:r>
          </a:p>
          <a:p>
            <a:r>
              <a:rPr lang="en-US" dirty="0">
                <a:solidFill>
                  <a:srgbClr val="00B050"/>
                </a:solidFill>
              </a:rPr>
              <a:t>LSTM:</a:t>
            </a:r>
            <a:r>
              <a:rPr lang="en-US" dirty="0"/>
              <a:t> store information in a special memory cell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242A32C-565B-D644-AE95-40865C10C00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25634247"/>
              </p:ext>
            </p:extLst>
          </p:nvPr>
        </p:nvGraphicFramePr>
        <p:xfrm>
          <a:off x="838634" y="4671334"/>
          <a:ext cx="1090215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042">
                  <a:extLst>
                    <a:ext uri="{9D8B030D-6E8A-4147-A177-3AD203B41FA5}">
                      <a16:colId xmlns:a16="http://schemas.microsoft.com/office/drawing/2014/main" val="3670131272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292025526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937375602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869773341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3438312721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3127838567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949997633"/>
                    </a:ext>
                  </a:extLst>
                </a:gridCol>
                <a:gridCol w="799592">
                  <a:extLst>
                    <a:ext uri="{9D8B030D-6E8A-4147-A177-3AD203B41FA5}">
                      <a16:colId xmlns:a16="http://schemas.microsoft.com/office/drawing/2014/main" val="773610306"/>
                    </a:ext>
                  </a:extLst>
                </a:gridCol>
                <a:gridCol w="1210183">
                  <a:extLst>
                    <a:ext uri="{9D8B030D-6E8A-4147-A177-3AD203B41FA5}">
                      <a16:colId xmlns:a16="http://schemas.microsoft.com/office/drawing/2014/main" val="481866004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869293909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4608869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11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855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LSTM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1525172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B88E09-B965-7348-8D71-8A7F9ACEE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354DF-68C5-B447-B8CE-FFF7264FE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E50F0F-1488-0543-9A04-F683D86B0BB2}"/>
              </a:ext>
            </a:extLst>
          </p:cNvPr>
          <p:cNvSpPr txBox="1"/>
          <p:nvPr/>
        </p:nvSpPr>
        <p:spPr>
          <a:xfrm>
            <a:off x="9628909" y="3353687"/>
            <a:ext cx="16758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RNN: Summarize history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53DC16A-C6D1-5845-8224-9D5B829EF2A2}"/>
              </a:ext>
            </a:extLst>
          </p:cNvPr>
          <p:cNvCxnSpPr/>
          <p:nvPr/>
        </p:nvCxnSpPr>
        <p:spPr>
          <a:xfrm>
            <a:off x="10141527" y="4430034"/>
            <a:ext cx="0" cy="241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934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BD77F-0407-0B41-AD30-A2D543B40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5BD79-A41B-C24B-932F-E6C2D6C25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1912" y="2457742"/>
            <a:ext cx="9177010" cy="120032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Self-Attention: Random Access Memory Model</a:t>
            </a:r>
          </a:p>
          <a:p>
            <a:r>
              <a:rPr lang="en-US" dirty="0">
                <a:solidFill>
                  <a:srgbClr val="002060"/>
                </a:solidFill>
              </a:rPr>
              <a:t>Every item has access to all other items in the sequence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Including future items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242A32C-565B-D644-AE95-40865C10C00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00460708"/>
              </p:ext>
            </p:extLst>
          </p:nvPr>
        </p:nvGraphicFramePr>
        <p:xfrm>
          <a:off x="838634" y="4380385"/>
          <a:ext cx="1090215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042">
                  <a:extLst>
                    <a:ext uri="{9D8B030D-6E8A-4147-A177-3AD203B41FA5}">
                      <a16:colId xmlns:a16="http://schemas.microsoft.com/office/drawing/2014/main" val="3670131272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292025526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937375602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869773341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3438312721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3127838567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949997633"/>
                    </a:ext>
                  </a:extLst>
                </a:gridCol>
                <a:gridCol w="799592">
                  <a:extLst>
                    <a:ext uri="{9D8B030D-6E8A-4147-A177-3AD203B41FA5}">
                      <a16:colId xmlns:a16="http://schemas.microsoft.com/office/drawing/2014/main" val="773610306"/>
                    </a:ext>
                  </a:extLst>
                </a:gridCol>
                <a:gridCol w="1210183">
                  <a:extLst>
                    <a:ext uri="{9D8B030D-6E8A-4147-A177-3AD203B41FA5}">
                      <a16:colId xmlns:a16="http://schemas.microsoft.com/office/drawing/2014/main" val="481866004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869293909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4608869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85541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B88E09-B965-7348-8D71-8A7F9ACEE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980 -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354DF-68C5-B447-B8CE-FFF7264FE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9" name="U-Turn Arrow 18">
            <a:extLst>
              <a:ext uri="{FF2B5EF4-FFF2-40B4-BE49-F238E27FC236}">
                <a16:creationId xmlns:a16="http://schemas.microsoft.com/office/drawing/2014/main" id="{73DE5980-AD11-0A42-BE9A-7F82B9F267AC}"/>
              </a:ext>
            </a:extLst>
          </p:cNvPr>
          <p:cNvSpPr/>
          <p:nvPr/>
        </p:nvSpPr>
        <p:spPr>
          <a:xfrm>
            <a:off x="2036618" y="3671451"/>
            <a:ext cx="9088064" cy="70893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U-Turn Arrow 19">
            <a:extLst>
              <a:ext uri="{FF2B5EF4-FFF2-40B4-BE49-F238E27FC236}">
                <a16:creationId xmlns:a16="http://schemas.microsoft.com/office/drawing/2014/main" id="{EE91AC62-2215-764F-ADE2-291BCD2AE706}"/>
              </a:ext>
            </a:extLst>
          </p:cNvPr>
          <p:cNvSpPr/>
          <p:nvPr/>
        </p:nvSpPr>
        <p:spPr>
          <a:xfrm flipH="1" flipV="1">
            <a:off x="2231136" y="4751225"/>
            <a:ext cx="9143446" cy="66589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057D2A-EE1E-7448-8070-559F1A29CB7E}"/>
              </a:ext>
            </a:extLst>
          </p:cNvPr>
          <p:cNvSpPr txBox="1"/>
          <p:nvPr/>
        </p:nvSpPr>
        <p:spPr>
          <a:xfrm>
            <a:off x="1025236" y="5569527"/>
            <a:ext cx="10349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General formula: Encoding for word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dirty="0"/>
              <a:t>is</a:t>
            </a:r>
            <a:r>
              <a:rPr lang="en-US" sz="2400" i="1" dirty="0"/>
              <a:t> encode(</a:t>
            </a:r>
            <a:r>
              <a:rPr lang="en-US" sz="2400" i="1" dirty="0" err="1"/>
              <a:t>i</a:t>
            </a:r>
            <a:r>
              <a:rPr lang="en-US" sz="2400" i="1" dirty="0"/>
              <a:t>) := ∑</a:t>
            </a:r>
            <a:r>
              <a:rPr lang="en-US" sz="2400" i="1" baseline="-25000" dirty="0"/>
              <a:t>j</a:t>
            </a:r>
            <a:r>
              <a:rPr lang="en-US" sz="2400" i="1" dirty="0"/>
              <a:t> weight(</a:t>
            </a:r>
            <a:r>
              <a:rPr lang="en-US" sz="2400" i="1" dirty="0" err="1"/>
              <a:t>i,j</a:t>
            </a:r>
            <a:r>
              <a:rPr lang="en-US" sz="2400" i="1" dirty="0"/>
              <a:t>) x </a:t>
            </a:r>
            <a:r>
              <a:rPr lang="en-US" sz="2400" i="1" dirty="0" err="1"/>
              <a:t>value</a:t>
            </a:r>
            <a:r>
              <a:rPr lang="en-US" sz="2400" i="1" baseline="-25000" dirty="0" err="1"/>
              <a:t>j</a:t>
            </a:r>
            <a:endParaRPr lang="en-US" sz="2400" i="1" baseline="-25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2267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B5487-00DC-C644-A3EF-B8B0F36FB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200" dirty="0"/>
              <a:t>Self-attention example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0311A78-5839-5445-B497-EF19030CFF8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/>
        </p:blipFill>
        <p:spPr>
          <a:xfrm>
            <a:off x="1953135" y="2332551"/>
            <a:ext cx="3900551" cy="3724518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C37D2B9-7AC3-DE46-AED8-6AAA919B1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4" y="2638044"/>
            <a:ext cx="5590449" cy="3101982"/>
          </a:xfrm>
        </p:spPr>
        <p:txBody>
          <a:bodyPr/>
          <a:lstStyle/>
          <a:p>
            <a:r>
              <a:rPr lang="en-US" dirty="0"/>
              <a:t>The animal didn’t cross the street because it was tired</a:t>
            </a:r>
          </a:p>
          <a:p>
            <a:r>
              <a:rPr lang="en-US" dirty="0"/>
              <a:t>Source: </a:t>
            </a:r>
            <a:r>
              <a:rPr lang="en-US" dirty="0">
                <a:hlinkClick r:id="rId4"/>
              </a:rPr>
              <a:t>http://jalammar.github.io/illustrated-transformer/</a:t>
            </a:r>
            <a:endParaRPr lang="en-US" dirty="0"/>
          </a:p>
          <a:p>
            <a:r>
              <a:rPr lang="en-US" dirty="0"/>
              <a:t>See also </a:t>
            </a:r>
            <a:r>
              <a:rPr lang="en-US" dirty="0">
                <a:hlinkClick r:id="rId5"/>
              </a:rPr>
              <a:t>Google Tensor2Tensor notebook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60576-DBB0-7943-AC55-E5B0386F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>
                <a:solidFill>
                  <a:srgbClr val="FFFFFF">
                    <a:alpha val="70000"/>
                  </a:srgbClr>
                </a:solidFill>
              </a:rPr>
              <a:t>http://jalammar.github.io/illustrated-transformer/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95C48-ACC5-2641-82FB-1437D2C5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8A7A6979-0714-4377-B894-6BE4C2D6E202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05939"/>
      </p:ext>
    </p:extLst>
  </p:cSld>
  <p:clrMapOvr>
    <a:masterClrMapping/>
  </p:clrMapOvr>
</p:sld>
</file>

<file path=ppt/theme/theme1.xml><?xml version="1.0" encoding="utf-8"?>
<a:theme xmlns:a="http://schemas.openxmlformats.org/drawingml/2006/main" name="waseda-schul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1148</Words>
  <Application>Microsoft Macintosh PowerPoint</Application>
  <PresentationFormat>Widescreen</PresentationFormat>
  <Paragraphs>224</Paragraphs>
  <Slides>20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Gill Sans MT</vt:lpstr>
      <vt:lpstr>Wingdings</vt:lpstr>
      <vt:lpstr>waseda-schulte</vt:lpstr>
      <vt:lpstr>Transformers</vt:lpstr>
      <vt:lpstr>Overview</vt:lpstr>
      <vt:lpstr>Review: Attention in seq-2-seq models</vt:lpstr>
      <vt:lpstr>Review: Attention in Seq2Seq</vt:lpstr>
      <vt:lpstr>Toy Example</vt:lpstr>
      <vt:lpstr>Self-attention</vt:lpstr>
      <vt:lpstr>Review: single-sequence models</vt:lpstr>
      <vt:lpstr>Self-attention</vt:lpstr>
      <vt:lpstr>Self-attention example</vt:lpstr>
      <vt:lpstr>Cognitive Science perspective</vt:lpstr>
      <vt:lpstr>Self-attention: Word encoding</vt:lpstr>
      <vt:lpstr>Attention weights</vt:lpstr>
      <vt:lpstr>Content-based attention weights</vt:lpstr>
      <vt:lpstr>Query-key Model</vt:lpstr>
      <vt:lpstr>Word encoding</vt:lpstr>
      <vt:lpstr>Self-attention: sequence encoding and decoding</vt:lpstr>
      <vt:lpstr>Combining word encodings</vt:lpstr>
      <vt:lpstr>refinements</vt:lpstr>
      <vt:lpstr>decoding</vt:lpstr>
      <vt:lpstr>conclusion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Transformers</dc:title>
  <dc:creator>Oliver Schulte</dc:creator>
  <cp:lastModifiedBy>Oliver Schulte</cp:lastModifiedBy>
  <cp:revision>30</cp:revision>
  <dcterms:created xsi:type="dcterms:W3CDTF">2020-03-29T20:14:26Z</dcterms:created>
  <dcterms:modified xsi:type="dcterms:W3CDTF">2020-04-14T17:42:47Z</dcterms:modified>
</cp:coreProperties>
</file>