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5" r:id="rId8"/>
    <p:sldId id="271" r:id="rId9"/>
    <p:sldId id="272" r:id="rId10"/>
    <p:sldId id="261" r:id="rId11"/>
    <p:sldId id="273" r:id="rId12"/>
    <p:sldId id="262" r:id="rId13"/>
    <p:sldId id="263" r:id="rId14"/>
    <p:sldId id="274" r:id="rId15"/>
    <p:sldId id="275" r:id="rId16"/>
    <p:sldId id="276" r:id="rId17"/>
    <p:sldId id="277" r:id="rId18"/>
    <p:sldId id="279" r:id="rId19"/>
    <p:sldId id="278" r:id="rId20"/>
    <p:sldId id="280" r:id="rId21"/>
    <p:sldId id="266" r:id="rId22"/>
    <p:sldId id="267" r:id="rId23"/>
    <p:sldId id="268" r:id="rId24"/>
    <p:sldId id="269" r:id="rId25"/>
    <p:sldId id="281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029" autoAdjust="0"/>
  </p:normalViewPr>
  <p:slideViewPr>
    <p:cSldViewPr snapToGrid="0" snapToObjects="1">
      <p:cViewPr varScale="1">
        <p:scale>
          <a:sx n="101" d="100"/>
          <a:sy n="101" d="100"/>
        </p:scale>
        <p:origin x="25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1/29/20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1/29/20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dirty="0">
                <a:latin typeface="Calibri" charset="0"/>
              </a:rPr>
              <a:t>Follow-ups</a:t>
            </a:r>
          </a:p>
          <a:p>
            <a:pPr eaLnBrk="1" hangingPunct="1">
              <a:spcBef>
                <a:spcPct val="0"/>
              </a:spcBef>
            </a:pPr>
            <a:endParaRPr lang="en-CA" dirty="0">
              <a:latin typeface="Calibri" charset="0"/>
            </a:endParaRP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CA" dirty="0">
                <a:latin typeface="Calibri" charset="0"/>
              </a:rPr>
              <a:t>Same scale for different weights</a:t>
            </a:r>
            <a:r>
              <a:rPr lang="en-CA" baseline="0" dirty="0">
                <a:latin typeface="Calibri" charset="0"/>
              </a:rPr>
              <a:t> (and features) </a:t>
            </a:r>
            <a:r>
              <a:rPr lang="en-CA" dirty="0">
                <a:latin typeface="Calibri" charset="0"/>
              </a:rPr>
              <a:t>makes sense: otherwise same step size does not work (ill-conditioning)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CA" dirty="0">
                <a:latin typeface="Calibri" charset="0"/>
              </a:rPr>
              <a:t>Batch Normalization: normalize all activation</a:t>
            </a:r>
            <a:r>
              <a:rPr lang="en-CA" baseline="0" dirty="0">
                <a:latin typeface="Calibri" charset="0"/>
              </a:rPr>
              <a:t> values for a single node over the batch.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CA" baseline="0" dirty="0">
                <a:latin typeface="Calibri" charset="0"/>
              </a:rPr>
              <a:t>Co-adaptation -&gt; local minimal. partial derivative moves weights only in isolation, cannot move from (10, -10) to (1,-1</a:t>
            </a:r>
            <a:r>
              <a:rPr lang="en-CA" baseline="0">
                <a:latin typeface="Calibri" charset="0"/>
              </a:rPr>
              <a:t>) together.</a:t>
            </a:r>
            <a:endParaRPr lang="en-CA" baseline="0" dirty="0">
              <a:latin typeface="Calibri" charset="0"/>
            </a:endParaRP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CA" baseline="0" dirty="0">
              <a:latin typeface="Calibri" charset="0"/>
            </a:endParaRP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softplus</a:t>
            </a:r>
            <a:r>
              <a:rPr lang="en-US" dirty="0"/>
              <a:t> is smooth version (integral of </a:t>
            </a:r>
            <a:r>
              <a:rPr lang="en-US"/>
              <a:t>logistic function)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38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56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 them about BPG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98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Overfitting: w1 was set wrong to fit some subregion of the data</a:t>
            </a:r>
          </a:p>
          <a:p>
            <a:r>
              <a:rPr lang="en-US" dirty="0"/>
              <a:t>Show </a:t>
            </a:r>
            <a:r>
              <a:rPr lang="en-US" dirty="0" err="1"/>
              <a:t>ubc</a:t>
            </a:r>
            <a:r>
              <a:rPr lang="en-US" dirty="0"/>
              <a:t>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96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Can also use Inverted Dropout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Look for drop-out slide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medium.com</a:t>
            </a:r>
            <a:r>
              <a:rPr lang="en-US" dirty="0"/>
              <a:t>/@</a:t>
            </a:r>
            <a:r>
              <a:rPr lang="en-US" dirty="0" err="1"/>
              <a:t>vivek.yadav</a:t>
            </a:r>
            <a:r>
              <a:rPr lang="en-US" dirty="0"/>
              <a:t>/why-dropouts-prevent-overfitting-in-deep-neural-networks-937e2543a701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81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ruder.io</a:t>
            </a:r>
            <a:r>
              <a:rPr lang="en-US" dirty="0"/>
              <a:t>/optimizing-gradient-descent/</a:t>
            </a:r>
            <a:r>
              <a:rPr lang="en-US" dirty="0" err="1"/>
              <a:t>index.html#adam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89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*error: think of activation as virtual outputs</a:t>
            </a:r>
          </a:p>
          <a:p>
            <a:pPr marL="171450" indent="-171450">
              <a:buFontTx/>
              <a:buChar char="•"/>
            </a:pPr>
            <a:r>
              <a:rPr lang="en-US" dirty="0"/>
              <a:t>data </a:t>
            </a:r>
            <a:r>
              <a:rPr lang="en-US" dirty="0" err="1"/>
              <a:t>normalizatin</a:t>
            </a:r>
            <a:r>
              <a:rPr lang="en-US" dirty="0"/>
              <a:t> think of activations as virtual inputs</a:t>
            </a:r>
          </a:p>
          <a:p>
            <a:pPr marL="171450" indent="-171450">
              <a:buFontTx/>
              <a:buChar char="•"/>
            </a:pPr>
            <a:r>
              <a:rPr lang="en-US" dirty="0"/>
              <a:t>neural nets encourage</a:t>
            </a:r>
            <a:r>
              <a:rPr lang="en-US" baseline="0" dirty="0"/>
              <a:t> recursive thinking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83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*less dependence on initial values because we normalize</a:t>
            </a:r>
            <a:r>
              <a:rPr lang="en-US" baseline="0" dirty="0"/>
              <a:t> possible differences due to different initializations</a:t>
            </a:r>
          </a:p>
          <a:p>
            <a:pPr marL="171450" indent="-171450">
              <a:buFontTx/>
              <a:buChar char="•"/>
            </a:pPr>
            <a:r>
              <a:rPr lang="en-US" baseline="0" dirty="0"/>
              <a:t>regularization because large weights are scaled back</a:t>
            </a:r>
          </a:p>
          <a:p>
            <a:pPr marL="171450" indent="-171450">
              <a:buFontTx/>
              <a:buChar char="•"/>
            </a:pP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2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179C2F-D683-D944-B941-3F058D23D335}" type="datetime1">
              <a:t>1/29/20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48D1-517C-5B42-B71F-32ED97DD9DD6}" type="datetime1">
              <a:t>1/29/20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8035-C635-9D4E-A52C-ADD3F12D7483}" type="datetime1">
              <a:t>1/29/20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A477A-B4C9-8347-BB3F-C7CA8DC03DF2}" type="datetime1">
              <a:t>1/29/20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4D6020-FCE6-7F49-A255-0A9AB9B4AA1A}" type="datetime1">
              <a:t>1/29/20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23875-21C9-5141-907E-AE85DEA61C5B}" type="datetime1">
              <a:t>1/29/20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B8208-C18E-8D4A-9594-BE159DD271C4}" type="datetime1">
              <a:t>1/29/20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672E-1D6C-324B-8C38-7955D1E2B6DD}" type="datetime1">
              <a:t>1/29/20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C2538-2DEA-E246-A240-67DA2EF5CE3A}" type="datetime1">
              <a:t>1/29/20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488521-D35A-754F-AA1F-318F484816E0}" type="datetime1">
              <a:t>1/29/20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0FBC03-FC9A-9044-A790-D4B6483373B6}" type="datetime1">
              <a:t>1/29/20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1509F304-84CC-8447-BB7C-FE5C9FA5578D}" type="datetime1">
              <a:t>1/29/20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 dirty="0"/>
              <a:t>Deep Learning Training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ruder.io/optimizing-gradient-descent/index.html#ada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>
                <a:latin typeface="Franklin Gothic Book" charset="0"/>
              </a:rPr>
              <a:t>More on Training Deep Neural Networks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4464066"/>
            <a:ext cx="3276600" cy="17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School of Computing Science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Introduction to Deep Learning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Regularization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a term to loss function that penalizes large weights</a:t>
            </a:r>
            <a:br>
              <a:rPr lang="en-US" dirty="0"/>
            </a:br>
            <a:r>
              <a:rPr lang="en-US" dirty="0"/>
              <a:t>minimize E(</a:t>
            </a:r>
            <a:r>
              <a:rPr lang="en-US" b="1" dirty="0"/>
              <a:t>w</a:t>
            </a:r>
            <a:r>
              <a:rPr lang="en-US" dirty="0"/>
              <a:t>) + </a:t>
            </a:r>
            <a:r>
              <a:rPr lang="en-US" dirty="0" err="1"/>
              <a:t>λ</a:t>
            </a:r>
            <a:r>
              <a:rPr lang="en-US" dirty="0"/>
              <a:t>||</a:t>
            </a:r>
            <a:r>
              <a:rPr lang="en-US" b="1" dirty="0"/>
              <a:t>w</a:t>
            </a:r>
            <a:r>
              <a:rPr lang="en-US" dirty="0"/>
              <a:t>||</a:t>
            </a:r>
          </a:p>
          <a:p>
            <a:pPr>
              <a:buFont typeface="System Font Regular"/>
              <a:buChar char="-"/>
            </a:pPr>
            <a:r>
              <a:rPr lang="en-US" dirty="0"/>
              <a:t>Need to set the trade-off parameter </a:t>
            </a:r>
            <a:r>
              <a:rPr lang="en-US" dirty="0" err="1"/>
              <a:t>λ</a:t>
            </a:r>
            <a:endParaRPr lang="en-US" dirty="0"/>
          </a:p>
          <a:p>
            <a:r>
              <a:rPr lang="en-US" dirty="0"/>
              <a:t>Very common in machine learning</a:t>
            </a:r>
          </a:p>
          <a:p>
            <a:r>
              <a:rPr lang="en-US" dirty="0"/>
              <a:t>The </a:t>
            </a:r>
            <a:r>
              <a:rPr lang="en-US" u="sng" dirty="0"/>
              <a:t>norm constraint: </a:t>
            </a:r>
            <a:r>
              <a:rPr lang="en-US" dirty="0"/>
              <a:t>Fix the length ||</a:t>
            </a:r>
            <a:r>
              <a:rPr lang="en-US" b="1" dirty="0"/>
              <a:t>w</a:t>
            </a:r>
            <a:r>
              <a:rPr lang="en-US" dirty="0"/>
              <a:t>|| of each weight vector to be less than a constant.</a:t>
            </a:r>
          </a:p>
          <a:p>
            <a:endParaRPr lang="en-US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Dropout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Model Averaging comes to Neural Nets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3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Averaging Models is a good idea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See Boosting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Dropout in Neural Nets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Stochastic gradient descent: Cycle through each case.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each case, randomly drop out some neurons.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Independently with probability </a:t>
            </a:r>
            <a:r>
              <a:rPr lang="en-US" dirty="0" err="1"/>
              <a:t>p</a:t>
            </a:r>
            <a:r>
              <a:rPr lang="en-US" dirty="0"/>
              <a:t>, e.g. 0.5.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Train only the weights for the remaining neurons.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After training, multiply the weights by </a:t>
            </a:r>
            <a:r>
              <a:rPr lang="en-US" dirty="0" err="1"/>
              <a:t>p</a:t>
            </a:r>
            <a:r>
              <a:rPr lang="en-US" dirty="0"/>
              <a:t>. Intuition: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A kind of average over the neural net for each case.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If p = 0.5, twice as many hidden units are present as during training.</a:t>
            </a:r>
          </a:p>
          <a:p>
            <a:pPr marL="274638" lvl="1" indent="0">
              <a:buNone/>
            </a:pPr>
            <a:r>
              <a:rPr lang="en-US" dirty="0"/>
              <a:t>Typically also use the norm constraint.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CA9CE-BBE4-2340-8C0E-A7F8BDEAA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Dropout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3A81F-7121-6B4B-B2F7-AA057B1A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5849257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https://</a:t>
            </a:r>
            <a:r>
              <a:rPr lang="en-US" dirty="0" err="1"/>
              <a:t>medium.com</a:t>
            </a:r>
            <a:r>
              <a:rPr lang="en-US" dirty="0"/>
              <a:t>/@</a:t>
            </a:r>
            <a:r>
              <a:rPr lang="en-US" dirty="0" err="1"/>
              <a:t>vivek.yadav</a:t>
            </a:r>
            <a:r>
              <a:rPr lang="en-US" dirty="0"/>
              <a:t>/why-dropouts-prevent-overfitting-in-deep-neural-networks-937e2543a701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3E4172C-54C8-B349-B191-C73CF20D619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/>
          <a:stretch/>
        </p:blipFill>
        <p:spPr>
          <a:xfrm rot="5400000">
            <a:off x="1977734" y="285441"/>
            <a:ext cx="4419276" cy="6342743"/>
          </a:xfrm>
        </p:spPr>
      </p:pic>
    </p:spTree>
    <p:extLst>
      <p:ext uri="{BB962C8B-B14F-4D97-AF65-F5344CB8AC3E}">
        <p14:creationId xmlns:p14="http://schemas.microsoft.com/office/powerpoint/2010/main" val="2825844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191811-8C2C-0E4B-B665-27787B7FE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Size Adaptation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95DC10-BB87-CA4D-984C-7A38B2E370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82E4B-73C3-0E47-835F-B24AE1C9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3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7571E6-82F1-2045-85BE-8588D5B5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Gradients of Gradients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FE37E3-68D4-4F4F-B42A-A489A214B48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Remember the driving example: Want to slow down getting close to the goal.</a:t>
            </a:r>
          </a:p>
          <a:p>
            <a:pPr lvl="1"/>
            <a:r>
              <a:rPr lang="en-US" dirty="0"/>
              <a:t>Especially if gradients flip sign (left-right-left-right).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Fast change in gradients → smaller steps.</a:t>
            </a:r>
          </a:p>
          <a:p>
            <a:r>
              <a:rPr lang="en-US" sz="2400" dirty="0"/>
              <a:t>Formal Idea: Make step size the inverse of 2</a:t>
            </a:r>
            <a:r>
              <a:rPr lang="en-US" sz="2400" baseline="30000" dirty="0"/>
              <a:t>nd</a:t>
            </a:r>
            <a:r>
              <a:rPr lang="en-US" sz="2400" dirty="0"/>
              <a:t>-order derivative.</a:t>
            </a:r>
          </a:p>
          <a:p>
            <a:r>
              <a:rPr lang="en-US" sz="2400" dirty="0"/>
              <a:t>Newton Raphson Update Rule: </a:t>
            </a:r>
            <a:br>
              <a:rPr lang="en-US" sz="2400" dirty="0"/>
            </a:br>
            <a:r>
              <a:rPr lang="en-US" sz="2400" dirty="0"/>
              <a:t>x := x – </a:t>
            </a:r>
            <a:r>
              <a:rPr lang="en-US" sz="2400" dirty="0" err="1"/>
              <a:t>ηf</a:t>
            </a:r>
            <a:r>
              <a:rPr lang="en-US" sz="2400" dirty="0"/>
              <a:t>'(x)/f''(x)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CBBF6E-AEFC-0748-A10D-8B16FCAA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65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CC233-8854-A94B-BB7F-4FDDB7B8C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Gradients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7F476-02F5-9742-9C42-B69B30BD90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66057" y="1447800"/>
            <a:ext cx="8120743" cy="4572000"/>
          </a:xfrm>
        </p:spPr>
        <p:txBody>
          <a:bodyPr/>
          <a:lstStyle/>
          <a:p>
            <a:r>
              <a:rPr lang="en-US" dirty="0"/>
              <a:t>Newton—Raphson is good</a:t>
            </a:r>
          </a:p>
          <a:p>
            <a:r>
              <a:rPr lang="en-US" dirty="0"/>
              <a:t>But for many (millions) of parameters, cannot feasibly get all the 2</a:t>
            </a:r>
            <a:r>
              <a:rPr lang="en-US" baseline="30000" dirty="0"/>
              <a:t>nd</a:t>
            </a:r>
            <a:r>
              <a:rPr lang="en-US" dirty="0"/>
              <a:t>-order gradients (the Hessian).</a:t>
            </a:r>
          </a:p>
          <a:p>
            <a:pPr lvl="1"/>
            <a:r>
              <a:rPr lang="en-US" dirty="0"/>
              <a:t>Nor can we invert the Hessian matrix.</a:t>
            </a:r>
          </a:p>
          <a:p>
            <a:r>
              <a:rPr lang="en-US" dirty="0"/>
              <a:t>Instead use the trends in gradient sequence as estimates of curvature. </a:t>
            </a:r>
          </a:p>
          <a:p>
            <a:r>
              <a:rPr lang="en-US" dirty="0">
                <a:hlinkClick r:id="rId3"/>
              </a:rPr>
              <a:t>Many developments </a:t>
            </a:r>
            <a:r>
              <a:rPr lang="en-US" dirty="0"/>
              <a:t>of this basic idea.</a:t>
            </a:r>
          </a:p>
          <a:p>
            <a:pPr lvl="1"/>
            <a:r>
              <a:rPr lang="en-US" dirty="0"/>
              <a:t>Typically user specifies initial learning rate and method adapts as training proceeds</a:t>
            </a:r>
          </a:p>
          <a:p>
            <a:pPr lvl="1"/>
            <a:r>
              <a:rPr lang="en-US" dirty="0"/>
              <a:t>We’ll look at the ADAM method (</a:t>
            </a:r>
            <a:r>
              <a:rPr lang="en-CA" dirty="0"/>
              <a:t>Adaptive Moment Estimation).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0810D-3D1E-1841-B712-620E84A51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37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2A30-BC52-2843-A805-A8E94B68F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ADAM Intuitions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3F47-166C-9E4F-88F4-57310209D0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Input: sequence of observed gradients </a:t>
            </a:r>
            <a:r>
              <a:rPr lang="en-US" i="1" dirty="0"/>
              <a:t>g</a:t>
            </a:r>
            <a:r>
              <a:rPr lang="en-US" i="1" baseline="-25000" dirty="0"/>
              <a:t>1</a:t>
            </a:r>
            <a:r>
              <a:rPr lang="en-US" i="1" dirty="0"/>
              <a:t>,…,</a:t>
            </a:r>
            <a:r>
              <a:rPr lang="en-US" i="1" dirty="0" err="1"/>
              <a:t>g</a:t>
            </a:r>
            <a:r>
              <a:rPr lang="en-US" i="1" baseline="-25000" dirty="0" err="1"/>
              <a:t>t</a:t>
            </a:r>
            <a:endParaRPr lang="en-US" i="1" baseline="-250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Divide learning rate by observed variance/standard deviation.</a:t>
            </a:r>
          </a:p>
          <a:p>
            <a:pPr marL="788988" lvl="1" indent="-514350">
              <a:buFont typeface="Wingdings" pitchFamily="2" charset="2"/>
              <a:buChar char="Ø"/>
            </a:pPr>
            <a:r>
              <a:rPr lang="en-US" dirty="0"/>
              <a:t>Variance replaces curvature in Newton-Raphson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Update with average of gradients seen so far (not current gradient)</a:t>
            </a:r>
          </a:p>
          <a:p>
            <a:pPr marL="788988" lvl="1" indent="-514350">
              <a:buFont typeface="Wingdings" pitchFamily="2" charset="2"/>
              <a:buChar char="Ø"/>
            </a:pPr>
            <a:r>
              <a:rPr lang="en-US" dirty="0"/>
              <a:t>Intuitively, like the momentum of a moving object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78667A-4E69-1147-B850-CF91C049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000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3CC66-DD34-0243-AA32-E4BE9995D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 Gradient Moments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A829F-203C-064F-BD83-AA5A550EF05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Input: sequence of observed gradients </a:t>
            </a:r>
            <a:r>
              <a:rPr lang="en-US" i="1" dirty="0"/>
              <a:t>g</a:t>
            </a:r>
            <a:r>
              <a:rPr lang="en-US" i="1" baseline="-25000" dirty="0"/>
              <a:t>1</a:t>
            </a:r>
            <a:r>
              <a:rPr lang="en-US" i="1" dirty="0"/>
              <a:t>,…,</a:t>
            </a:r>
            <a:r>
              <a:rPr lang="en-US" i="1" dirty="0" err="1"/>
              <a:t>g</a:t>
            </a:r>
            <a:r>
              <a:rPr lang="en-US" i="1" baseline="-25000" dirty="0" err="1"/>
              <a:t>t</a:t>
            </a:r>
            <a:endParaRPr lang="en-US" i="1" baseline="-25000" dirty="0"/>
          </a:p>
          <a:p>
            <a:r>
              <a:rPr lang="en-US" dirty="0"/>
              <a:t>Output: estimate </a:t>
            </a:r>
            <a:r>
              <a:rPr lang="en-US" i="1" dirty="0"/>
              <a:t>exponentially discounted </a:t>
            </a:r>
            <a:r>
              <a:rPr lang="en-US" dirty="0"/>
              <a:t>gradient average, (uncentered) standard deviation</a:t>
            </a:r>
          </a:p>
          <a:p>
            <a:r>
              <a:rPr lang="en-US" dirty="0"/>
              <a:t>Decay factor β</a:t>
            </a:r>
            <a:r>
              <a:rPr lang="en-US" baseline="-25000" dirty="0"/>
              <a:t>1</a:t>
            </a:r>
            <a:r>
              <a:rPr lang="en-US" dirty="0"/>
              <a:t> for average. E.g. for t = 3, β</a:t>
            </a:r>
            <a:r>
              <a:rPr lang="en-US" baseline="-25000" dirty="0"/>
              <a:t>1 </a:t>
            </a:r>
            <a:r>
              <a:rPr lang="en-US" dirty="0"/>
              <a:t>= 0.9</a:t>
            </a:r>
          </a:p>
          <a:p>
            <a:pPr lvl="1"/>
            <a:r>
              <a:rPr lang="en-US" dirty="0"/>
              <a:t>0.9 x 0.9 g</a:t>
            </a:r>
            <a:r>
              <a:rPr lang="en-US" baseline="-25000" dirty="0"/>
              <a:t>1</a:t>
            </a:r>
            <a:r>
              <a:rPr lang="en-US" dirty="0"/>
              <a:t> +0.9 x 0.1 g</a:t>
            </a:r>
            <a:r>
              <a:rPr lang="en-US" baseline="-25000" dirty="0"/>
              <a:t>2</a:t>
            </a:r>
            <a:r>
              <a:rPr lang="en-US" dirty="0"/>
              <a:t> +  0.1 g</a:t>
            </a:r>
            <a:r>
              <a:rPr lang="en-US" baseline="-25000" dirty="0"/>
              <a:t>3</a:t>
            </a:r>
          </a:p>
          <a:p>
            <a:pPr lvl="1"/>
            <a:r>
              <a:rPr lang="en-US" dirty="0"/>
              <a:t>Common idea for time series</a:t>
            </a:r>
          </a:p>
          <a:p>
            <a:r>
              <a:rPr lang="en-US" dirty="0"/>
              <a:t>Incremental Running Average Update:</a:t>
            </a:r>
            <a:br>
              <a:rPr lang="en-US" dirty="0"/>
            </a:br>
            <a:r>
              <a:rPr lang="en-US" i="1" dirty="0"/>
              <a:t>m</a:t>
            </a:r>
            <a:r>
              <a:rPr lang="en-US" i="1" baseline="-25000" dirty="0"/>
              <a:t>t</a:t>
            </a:r>
            <a:r>
              <a:rPr lang="en-US" i="1" dirty="0"/>
              <a:t> = </a:t>
            </a:r>
            <a:r>
              <a:rPr lang="en-US" dirty="0"/>
              <a:t>β</a:t>
            </a:r>
            <a:r>
              <a:rPr lang="en-US" baseline="-25000" dirty="0"/>
              <a:t>1 </a:t>
            </a:r>
            <a:r>
              <a:rPr lang="en-US" i="1" dirty="0"/>
              <a:t>m</a:t>
            </a:r>
            <a:r>
              <a:rPr lang="en-US" i="1" baseline="-25000" dirty="0"/>
              <a:t>t-1</a:t>
            </a:r>
            <a:r>
              <a:rPr lang="en-US" i="1" dirty="0"/>
              <a:t> + (1-</a:t>
            </a:r>
            <a:r>
              <a:rPr lang="en-US" dirty="0"/>
              <a:t> β</a:t>
            </a:r>
            <a:r>
              <a:rPr lang="en-US" baseline="-25000" dirty="0"/>
              <a:t>1</a:t>
            </a:r>
            <a:r>
              <a:rPr lang="en-US" i="1" dirty="0"/>
              <a:t>) </a:t>
            </a:r>
            <a:r>
              <a:rPr lang="en-US" i="1" dirty="0" err="1"/>
              <a:t>g</a:t>
            </a:r>
            <a:r>
              <a:rPr lang="en-US" i="1" baseline="-25000" dirty="0" err="1"/>
              <a:t>t</a:t>
            </a:r>
            <a:r>
              <a:rPr lang="en-US" dirty="0"/>
              <a:t> </a:t>
            </a:r>
          </a:p>
          <a:p>
            <a:r>
              <a:rPr lang="en-US" dirty="0"/>
              <a:t>Similar for variance</a:t>
            </a:r>
            <a:br>
              <a:rPr lang="en-US" dirty="0"/>
            </a:br>
            <a:r>
              <a:rPr lang="en-US" i="1" dirty="0" err="1"/>
              <a:t>v</a:t>
            </a:r>
            <a:r>
              <a:rPr lang="en-US" i="1" baseline="-25000" dirty="0" err="1"/>
              <a:t>t</a:t>
            </a:r>
            <a:r>
              <a:rPr lang="en-US" i="1" dirty="0"/>
              <a:t> = </a:t>
            </a:r>
            <a:r>
              <a:rPr lang="en-US" dirty="0"/>
              <a:t>β</a:t>
            </a:r>
            <a:r>
              <a:rPr lang="en-US" baseline="-25000" dirty="0"/>
              <a:t>2 </a:t>
            </a:r>
            <a:r>
              <a:rPr lang="en-US" i="1" dirty="0"/>
              <a:t>v</a:t>
            </a:r>
            <a:r>
              <a:rPr lang="en-US" i="1" baseline="-25000" dirty="0"/>
              <a:t>t-1</a:t>
            </a:r>
            <a:r>
              <a:rPr lang="en-US" i="1" dirty="0"/>
              <a:t> + (1-</a:t>
            </a:r>
            <a:r>
              <a:rPr lang="en-US" dirty="0"/>
              <a:t> β</a:t>
            </a:r>
            <a:r>
              <a:rPr lang="en-US" baseline="-25000" dirty="0"/>
              <a:t>2</a:t>
            </a:r>
            <a:r>
              <a:rPr lang="en-US" i="1" dirty="0"/>
              <a:t>) (</a:t>
            </a:r>
            <a:r>
              <a:rPr lang="en-US" i="1" dirty="0" err="1"/>
              <a:t>g</a:t>
            </a:r>
            <a:r>
              <a:rPr lang="en-US" i="1" baseline="-25000" dirty="0" err="1"/>
              <a:t>t</a:t>
            </a:r>
            <a:r>
              <a:rPr lang="en-US" i="1" dirty="0"/>
              <a:t>)</a:t>
            </a:r>
            <a:r>
              <a:rPr lang="en-US" i="1" baseline="30000" dirty="0"/>
              <a:t>2</a:t>
            </a:r>
            <a:endParaRPr lang="en-US" baseline="30000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866DE-8F32-B346-89A4-01DACE997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0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Rectified Linear Units</a:t>
            </a:r>
          </a:p>
          <a:p>
            <a:r>
              <a:rPr lang="en-US" dirty="0"/>
              <a:t>Regularization</a:t>
            </a:r>
          </a:p>
          <a:p>
            <a:pPr lvl="1"/>
            <a:r>
              <a:rPr lang="en-US" dirty="0"/>
              <a:t>Dropout</a:t>
            </a:r>
          </a:p>
          <a:p>
            <a:pPr lvl="1"/>
            <a:r>
              <a:rPr lang="en-US" dirty="0"/>
              <a:t>Norm Constraint</a:t>
            </a:r>
          </a:p>
          <a:p>
            <a:r>
              <a:rPr lang="en-US"/>
              <a:t>Adapting Step Sizes</a:t>
            </a:r>
            <a:endParaRPr lang="en-US" dirty="0"/>
          </a:p>
          <a:p>
            <a:r>
              <a:rPr lang="en-US" dirty="0"/>
              <a:t>Batch Normalization</a:t>
            </a:r>
          </a:p>
          <a:p>
            <a:r>
              <a:rPr lang="en-US" dirty="0"/>
              <a:t>Babysitting the Training Process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5726E-9C8C-2C48-852E-1D34146D0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11411-3E83-5343-A6C1-DF955DE5892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Bias correction:</a:t>
            </a:r>
            <a:br>
              <a:rPr lang="en-US" sz="2800" dirty="0"/>
            </a:br>
            <a:r>
              <a:rPr lang="en-US" sz="2800" i="1" dirty="0"/>
              <a:t>m</a:t>
            </a:r>
            <a:r>
              <a:rPr lang="en-US" sz="2800" i="1" baseline="-25000" dirty="0"/>
              <a:t>t</a:t>
            </a:r>
            <a:r>
              <a:rPr lang="en-US" sz="2800" i="1" dirty="0"/>
              <a:t> :=</a:t>
            </a:r>
            <a:r>
              <a:rPr lang="en-US" sz="2800" dirty="0"/>
              <a:t> </a:t>
            </a:r>
            <a:r>
              <a:rPr lang="en-US" sz="2800" i="1" dirty="0"/>
              <a:t>m</a:t>
            </a:r>
            <a:r>
              <a:rPr lang="en-US" sz="2800" i="1" baseline="-25000" dirty="0"/>
              <a:t>t</a:t>
            </a:r>
            <a:r>
              <a:rPr lang="en-US" sz="2800" i="1" dirty="0"/>
              <a:t> /(1-</a:t>
            </a:r>
            <a:r>
              <a:rPr lang="en-US" sz="2800" dirty="0"/>
              <a:t> [β</a:t>
            </a:r>
            <a:r>
              <a:rPr lang="en-US" sz="2800" baseline="-25000" dirty="0"/>
              <a:t>1</a:t>
            </a:r>
            <a:r>
              <a:rPr lang="en-US" sz="2800" dirty="0"/>
              <a:t>]</a:t>
            </a:r>
            <a:r>
              <a:rPr lang="en-US" sz="2800" baseline="30000" dirty="0"/>
              <a:t>t</a:t>
            </a:r>
            <a:br>
              <a:rPr lang="en-US" sz="2800" baseline="30000" dirty="0"/>
            </a:br>
            <a:r>
              <a:rPr lang="en-US" sz="2800" i="1" dirty="0" err="1"/>
              <a:t>v</a:t>
            </a:r>
            <a:r>
              <a:rPr lang="en-US" sz="2800" i="1" baseline="-25000" dirty="0" err="1"/>
              <a:t>t</a:t>
            </a:r>
            <a:r>
              <a:rPr lang="en-US" sz="2800" i="1" dirty="0"/>
              <a:t> :=</a:t>
            </a:r>
            <a:r>
              <a:rPr lang="en-US" sz="2800" dirty="0"/>
              <a:t> </a:t>
            </a:r>
            <a:r>
              <a:rPr lang="en-US" sz="2800" i="1" dirty="0" err="1"/>
              <a:t>v</a:t>
            </a:r>
            <a:r>
              <a:rPr lang="en-US" sz="2800" i="1" baseline="-25000" dirty="0" err="1"/>
              <a:t>t</a:t>
            </a:r>
            <a:r>
              <a:rPr lang="en-US" sz="2800" i="1" dirty="0"/>
              <a:t> /(1-</a:t>
            </a:r>
            <a:r>
              <a:rPr lang="en-US" sz="2800" dirty="0"/>
              <a:t> [β</a:t>
            </a:r>
            <a:r>
              <a:rPr lang="en-US" sz="2800" baseline="-25000" dirty="0"/>
              <a:t>2</a:t>
            </a:r>
            <a:r>
              <a:rPr lang="en-US" sz="2800" dirty="0"/>
              <a:t>]</a:t>
            </a:r>
            <a:r>
              <a:rPr lang="en-US" sz="2800" baseline="30000" dirty="0"/>
              <a:t>t</a:t>
            </a:r>
          </a:p>
          <a:p>
            <a:r>
              <a:rPr lang="en-US" sz="2800" i="1" dirty="0" err="1"/>
              <a:t>w</a:t>
            </a:r>
            <a:r>
              <a:rPr lang="en-US" sz="2800" i="1" baseline="-25000" dirty="0" err="1"/>
              <a:t>t</a:t>
            </a:r>
            <a:r>
              <a:rPr lang="en-US" sz="2800" i="1" dirty="0"/>
              <a:t> := w</a:t>
            </a:r>
            <a:r>
              <a:rPr lang="en-US" sz="2800" i="1" baseline="-25000" dirty="0"/>
              <a:t>t-1</a:t>
            </a:r>
            <a:r>
              <a:rPr lang="en-US" sz="2800" i="1" dirty="0"/>
              <a:t>-</a:t>
            </a:r>
            <a:r>
              <a:rPr lang="en-US" sz="2800" dirty="0">
                <a:solidFill>
                  <a:prstClr val="black"/>
                </a:solidFill>
              </a:rPr>
              <a:t>η</a:t>
            </a:r>
            <a:r>
              <a:rPr lang="en-US" sz="2800" i="1" dirty="0"/>
              <a:t> m</a:t>
            </a:r>
            <a:r>
              <a:rPr lang="en-US" sz="2800" i="1" baseline="-25000" dirty="0"/>
              <a:t>t </a:t>
            </a:r>
            <a:r>
              <a:rPr lang="en-US" sz="2800" i="1" dirty="0"/>
              <a:t>/[(</a:t>
            </a:r>
            <a:r>
              <a:rPr lang="en-US" sz="2800" i="1" dirty="0" err="1"/>
              <a:t>v</a:t>
            </a:r>
            <a:r>
              <a:rPr lang="en-US" sz="2800" i="1" baseline="-25000" dirty="0" err="1"/>
              <a:t>t</a:t>
            </a:r>
            <a:r>
              <a:rPr lang="en-US" sz="2800" i="1" dirty="0"/>
              <a:t>)</a:t>
            </a:r>
            <a:r>
              <a:rPr lang="en-US" sz="2800" i="1" baseline="30000" dirty="0"/>
              <a:t>1/2</a:t>
            </a:r>
            <a:r>
              <a:rPr lang="en-US" sz="2800" i="1" dirty="0"/>
              <a:t>+ </a:t>
            </a:r>
            <a:r>
              <a:rPr lang="en-US" sz="2800" i="1" dirty="0" err="1"/>
              <a:t>ε</a:t>
            </a:r>
            <a:r>
              <a:rPr lang="en-US" sz="2800" i="1" dirty="0"/>
              <a:t>)]</a:t>
            </a:r>
            <a:br>
              <a:rPr lang="en-US" sz="2800" i="1" baseline="30000" dirty="0"/>
            </a:br>
            <a:br>
              <a:rPr lang="en-US" sz="2800" baseline="30000" dirty="0"/>
            </a:br>
            <a:endParaRPr lang="en-US" sz="2800" baseline="30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FCF16B-A620-C542-968B-71600F22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5C450A-4314-7448-BAFA-95B8D6CD9592}"/>
              </a:ext>
            </a:extLst>
          </p:cNvPr>
          <p:cNvSpPr txBox="1"/>
          <p:nvPr/>
        </p:nvSpPr>
        <p:spPr>
          <a:xfrm>
            <a:off x="3651354" y="3594051"/>
            <a:ext cx="2450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Divide update </a:t>
            </a:r>
          </a:p>
          <a:p>
            <a:r>
              <a:rPr lang="en-US" dirty="0"/>
              <a:t>by standard deviation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7A9F30-040F-6143-90E8-C1A05716C57A}"/>
              </a:ext>
            </a:extLst>
          </p:cNvPr>
          <p:cNvSpPr txBox="1"/>
          <p:nvPr/>
        </p:nvSpPr>
        <p:spPr>
          <a:xfrm>
            <a:off x="914400" y="3594051"/>
            <a:ext cx="2450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update by (estimated) average gradient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36D78CF-E178-564D-9BB2-E01D74104AE5}"/>
              </a:ext>
            </a:extLst>
          </p:cNvPr>
          <p:cNvCxnSpPr/>
          <p:nvPr/>
        </p:nvCxnSpPr>
        <p:spPr>
          <a:xfrm flipH="1" flipV="1">
            <a:off x="3657600" y="3297836"/>
            <a:ext cx="794479" cy="4359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F792963-E2D8-3349-9CF3-57A8F3C95C4E}"/>
              </a:ext>
            </a:extLst>
          </p:cNvPr>
          <p:cNvCxnSpPr>
            <a:stCxn id="6" idx="0"/>
          </p:cNvCxnSpPr>
          <p:nvPr/>
        </p:nvCxnSpPr>
        <p:spPr>
          <a:xfrm flipV="1">
            <a:off x="2139846" y="3263949"/>
            <a:ext cx="755754" cy="3301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339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88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Intuition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From the point of view of hidden layers inside a deep network:</a:t>
            </a:r>
            <a:br>
              <a:rPr lang="en-US" dirty="0"/>
            </a:br>
            <a:r>
              <a:rPr lang="en-US" dirty="0"/>
              <a:t>output activation of previous layer = input “data”</a:t>
            </a:r>
          </a:p>
          <a:p>
            <a:pPr>
              <a:buFont typeface="Wingdings" charset="2"/>
              <a:buChar char="Ø"/>
            </a:pPr>
            <a:r>
              <a:rPr lang="en-US" dirty="0"/>
              <a:t>whatever properties we want in input data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properties we want in output activations</a:t>
            </a:r>
          </a:p>
          <a:p>
            <a:r>
              <a:rPr lang="en-US" dirty="0"/>
              <a:t>one nice input data property was normalization</a:t>
            </a:r>
          </a:p>
          <a:p>
            <a:pPr lvl="1"/>
            <a:r>
              <a:rPr lang="en-US" dirty="0"/>
              <a:t>means and variances on the same scale</a:t>
            </a:r>
          </a:p>
          <a:p>
            <a:pPr lvl="1"/>
            <a:r>
              <a:rPr lang="en-US" dirty="0"/>
              <a:t>e.g. all data dimensions on the same scale (see preprocessing section)</a:t>
            </a:r>
          </a:p>
          <a:p>
            <a:r>
              <a:rPr lang="en-US" dirty="0"/>
              <a:t>in a sense dual to </a:t>
            </a:r>
            <a:r>
              <a:rPr lang="en-US" dirty="0" err="1"/>
              <a:t>backpropagating</a:t>
            </a:r>
            <a:r>
              <a:rPr lang="en-US" dirty="0"/>
              <a:t> error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125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Normalized Activations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avoid saturation</a:t>
            </a:r>
          </a:p>
          <a:p>
            <a:r>
              <a:rPr lang="en-US" dirty="0"/>
              <a:t>less dependence on initial weight values</a:t>
            </a:r>
          </a:p>
          <a:p>
            <a:r>
              <a:rPr lang="en-US" dirty="0"/>
              <a:t>some regularization</a:t>
            </a:r>
          </a:p>
          <a:p>
            <a:pPr lvl="1"/>
            <a:r>
              <a:rPr lang="en-US" dirty="0"/>
              <a:t>large values scaled back</a:t>
            </a:r>
          </a:p>
          <a:p>
            <a:pPr lvl="1"/>
            <a:r>
              <a:rPr lang="en-US" dirty="0"/>
              <a:t>normalization connects activation in one node to activation in others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752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Normalization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minibatch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aseline="-25000" dirty="0"/>
              <a:t>1</a:t>
            </a:r>
            <a:r>
              <a:rPr lang="en-US" dirty="0"/>
              <a:t>,..</a:t>
            </a:r>
            <a:r>
              <a:rPr lang="en-US" b="1" dirty="0"/>
              <a:t>x</a:t>
            </a:r>
            <a:r>
              <a:rPr lang="en-US" baseline="-25000" dirty="0"/>
              <a:t>m</a:t>
            </a:r>
            <a:r>
              <a:rPr lang="en-US" dirty="0"/>
              <a:t> of data points</a:t>
            </a:r>
          </a:p>
          <a:p>
            <a:pPr marL="44450" indent="0">
              <a:buNone/>
            </a:pPr>
            <a:r>
              <a:rPr lang="en-US" dirty="0"/>
              <a:t>For each node </a:t>
            </a:r>
            <a:r>
              <a:rPr lang="en-US" i="1" dirty="0"/>
              <a:t>x</a:t>
            </a:r>
            <a:r>
              <a:rPr lang="en-US" i="1" baseline="30000" dirty="0"/>
              <a:t>i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/>
              <a:t>Find the activation values </a:t>
            </a:r>
            <a:r>
              <a:rPr lang="en-US" i="1" dirty="0" err="1"/>
              <a:t>x</a:t>
            </a:r>
            <a:r>
              <a:rPr lang="en-US" i="1" baseline="30000" dirty="0" err="1"/>
              <a:t>i</a:t>
            </a:r>
            <a:r>
              <a:rPr lang="en-US" i="1" baseline="-25000" dirty="0" err="1"/>
              <a:t>j</a:t>
            </a:r>
            <a:r>
              <a:rPr lang="en-US" dirty="0"/>
              <a:t>,..,</a:t>
            </a:r>
            <a:r>
              <a:rPr lang="en-US" i="1" dirty="0"/>
              <a:t> </a:t>
            </a:r>
            <a:r>
              <a:rPr lang="en-US" i="1" dirty="0" err="1"/>
              <a:t>x</a:t>
            </a:r>
            <a:r>
              <a:rPr lang="en-US" i="1" baseline="30000" dirty="0" err="1"/>
              <a:t>i</a:t>
            </a:r>
            <a:r>
              <a:rPr lang="en-US" i="1" baseline="-25000" dirty="0" err="1"/>
              <a:t>m</a:t>
            </a:r>
            <a:r>
              <a:rPr lang="en-US" dirty="0"/>
              <a:t> for each data point</a:t>
            </a:r>
          </a:p>
          <a:p>
            <a:pPr marL="776288" lvl="1" indent="-457200">
              <a:buFont typeface="+mj-lt"/>
              <a:buAutoNum type="arabicPeriod"/>
            </a:pPr>
            <a:r>
              <a:rPr lang="en-US" dirty="0"/>
              <a:t>Normalize the activation values:</a:t>
            </a:r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r>
              <a:rPr lang="en-US" dirty="0"/>
              <a:t>Scale and shift: </a:t>
            </a:r>
            <a:br>
              <a:rPr lang="en-US" dirty="0"/>
            </a:br>
            <a:r>
              <a:rPr lang="en-US" dirty="0"/>
              <a:t>where </a:t>
            </a:r>
            <a:r>
              <a:rPr lang="en-US" dirty="0" err="1"/>
              <a:t>γ</a:t>
            </a:r>
            <a:r>
              <a:rPr lang="en-US" dirty="0"/>
              <a:t>,β are learned during backpropagation</a:t>
            </a:r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776288" lvl="1" indent="-457200">
              <a:buFont typeface="+mj-lt"/>
              <a:buAutoNum type="arabicPeriod"/>
            </a:pPr>
            <a:endParaRPr lang="en-US" dirty="0"/>
          </a:p>
          <a:p>
            <a:pPr marL="1050925" lvl="2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65300" y="3187700"/>
          <a:ext cx="18891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3" imgW="1143000" imgH="482600" progId="Equation.3">
                  <p:embed/>
                </p:oleObj>
              </mc:Choice>
              <mc:Fallback>
                <p:oleObj name="Equation" r:id="rId3" imgW="1143000" imgH="482600" progId="Equation.3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5300" y="3187700"/>
                        <a:ext cx="18891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765300" y="3738563"/>
          <a:ext cx="27273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5" imgW="1651000" imgH="482600" progId="Equation.3">
                  <p:embed/>
                </p:oleObj>
              </mc:Choice>
              <mc:Fallback>
                <p:oleObj name="Equation" r:id="rId5" imgW="1651000" imgH="482600" progId="Equation.3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5300" y="3738563"/>
                        <a:ext cx="27273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056523" y="5172543"/>
          <a:ext cx="1720837" cy="502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7" imgW="736600" imgH="215900" progId="Equation.3">
                  <p:embed/>
                </p:oleObj>
              </mc:Choice>
              <mc:Fallback>
                <p:oleObj name="Equation" r:id="rId7" imgW="736600" imgH="215900" progId="Equation.3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56523" y="5172543"/>
                        <a:ext cx="1720837" cy="502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17700" y="4618103"/>
          <a:ext cx="1616075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9" imgW="977900" imgH="457200" progId="Equation.3">
                  <p:embed/>
                </p:oleObj>
              </mc:Choice>
              <mc:Fallback>
                <p:oleObj name="Equation" r:id="rId9" imgW="977900" imgH="457200" progId="Equation.3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17700" y="4618103"/>
                        <a:ext cx="1616075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7936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06616-146A-8A48-AB92-5D0088BED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752C7-3D62-F940-9715-739B8E18753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Many tips and tricks to try, little theory or guarantees</a:t>
            </a:r>
          </a:p>
          <a:p>
            <a:r>
              <a:rPr lang="en-US" dirty="0"/>
              <a:t>For output nodes:</a:t>
            </a:r>
          </a:p>
          <a:p>
            <a:pPr lvl="1"/>
            <a:r>
              <a:rPr lang="en-US" dirty="0"/>
              <a:t>Use sigmoid + cross-entropy for classification</a:t>
            </a:r>
          </a:p>
          <a:p>
            <a:pPr lvl="1"/>
            <a:r>
              <a:rPr lang="en-US" dirty="0"/>
              <a:t>Use linear + least-squares for regression</a:t>
            </a:r>
          </a:p>
          <a:p>
            <a:r>
              <a:rPr lang="en-US" dirty="0"/>
              <a:t>For hidden nodes:</a:t>
            </a:r>
          </a:p>
          <a:p>
            <a:pPr lvl="1"/>
            <a:r>
              <a:rPr lang="en-US" dirty="0"/>
              <a:t>Don’t use sigmoid</a:t>
            </a:r>
          </a:p>
          <a:p>
            <a:pPr lvl="1"/>
            <a:r>
              <a:rPr lang="en-US" dirty="0" err="1"/>
              <a:t>Relu</a:t>
            </a:r>
            <a:r>
              <a:rPr lang="en-US" dirty="0"/>
              <a:t> is good default</a:t>
            </a:r>
          </a:p>
          <a:p>
            <a:pPr lvl="1"/>
            <a:r>
              <a:rPr lang="en-US" dirty="0"/>
              <a:t>Can try hyperbolic tangent</a:t>
            </a:r>
          </a:p>
          <a:p>
            <a:r>
              <a:rPr lang="en-US" dirty="0"/>
              <a:t>Adapting the step size is a good idea</a:t>
            </a:r>
          </a:p>
          <a:p>
            <a:r>
              <a:rPr lang="en-US" dirty="0"/>
              <a:t>Drop out and batch normalization sometimes help</a:t>
            </a:r>
          </a:p>
          <a:p>
            <a:r>
              <a:rPr lang="en-US" dirty="0"/>
              <a:t>Regularization is a good idea (more next time)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DAE3BC-9F77-7046-9334-66404A269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81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Rectified Linear Units	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New Activation Function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9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3E6F63-FA81-B141-BB3B-C4750C056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Vanishing Gradients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9C64B-9394-E146-B3D3-4DB6F86580E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Activation functions that approximate step functions have small gradients outside their center. </a:t>
            </a:r>
          </a:p>
          <a:p>
            <a:r>
              <a:rPr lang="en-US" dirty="0"/>
              <a:t>This is exacerbated by backpropagation across many layers: according to the chain rule, gradients are multiplied.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Problem for deep learning, recurrent neural networks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108A5F-BA05-8C44-B3BE-F60AD438E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1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Sigmoid Activation Function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Dense: typically all units are active for any given input.</a:t>
            </a:r>
          </a:p>
          <a:p>
            <a:r>
              <a:rPr lang="en-US" dirty="0"/>
              <a:t>Vanishing gradient: as number of layers increase, the error derivative for each goes to 0.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Do not  use sigmoid for hidden nodes</a:t>
            </a:r>
          </a:p>
          <a:p>
            <a:r>
              <a:rPr lang="en-US" dirty="0"/>
              <a:t>Hyperbolic tangent is better than sigmoid</a:t>
            </a:r>
          </a:p>
          <a:p>
            <a:r>
              <a:rPr lang="en-US" dirty="0"/>
              <a:t>Usually Rectified Linear activation is best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849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Rectified Linear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6905412" cy="4572000"/>
          </a:xfrm>
        </p:spPr>
        <p:txBody>
          <a:bodyPr/>
          <a:lstStyle/>
          <a:p>
            <a:r>
              <a:rPr lang="en-US" dirty="0"/>
              <a:t>f(x) = max(0,x)</a:t>
            </a:r>
          </a:p>
          <a:p>
            <a:r>
              <a:rPr lang="en-US" dirty="0"/>
              <a:t>Gradient is trivial.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420851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CC0, https://</a:t>
            </a:r>
            <a:r>
              <a:rPr lang="en-US" dirty="0" err="1"/>
              <a:t>en.wikipedia.org</a:t>
            </a:r>
            <a:r>
              <a:rPr lang="en-US" dirty="0"/>
              <a:t>/w/</a:t>
            </a:r>
            <a:r>
              <a:rPr lang="en-US" dirty="0" err="1"/>
              <a:t>index.php?curid</a:t>
            </a:r>
            <a:r>
              <a:rPr lang="en-US" dirty="0"/>
              <a:t>=48817276</a:t>
            </a:r>
          </a:p>
        </p:txBody>
      </p:sp>
      <p:pic>
        <p:nvPicPr>
          <p:cNvPr id="5" name="Picture 4" descr="rl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03" y="2453801"/>
            <a:ext cx="6070279" cy="374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9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Co-Adaptation and Regularization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7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37485F-4B8B-0E48-8032-D27BCD57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Minima and Local Gradients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9980B-588C-BC42-849F-2A7B02A631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does a neural network get stuck in a local minimum?</a:t>
            </a:r>
          </a:p>
          <a:p>
            <a:r>
              <a:rPr lang="en-US" dirty="0"/>
              <a:t>Many reasons, but key phenomenon is that gradients are directions for single weights </a:t>
            </a:r>
            <a:r>
              <a:rPr lang="en-US" u="sng" dirty="0"/>
              <a:t>not sets of weights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Definition of gradient for </a:t>
            </a:r>
            <a:r>
              <a:rPr lang="en-US" i="1" dirty="0"/>
              <a:t>w</a:t>
            </a:r>
            <a:r>
              <a:rPr lang="en-US" dirty="0"/>
              <a:t>: </a:t>
            </a:r>
            <a:r>
              <a:rPr lang="en-US" i="1" dirty="0"/>
              <a:t>fix all other weights, consider depending of error function E on w in isolation.</a:t>
            </a:r>
          </a:p>
          <a:p>
            <a:r>
              <a:rPr lang="en-US" dirty="0"/>
              <a:t>Example: XOR</a:t>
            </a:r>
          </a:p>
          <a:p>
            <a:pPr lvl="1"/>
            <a:r>
              <a:rPr lang="en-US" dirty="0"/>
              <a:t>Moving weight for single feature does not help, need to move weight for both.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77F63-17AF-B242-9D2E-8C415C4F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7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BC801-4370-A341-AC7A-4BAC93FD0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Minima and Co-Adaptation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546C3-BC10-0846-8C0F-1B5E5CDDA8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325914"/>
          </a:xfrm>
        </p:spPr>
        <p:txBody>
          <a:bodyPr/>
          <a:lstStyle/>
          <a:p>
            <a:r>
              <a:rPr lang="en-US" dirty="0"/>
              <a:t>Because weights are changed one at a time, a bad value for </a:t>
            </a:r>
            <a:r>
              <a:rPr lang="en-US" i="1" dirty="0"/>
              <a:t>w</a:t>
            </a:r>
            <a:r>
              <a:rPr lang="en-US" i="1" baseline="-25000" dirty="0"/>
              <a:t>1</a:t>
            </a:r>
            <a:r>
              <a:rPr lang="en-US" dirty="0"/>
              <a:t> can lead to bad values for </a:t>
            </a:r>
            <a:r>
              <a:rPr lang="en-US" i="1" dirty="0"/>
              <a:t>w</a:t>
            </a:r>
            <a:r>
              <a:rPr lang="en-US" i="1" baseline="-25000" dirty="0"/>
              <a:t>2</a:t>
            </a:r>
            <a:r>
              <a:rPr lang="en-US" dirty="0"/>
              <a:t>.</a:t>
            </a:r>
          </a:p>
          <a:p>
            <a:r>
              <a:rPr lang="en-US" dirty="0"/>
              <a:t>This is called </a:t>
            </a:r>
            <a:r>
              <a:rPr lang="en-US" u="sng" dirty="0"/>
              <a:t>co-adaptation</a:t>
            </a:r>
            <a:r>
              <a:rPr lang="en-US" dirty="0"/>
              <a:t>. </a:t>
            </a:r>
          </a:p>
          <a:p>
            <a:r>
              <a:rPr lang="en-US" dirty="0"/>
              <a:t>Related to overfitting.</a:t>
            </a:r>
          </a:p>
          <a:p>
            <a:r>
              <a:rPr lang="en-US" dirty="0"/>
              <a:t>Toy Example: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E967D-6C02-9F4E-BF8B-ED86A855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Deep Learning Training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A965CBF-BA73-0C4A-9C75-4642CF026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43420"/>
              </p:ext>
            </p:extLst>
          </p:nvPr>
        </p:nvGraphicFramePr>
        <p:xfrm>
          <a:off x="914400" y="3860437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810576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601423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464705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/>
                        <a:t>w</a:t>
                      </a:r>
                      <a:r>
                        <a:rPr lang="en-US" sz="2400" i="1" baseline="-25000" dirty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/>
                        <a:t>w</a:t>
                      </a:r>
                      <a:r>
                        <a:rPr lang="en-US" sz="2400" i="1" baseline="-25000" dirty="0"/>
                        <a:t>2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905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Optimal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095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Local Minimum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8013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C5D5A67-ADD4-1C40-AF5F-FDCD0BF42BE5}"/>
              </a:ext>
            </a:extLst>
          </p:cNvPr>
          <p:cNvSpPr txBox="1"/>
          <p:nvPr/>
        </p:nvSpPr>
        <p:spPr>
          <a:xfrm>
            <a:off x="914399" y="5410200"/>
            <a:ext cx="6981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common symptom of co-adaptation and overfitting are excessively large weight magnitudes</a:t>
            </a:r>
          </a:p>
        </p:txBody>
      </p:sp>
    </p:spTree>
    <p:extLst>
      <p:ext uri="{BB962C8B-B14F-4D97-AF65-F5344CB8AC3E}">
        <p14:creationId xmlns:p14="http://schemas.microsoft.com/office/powerpoint/2010/main" val="837535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3618</TotalTime>
  <Words>1104</Words>
  <Application>Microsoft Macintosh PowerPoint</Application>
  <PresentationFormat>On-screen Show (4:3)</PresentationFormat>
  <Paragraphs>195</Paragraphs>
  <Slides>25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System Font Regular</vt:lpstr>
      <vt:lpstr>Arial</vt:lpstr>
      <vt:lpstr>Calibri</vt:lpstr>
      <vt:lpstr>Franklin Gothic Book</vt:lpstr>
      <vt:lpstr>Perpetua</vt:lpstr>
      <vt:lpstr>Wingdings</vt:lpstr>
      <vt:lpstr>Wingdings 2</vt:lpstr>
      <vt:lpstr>BasicPresentation</vt:lpstr>
      <vt:lpstr>Equation</vt:lpstr>
      <vt:lpstr>More on Training Deep Neural Networks</vt:lpstr>
      <vt:lpstr>Overview </vt:lpstr>
      <vt:lpstr>Rectified Linear Units </vt:lpstr>
      <vt:lpstr>Vanishing Gradients</vt:lpstr>
      <vt:lpstr>Problems with Sigmoid Activation Function</vt:lpstr>
      <vt:lpstr>Rectified Linear Unit</vt:lpstr>
      <vt:lpstr>Co-Adaptation and Regularization</vt:lpstr>
      <vt:lpstr>Local Minima and Local Gradients</vt:lpstr>
      <vt:lpstr>Local Minima and Co-Adaptation</vt:lpstr>
      <vt:lpstr>Regularization</vt:lpstr>
      <vt:lpstr>Dropout</vt:lpstr>
      <vt:lpstr>Averaging Models is a good idea</vt:lpstr>
      <vt:lpstr>Dropout in Neural Nets</vt:lpstr>
      <vt:lpstr>Dropout Picture</vt:lpstr>
      <vt:lpstr>Step Size Adaptation</vt:lpstr>
      <vt:lpstr>Gradients of Gradients</vt:lpstr>
      <vt:lpstr>Analyzing Gradients</vt:lpstr>
      <vt:lpstr>ADAM Intuitions</vt:lpstr>
      <vt:lpstr>Estimate Gradient Moments</vt:lpstr>
      <vt:lpstr>Update Formula</vt:lpstr>
      <vt:lpstr>Batch Normalization</vt:lpstr>
      <vt:lpstr>High-level Intuition</vt:lpstr>
      <vt:lpstr>Benefits of Normalized Activations</vt:lpstr>
      <vt:lpstr>Normalization Algorithm</vt:lpstr>
      <vt:lpstr>Conclusion</vt:lpstr>
    </vt:vector>
  </TitlesOfParts>
  <Company>Simon Fraser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190</cp:revision>
  <dcterms:created xsi:type="dcterms:W3CDTF">2015-03-11T06:02:33Z</dcterms:created>
  <dcterms:modified xsi:type="dcterms:W3CDTF">2020-01-30T01:11:38Z</dcterms:modified>
</cp:coreProperties>
</file>