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96" r:id="rId1"/>
  </p:sldMasterIdLst>
  <p:notesMasterIdLst>
    <p:notesMasterId r:id="rId20"/>
  </p:notesMasterIdLst>
  <p:sldIdLst>
    <p:sldId id="256" r:id="rId2"/>
    <p:sldId id="262" r:id="rId3"/>
    <p:sldId id="268" r:id="rId4"/>
    <p:sldId id="283" r:id="rId5"/>
    <p:sldId id="263" r:id="rId6"/>
    <p:sldId id="264" r:id="rId7"/>
    <p:sldId id="274" r:id="rId8"/>
    <p:sldId id="269" r:id="rId9"/>
    <p:sldId id="265" r:id="rId10"/>
    <p:sldId id="267" r:id="rId11"/>
    <p:sldId id="266" r:id="rId12"/>
    <p:sldId id="270" r:id="rId13"/>
    <p:sldId id="271" r:id="rId14"/>
    <p:sldId id="272" r:id="rId15"/>
    <p:sldId id="273" r:id="rId16"/>
    <p:sldId id="275" r:id="rId17"/>
    <p:sldId id="276" r:id="rId18"/>
    <p:sldId id="27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AF1D71DB-BB25-7640-BCED-5FE0BB367C49}">
          <p14:sldIdLst>
            <p14:sldId id="256"/>
            <p14:sldId id="262"/>
            <p14:sldId id="268"/>
            <p14:sldId id="283"/>
            <p14:sldId id="263"/>
            <p14:sldId id="264"/>
            <p14:sldId id="274"/>
            <p14:sldId id="269"/>
            <p14:sldId id="265"/>
            <p14:sldId id="267"/>
            <p14:sldId id="266"/>
            <p14:sldId id="270"/>
            <p14:sldId id="271"/>
            <p14:sldId id="272"/>
            <p14:sldId id="273"/>
            <p14:sldId id="27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44"/>
    <p:restoredTop sz="80556"/>
  </p:normalViewPr>
  <p:slideViewPr>
    <p:cSldViewPr snapToGrid="0" snapToObjects="1">
      <p:cViewPr>
        <p:scale>
          <a:sx n="118" d="100"/>
          <a:sy n="118" d="100"/>
        </p:scale>
        <p:origin x="672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672A7-2D62-D546-B943-B85F59ADDF17}" type="datetimeFigureOut">
              <a:rPr lang="en-US" smtClean="0"/>
              <a:t>2/26/20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8169F-5D8D-8443-9ACF-14667E26D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78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00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Discussion: does</a:t>
            </a:r>
            <a:r>
              <a:rPr lang="en-US" baseline="0"/>
              <a:t> Markov assumption hold in basketball example?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31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67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can use rnns to do scanning http://karpathy.github.io/2015/05/21/rnn-effectiveness/</a:t>
            </a:r>
          </a:p>
          <a:p>
            <a:endParaRPr lang="en-US"/>
          </a:p>
          <a:p>
            <a:r>
              <a:rPr lang="en-US"/>
              <a:t>rnn generating</a:t>
            </a:r>
            <a:r>
              <a:rPr lang="en-US" baseline="0"/>
              <a:t> demo </a:t>
            </a:r>
            <a:r>
              <a:rPr lang="en-US"/>
              <a:t>http://www.cs.toronto.edu/~ilya/rnn.html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01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59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</a:t>
            </a:r>
            <a:r>
              <a:rPr lang="en-US" baseline="0" dirty="0"/>
              <a:t> Bakker’s diagram or print it at least</a:t>
            </a:r>
          </a:p>
          <a:p>
            <a:r>
              <a:rPr lang="en-US" baseline="0" dirty="0"/>
              <a:t>why don’t the gradients vanish? Bakker says they have “constant error flow” and “linear activation functions”. I don’t see that in the equations. Maybe it’s because the recurrent activation of the new cell content given the old cell content is linear.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it’s even easier to see in the original version without forget gates – cell is just carried along with some input modifications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to present, do first Bakker without forget gates, then equations, then Stanford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memory cells are kind of a way of building up a model of the sentence content – a set of facts – that is not dynamic. More like intuitive language processing. Especially with multiple sentences.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Memory cells are like variables in traditional symbolic programs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37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81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ys</a:t>
            </a:r>
            <a:r>
              <a:rPr lang="en-US" dirty="0"/>
              <a:t> are outputs</a:t>
            </a:r>
          </a:p>
          <a:p>
            <a:r>
              <a:rPr lang="en-US" dirty="0"/>
              <a:t>g is non-linear</a:t>
            </a:r>
            <a:r>
              <a:rPr lang="en-US" baseline="0" dirty="0"/>
              <a:t> activation function sigmoid</a:t>
            </a:r>
          </a:p>
          <a:p>
            <a:r>
              <a:rPr lang="en-US" baseline="0" dirty="0"/>
              <a:t>g and h may be different, typically are e.g. clipping</a:t>
            </a:r>
          </a:p>
          <a:p>
            <a:r>
              <a:rPr lang="en-US" baseline="0" dirty="0"/>
              <a:t>first study without forget gates</a:t>
            </a:r>
          </a:p>
          <a:p>
            <a:endParaRPr lang="en-US" baseline="0" dirty="0"/>
          </a:p>
          <a:p>
            <a:r>
              <a:rPr lang="en-US" baseline="0" dirty="0"/>
              <a:t>If forget = 1 and input = 0 -&gt; copy previous contents</a:t>
            </a:r>
          </a:p>
          <a:p>
            <a:r>
              <a:rPr lang="en-US" baseline="0" dirty="0"/>
              <a:t>In that case partial derivative of Error </a:t>
            </a:r>
            <a:r>
              <a:rPr lang="en-US" baseline="0" dirty="0" err="1"/>
              <a:t>wrt</a:t>
            </a:r>
            <a:r>
              <a:rPr lang="en-US" baseline="0" dirty="0"/>
              <a:t> cell(t-2) = derivative E/d (cell(t-1) x d(cell(t-1)/d(cell(t-2) = E/d(cell(t-1) x 1 the derivative of the identify function</a:t>
            </a:r>
          </a:p>
          <a:p>
            <a:r>
              <a:rPr lang="en-US" baseline="0" dirty="0"/>
              <a:t>like composing linear activation functions rather than nonlinear with saturating gradients</a:t>
            </a:r>
          </a:p>
          <a:p>
            <a:endParaRPr lang="en-US" baseline="0" dirty="0"/>
          </a:p>
          <a:p>
            <a:r>
              <a:rPr lang="en-US" baseline="0" dirty="0"/>
              <a:t>Discussion: </a:t>
            </a:r>
          </a:p>
          <a:p>
            <a:endParaRPr lang="en-US" baseline="0" dirty="0"/>
          </a:p>
          <a:p>
            <a:r>
              <a:rPr lang="en-US" baseline="0" dirty="0"/>
              <a:t>- a lot of work simply to have something like a variable with a memory location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is sequence modelling really appropriate for NLP? Isn’t it an order-independent </a:t>
            </a:r>
            <a:r>
              <a:rPr lang="en-US" i="1" baseline="0" dirty="0"/>
              <a:t>set</a:t>
            </a:r>
            <a:r>
              <a:rPr lang="en-US" baseline="0" dirty="0"/>
              <a:t> of facts? (bidirectional)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/>
              <a:t>Example</a:t>
            </a:r>
          </a:p>
          <a:p>
            <a:pPr marL="0" indent="0">
              <a:buFontTx/>
              <a:buNone/>
            </a:pPr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/>
              <a:t>Suppose you have the following deterministic program</a:t>
            </a:r>
          </a:p>
          <a:p>
            <a:pPr marL="0" indent="0">
              <a:buFontTx/>
              <a:buNone/>
            </a:pPr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/>
              <a:t>for all word pairs do</a:t>
            </a:r>
          </a:p>
          <a:p>
            <a:pPr marL="0" indent="0">
              <a:buFontTx/>
              <a:buNone/>
            </a:pPr>
            <a:r>
              <a:rPr lang="en-US" baseline="0" dirty="0"/>
              <a:t>	If current word pair is “In Korea” </a:t>
            </a:r>
          </a:p>
          <a:p>
            <a:pPr marL="0" indent="0">
              <a:buFontTx/>
              <a:buNone/>
            </a:pPr>
            <a:r>
              <a:rPr lang="en-US" baseline="0" dirty="0"/>
              <a:t>	then memory := “In Korea”   /*decide to store input in memory cell*/</a:t>
            </a:r>
          </a:p>
          <a:p>
            <a:pPr marL="0" indent="0">
              <a:buFontTx/>
              <a:buNone/>
            </a:pPr>
            <a:r>
              <a:rPr lang="en-US" baseline="0" dirty="0"/>
              <a:t>	end if</a:t>
            </a:r>
          </a:p>
          <a:p>
            <a:pPr marL="0" indent="0">
              <a:buFontTx/>
              <a:buNone/>
            </a:pPr>
            <a:r>
              <a:rPr lang="en-US" baseline="0" dirty="0"/>
              <a:t>	if current word pair is “residents speak” AND memory = “In Korea” /*decide to use content of memory cell*/</a:t>
            </a:r>
          </a:p>
          <a:p>
            <a:pPr marL="0" indent="0">
              <a:buFontTx/>
              <a:buNone/>
            </a:pPr>
            <a:r>
              <a:rPr lang="en-US" baseline="0" dirty="0"/>
              <a:t>	then </a:t>
            </a:r>
            <a:r>
              <a:rPr lang="en-US" baseline="0" dirty="0" err="1"/>
              <a:t>next_predicted_word</a:t>
            </a:r>
            <a:r>
              <a:rPr lang="en-US" baseline="0" dirty="0"/>
              <a:t> := “Korean” </a:t>
            </a:r>
          </a:p>
          <a:p>
            <a:pPr marL="0" indent="0">
              <a:buFontTx/>
              <a:buNone/>
            </a:pPr>
            <a:r>
              <a:rPr lang="en-US" baseline="0" dirty="0"/>
              <a:t>	        memory := empty /*forget memory*/</a:t>
            </a:r>
          </a:p>
          <a:p>
            <a:pPr marL="0" indent="0">
              <a:buFontTx/>
              <a:buNone/>
            </a:pPr>
            <a:r>
              <a:rPr lang="en-US" baseline="0" dirty="0"/>
              <a:t>	end if</a:t>
            </a:r>
          </a:p>
          <a:p>
            <a:pPr marL="0" indent="0">
              <a:buFontTx/>
              <a:buNone/>
            </a:pPr>
            <a:r>
              <a:rPr lang="en-US" baseline="0" dirty="0"/>
              <a:t>end for</a:t>
            </a:r>
          </a:p>
          <a:p>
            <a:pPr marL="0" indent="0">
              <a:buFontTx/>
              <a:buNone/>
            </a:pPr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/>
              <a:t>LSTM makes probabilistic decisions. learns these programs steps rather than have them hard-coded</a:t>
            </a:r>
          </a:p>
          <a:p>
            <a:pPr marL="0" indent="0">
              <a:buFontTx/>
              <a:buNone/>
            </a:pPr>
            <a:endParaRPr lang="en-US" baseline="0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40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34E7B-F79A-E04A-A820-6F9D1C96C4A2}" type="datetime1">
              <a:rPr lang="en-CA" smtClean="0"/>
              <a:t>2020-02-26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Belief Revision and Induction – Pan Pacific Game Theory 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0D99C-60AC-FD4F-997B-E979646F65D3}" type="datetime1">
              <a:rPr lang="en-CA" smtClean="0"/>
              <a:t>2020-02-26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Belief Revision and Induction – Pan Pacific Game Theory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8833-AE82-5945-9D34-A361E72F0813}" type="datetime1">
              <a:rPr lang="en-CA" smtClean="0"/>
              <a:t>2020-02-26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Belief Revision and Induction – Pan Pacific Game Theory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7A96-781C-B34E-94AD-44529C1E7C26}" type="datetime1">
              <a:rPr lang="en-CA" smtClean="0"/>
              <a:t>2020-02-26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632D-8B77-A544-B180-5190FAB6C8EA}" type="datetime1">
              <a:rPr lang="en-CA" smtClean="0"/>
              <a:t>2020-02-26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Belief Revision and Induction – Pan Pacific Game Theory 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4296D-9DB4-9942-8850-401660D41D10}" type="datetime1">
              <a:rPr lang="en-CA" smtClean="0"/>
              <a:t>2020-02-26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Belief Revision and Induction – Pan Pacific Game Theory 2019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E4F37-AA9F-E54F-B73C-A674481D8A01}" type="datetime1">
              <a:rPr lang="en-CA" smtClean="0"/>
              <a:t>2020-02-26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Belief Revision and Induction – Pan Pacific Game Theory 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EFDE-B382-C543-92D2-30DBA9FD65FD}" type="datetime1">
              <a:rPr lang="en-CA" smtClean="0"/>
              <a:t>2020-02-26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Belief Revision and Induction – Pan Pacific Game Theory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D8A8-B5D5-B64D-B2C7-C80558D818BD}" type="datetime1">
              <a:rPr lang="en-CA" smtClean="0"/>
              <a:t>2020-02-26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Belief Revision and Induction – Pan Pacific Game Theory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D220-1445-B844-856A-041C4C0580A5}" type="datetime1">
              <a:rPr lang="en-CA" smtClean="0"/>
              <a:t>2020-02-26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Belief Revision and Induction – Pan Pacific Game Theory 2019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9AC06C26-E4D6-574A-A2BF-E5B2D304D3C1}" type="datetime1">
              <a:rPr lang="en-CA" smtClean="0"/>
              <a:t>2020-02-26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Belief Revision and Induction – Pan Pacific Game Theory 2019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9AE0D64-4244-9449-AF17-4A14B6E31F6B}" type="datetime1">
              <a:rPr lang="en-CA" smtClean="0"/>
              <a:t>2020-02-26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Belief Revision and Induction – Pan Pacific Game Theory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2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rojects.yisongyue.com/bballpredic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hyperlink" Target="https://www.disneyresearch.com/publication/data-driven-ghosting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Recurrent Neural Networks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Introduction to Deep Learning</a:t>
            </a:r>
          </a:p>
        </p:txBody>
      </p:sp>
    </p:spTree>
    <p:extLst>
      <p:ext uri="{BB962C8B-B14F-4D97-AF65-F5344CB8AC3E}">
        <p14:creationId xmlns:p14="http://schemas.microsoft.com/office/powerpoint/2010/main" val="3027329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LSTM Connection Diagram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426" y="1780130"/>
            <a:ext cx="8770375" cy="3508150"/>
          </a:xfrm>
        </p:spPr>
      </p:pic>
    </p:spTree>
    <p:extLst>
      <p:ext uri="{BB962C8B-B14F-4D97-AF65-F5344CB8AC3E}">
        <p14:creationId xmlns:p14="http://schemas.microsoft.com/office/powerpoint/2010/main" val="3595270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505" y="177799"/>
            <a:ext cx="9879351" cy="1188720"/>
          </a:xfrm>
        </p:spPr>
        <p:txBody>
          <a:bodyPr/>
          <a:lstStyle/>
          <a:p>
            <a:r>
              <a:rPr lang="en-US" dirty="0"/>
              <a:t>Semi-Formal Definitions (Bakker 2001)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3187" y="1435482"/>
            <a:ext cx="10532276" cy="3173286"/>
          </a:xfrm>
        </p:spPr>
        <p:txBody>
          <a:bodyPr/>
          <a:lstStyle/>
          <a:p>
            <a:r>
              <a:rPr lang="en-US" dirty="0">
                <a:latin typeface="Perpetua" panose="02020502060401020303" pitchFamily="18" charset="77"/>
              </a:rPr>
              <a:t>Recall the RNN recurrence</a:t>
            </a:r>
          </a:p>
          <a:p>
            <a:r>
              <a:rPr lang="en-US" dirty="0">
                <a:latin typeface="Perpetua" panose="02020502060401020303" pitchFamily="18" charset="77"/>
              </a:rPr>
              <a:t>Applies to hidden units and input/output/forget gates (ignoring current input </a:t>
            </a:r>
            <a:r>
              <a:rPr lang="en-US" i="1" dirty="0" err="1">
                <a:latin typeface="Perpetua" panose="02020502060401020303" pitchFamily="18" charset="77"/>
              </a:rPr>
              <a:t>x</a:t>
            </a:r>
            <a:r>
              <a:rPr lang="en-US" i="1" baseline="-25000" dirty="0" err="1">
                <a:latin typeface="Perpetua" panose="02020502060401020303" pitchFamily="18" charset="77"/>
              </a:rPr>
              <a:t>t</a:t>
            </a:r>
            <a:r>
              <a:rPr lang="en-US" dirty="0">
                <a:latin typeface="Perpetua" panose="02020502060401020303" pitchFamily="18" charset="77"/>
              </a:rPr>
              <a:t> for now).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451101" y="3524250"/>
          <a:ext cx="726122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Equation" r:id="rId4" imgW="3543300" imgH="368300" progId="Equation.3">
                  <p:embed/>
                </p:oleObj>
              </mc:Choice>
              <mc:Fallback>
                <p:oleObj name="Equation" r:id="rId4" imgW="3543300" imgH="3683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51101" y="3524250"/>
                        <a:ext cx="7261225" cy="75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9506" y="2506386"/>
            <a:ext cx="103260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defTabSz="914400">
              <a:spcBef>
                <a:spcPts val="575"/>
              </a:spcBef>
              <a:buClr>
                <a:srgbClr val="D34817"/>
              </a:buClr>
              <a:buSzPct val="85000"/>
              <a:buFont typeface="Wingdings 2" charset="0"/>
              <a:buChar char=""/>
            </a:pPr>
            <a:r>
              <a:rPr lang="en-US" sz="2600" dirty="0">
                <a:solidFill>
                  <a:prstClr val="black"/>
                </a:solidFill>
                <a:latin typeface="Perpetua"/>
              </a:rPr>
              <a:t>The new </a:t>
            </a:r>
            <a:r>
              <a:rPr lang="en-US" sz="2600" i="1" dirty="0">
                <a:solidFill>
                  <a:prstClr val="black"/>
                </a:solidFill>
                <a:latin typeface="Perpetua"/>
              </a:rPr>
              <a:t>memory cell contents 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is </a:t>
            </a:r>
            <a:br>
              <a:rPr lang="en-US" sz="2600" dirty="0">
                <a:solidFill>
                  <a:prstClr val="black"/>
                </a:solidFill>
                <a:latin typeface="Perpetua"/>
              </a:rPr>
            </a:br>
            <a:r>
              <a:rPr lang="en-US" sz="2600" dirty="0">
                <a:solidFill>
                  <a:prstClr val="black"/>
                </a:solidFill>
                <a:latin typeface="Perpetua"/>
              </a:rPr>
              <a:t>[input factor x previous input activations ] + [forgetting factor x previous content 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9505" y="4279901"/>
            <a:ext cx="9954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>
                <a:latin typeface="Perpetua" panose="02020502060401020303" pitchFamily="18" charset="77"/>
              </a:rPr>
              <a:t>The new memory cell output is the output gate x cell activation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214300"/>
              </p:ext>
            </p:extLst>
          </p:nvPr>
        </p:nvGraphicFramePr>
        <p:xfrm>
          <a:off x="4897982" y="4953249"/>
          <a:ext cx="30956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Equation" r:id="rId6" imgW="1511300" imgH="241300" progId="Equation.3">
                  <p:embed/>
                </p:oleObj>
              </mc:Choice>
              <mc:Fallback>
                <p:oleObj name="Equation" r:id="rId6" imgW="1511300" imgH="2413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97982" y="4953249"/>
                        <a:ext cx="3095625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047059"/>
              </p:ext>
            </p:extLst>
          </p:nvPr>
        </p:nvGraphicFramePr>
        <p:xfrm>
          <a:off x="4159724" y="1482344"/>
          <a:ext cx="4046537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Equation" r:id="rId8" imgW="2235200" imgH="368300" progId="Equation.3">
                  <p:embed/>
                </p:oleObj>
              </mc:Choice>
              <mc:Fallback>
                <p:oleObj name="Equation" r:id="rId8" imgW="2235200" imgH="3683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59724" y="1482344"/>
                        <a:ext cx="4046537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7727408" y="3255219"/>
            <a:ext cx="0" cy="3475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080242" y="3276992"/>
            <a:ext cx="0" cy="3040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6202E4A-8345-7C4A-BFEB-FD0391753484}"/>
              </a:ext>
            </a:extLst>
          </p:cNvPr>
          <p:cNvCxnSpPr/>
          <p:nvPr/>
        </p:nvCxnSpPr>
        <p:spPr>
          <a:xfrm>
            <a:off x="1895707" y="3333750"/>
            <a:ext cx="1605776" cy="269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9E81A50-7D9F-8947-B82E-DC65D817B680}"/>
              </a:ext>
            </a:extLst>
          </p:cNvPr>
          <p:cNvCxnSpPr>
            <a:cxnSpLocks/>
          </p:cNvCxnSpPr>
          <p:nvPr/>
        </p:nvCxnSpPr>
        <p:spPr>
          <a:xfrm flipH="1">
            <a:off x="4834003" y="3255219"/>
            <a:ext cx="384768" cy="421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D347828-FB34-1C4A-A7E1-D458DCD24949}"/>
              </a:ext>
            </a:extLst>
          </p:cNvPr>
          <p:cNvCxnSpPr>
            <a:cxnSpLocks/>
          </p:cNvCxnSpPr>
          <p:nvPr/>
        </p:nvCxnSpPr>
        <p:spPr>
          <a:xfrm flipH="1">
            <a:off x="7158964" y="4677731"/>
            <a:ext cx="457319" cy="384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3A8BD96-89D5-9D4F-8AE5-FA54039B4D9B}"/>
              </a:ext>
            </a:extLst>
          </p:cNvPr>
          <p:cNvCxnSpPr>
            <a:cxnSpLocks/>
          </p:cNvCxnSpPr>
          <p:nvPr/>
        </p:nvCxnSpPr>
        <p:spPr>
          <a:xfrm>
            <a:off x="5843240" y="4608768"/>
            <a:ext cx="370466" cy="377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491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LSTMs and Programs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4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Cells and Variables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01805" y="2638044"/>
            <a:ext cx="9459059" cy="310198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One way to think of a memory cell is that it is a probabilistic version of a variable in a traditional program.</a:t>
            </a:r>
          </a:p>
          <a:p>
            <a:r>
              <a:rPr lang="en-US" dirty="0"/>
              <a:t>For a traditional program variable, you can assign it new values, retrieve the value when needed, update the value.</a:t>
            </a:r>
          </a:p>
          <a:p>
            <a:r>
              <a:rPr lang="en-US" dirty="0"/>
              <a:t>A := 5</a:t>
            </a:r>
            <a:br>
              <a:rPr lang="en-US" dirty="0"/>
            </a:br>
            <a:r>
              <a:rPr lang="en-US" dirty="0"/>
              <a:t>begin</a:t>
            </a:r>
            <a:br>
              <a:rPr lang="en-US" dirty="0"/>
            </a:br>
            <a:r>
              <a:rPr lang="en-US" dirty="0"/>
              <a:t>....</a:t>
            </a:r>
            <a:br>
              <a:rPr lang="en-US" dirty="0"/>
            </a:br>
            <a:r>
              <a:rPr lang="en-US" dirty="0"/>
              <a:t>end</a:t>
            </a:r>
            <a:br>
              <a:rPr lang="en-US" dirty="0"/>
            </a:br>
            <a:r>
              <a:rPr lang="en-US" dirty="0"/>
              <a:t>if A &gt; 4 then output ...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872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Korean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cell := empty /* initialize memory cell */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while not </a:t>
            </a:r>
            <a:r>
              <a:rPr lang="en-US" dirty="0" err="1"/>
              <a:t>end_of_sequence</a:t>
            </a:r>
            <a:endParaRPr lang="en-US" dirty="0"/>
          </a:p>
          <a:p>
            <a:pPr marL="788988" lvl="1" indent="-514350">
              <a:buFont typeface="+mj-lt"/>
              <a:buAutoNum type="arabicPeriod"/>
            </a:pPr>
            <a:r>
              <a:rPr lang="en-US" dirty="0" err="1"/>
              <a:t>current_word</a:t>
            </a:r>
            <a:r>
              <a:rPr lang="en-US" dirty="0"/>
              <a:t> := </a:t>
            </a:r>
            <a:r>
              <a:rPr lang="en-US" dirty="0" err="1"/>
              <a:t>read_next_word</a:t>
            </a:r>
            <a:endParaRPr lang="en-US" dirty="0"/>
          </a:p>
          <a:p>
            <a:pPr marL="788988" lvl="1" indent="-514350">
              <a:buFont typeface="+mj-lt"/>
              <a:buAutoNum type="arabicPeriod"/>
            </a:pPr>
            <a:r>
              <a:rPr lang="en-US" dirty="0" err="1"/>
              <a:t>previous_cell</a:t>
            </a:r>
            <a:r>
              <a:rPr lang="en-US" dirty="0"/>
              <a:t> := cell</a:t>
            </a:r>
          </a:p>
          <a:p>
            <a:pPr marL="788988" lvl="1" indent="-514350">
              <a:buFont typeface="+mj-lt"/>
              <a:buAutoNum type="arabicPeriod"/>
            </a:pPr>
            <a:r>
              <a:rPr lang="en-US" dirty="0"/>
              <a:t>if input context is right</a:t>
            </a:r>
            <a:br>
              <a:rPr lang="en-US" dirty="0"/>
            </a:br>
            <a:r>
              <a:rPr lang="en-US" dirty="0"/>
              <a:t>cell := </a:t>
            </a:r>
            <a:r>
              <a:rPr lang="en-US" dirty="0" err="1"/>
              <a:t>current_word</a:t>
            </a:r>
            <a:r>
              <a:rPr lang="en-US" dirty="0"/>
              <a:t> /*e.g. after “In” store “Korea”</a:t>
            </a:r>
            <a:br>
              <a:rPr lang="en-US" dirty="0"/>
            </a:br>
            <a:r>
              <a:rPr lang="en-US" dirty="0"/>
              <a:t>else</a:t>
            </a:r>
            <a:br>
              <a:rPr lang="en-US" dirty="0"/>
            </a:br>
            <a:r>
              <a:rPr lang="en-US" dirty="0"/>
              <a:t>cell := </a:t>
            </a:r>
            <a:r>
              <a:rPr lang="en-US" dirty="0" err="1"/>
              <a:t>previous_cell</a:t>
            </a:r>
            <a:r>
              <a:rPr lang="en-US" dirty="0"/>
              <a:t> /*copy previous value*/</a:t>
            </a:r>
          </a:p>
          <a:p>
            <a:pPr marL="788988" lvl="1" indent="-514350">
              <a:buFont typeface="+mj-lt"/>
              <a:buAutoNum type="arabicPeriod"/>
            </a:pPr>
            <a:r>
              <a:rPr lang="en-US" dirty="0"/>
              <a:t>if output context is right</a:t>
            </a:r>
            <a:br>
              <a:rPr lang="en-US" dirty="0"/>
            </a:br>
            <a:r>
              <a:rPr lang="en-US" dirty="0"/>
              <a:t>use cell to predict /* e.g. after “speak” predict “Korean” */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B3FB21-15DD-D94A-90C0-7397470A22F9}"/>
              </a:ext>
            </a:extLst>
          </p:cNvPr>
          <p:cNvSpPr txBox="1"/>
          <p:nvPr/>
        </p:nvSpPr>
        <p:spPr>
          <a:xfrm>
            <a:off x="1293541" y="5893308"/>
            <a:ext cx="8842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“In Korea, more than half of all the residents speak Korean”.</a:t>
            </a:r>
          </a:p>
        </p:txBody>
      </p:sp>
    </p:spTree>
    <p:extLst>
      <p:ext uri="{BB962C8B-B14F-4D97-AF65-F5344CB8AC3E}">
        <p14:creationId xmlns:p14="http://schemas.microsoft.com/office/powerpoint/2010/main" val="1128963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190" y="206375"/>
            <a:ext cx="9035313" cy="1188720"/>
          </a:xfrm>
        </p:spPr>
        <p:txBody>
          <a:bodyPr/>
          <a:lstStyle/>
          <a:p>
            <a:r>
              <a:rPr lang="en-US" dirty="0"/>
              <a:t>LSTM program With Deterministic Gates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6410" y="1447800"/>
            <a:ext cx="9664390" cy="5203825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cell := empty /* initialize memory cell */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while not </a:t>
            </a:r>
            <a:r>
              <a:rPr lang="en-US" dirty="0" err="1"/>
              <a:t>end_of_sequence</a:t>
            </a:r>
            <a:endParaRPr lang="en-US" dirty="0"/>
          </a:p>
          <a:p>
            <a:pPr marL="788988" lvl="1" indent="-514350">
              <a:buFont typeface="+mj-lt"/>
              <a:buAutoNum type="arabicPeriod"/>
            </a:pPr>
            <a:r>
              <a:rPr lang="en-US" dirty="0" err="1"/>
              <a:t>current_word</a:t>
            </a:r>
            <a:r>
              <a:rPr lang="en-US" dirty="0"/>
              <a:t> := </a:t>
            </a:r>
            <a:r>
              <a:rPr lang="en-US" dirty="0" err="1"/>
              <a:t>read_next_word</a:t>
            </a:r>
            <a:endParaRPr lang="en-US" dirty="0"/>
          </a:p>
          <a:p>
            <a:pPr marL="788988" lvl="1" indent="-514350">
              <a:buFont typeface="+mj-lt"/>
              <a:buAutoNum type="arabicPeriod"/>
            </a:pPr>
            <a:r>
              <a:rPr lang="en-US" dirty="0" err="1"/>
              <a:t>previous_cell</a:t>
            </a:r>
            <a:r>
              <a:rPr lang="en-US" dirty="0"/>
              <a:t> := cell</a:t>
            </a:r>
          </a:p>
          <a:p>
            <a:pPr marL="788988" lvl="1" indent="-514350">
              <a:buFont typeface="+mj-lt"/>
              <a:buAutoNum type="arabicPeriod"/>
            </a:pPr>
            <a:r>
              <a:rPr lang="en-US" dirty="0"/>
              <a:t>compute </a:t>
            </a:r>
            <a:r>
              <a:rPr lang="en-US" dirty="0" err="1"/>
              <a:t>input_gate</a:t>
            </a:r>
            <a:r>
              <a:rPr lang="en-US" dirty="0"/>
              <a:t>, </a:t>
            </a:r>
            <a:r>
              <a:rPr lang="en-US" dirty="0" err="1"/>
              <a:t>forget_gate</a:t>
            </a:r>
            <a:r>
              <a:rPr lang="en-US" dirty="0"/>
              <a:t>, </a:t>
            </a:r>
            <a:r>
              <a:rPr lang="en-US" dirty="0" err="1"/>
              <a:t>output_gate</a:t>
            </a:r>
            <a:r>
              <a:rPr lang="en-US" dirty="0"/>
              <a:t> activations using previous hidden node activations</a:t>
            </a:r>
            <a:br>
              <a:rPr lang="en-US" dirty="0"/>
            </a:br>
            <a:r>
              <a:rPr lang="en-US" dirty="0"/>
              <a:t>/* like an RNN */</a:t>
            </a:r>
          </a:p>
          <a:p>
            <a:pPr marL="788988" lvl="1" indent="-514350">
              <a:buFont typeface="+mj-lt"/>
              <a:buAutoNum type="arabicPeriod"/>
            </a:pPr>
            <a:r>
              <a:rPr lang="en-US" dirty="0"/>
              <a:t>compute </a:t>
            </a:r>
            <a:r>
              <a:rPr lang="en-US" dirty="0" err="1"/>
              <a:t>candidate_memory</a:t>
            </a:r>
            <a:r>
              <a:rPr lang="en-US" dirty="0"/>
              <a:t> using previous  hidden node activations</a:t>
            </a:r>
            <a:br>
              <a:rPr lang="en-US" dirty="0"/>
            </a:br>
            <a:r>
              <a:rPr lang="en-US" dirty="0"/>
              <a:t>/*without using </a:t>
            </a:r>
            <a:r>
              <a:rPr lang="en-US" dirty="0" err="1"/>
              <a:t>previous_cell</a:t>
            </a:r>
            <a:r>
              <a:rPr lang="en-US" dirty="0"/>
              <a:t> */</a:t>
            </a:r>
            <a:br>
              <a:rPr lang="en-US" dirty="0"/>
            </a:br>
            <a:r>
              <a:rPr lang="en-US" dirty="0"/>
              <a:t>/* like an RNN */</a:t>
            </a:r>
          </a:p>
          <a:p>
            <a:pPr marL="788988" lvl="1" indent="-514350">
              <a:buFont typeface="+mj-lt"/>
              <a:buAutoNum type="arabicPeriod"/>
            </a:pPr>
            <a:r>
              <a:rPr lang="en-US" dirty="0"/>
              <a:t>if </a:t>
            </a:r>
            <a:r>
              <a:rPr lang="en-US" dirty="0" err="1"/>
              <a:t>input_gate</a:t>
            </a:r>
            <a:r>
              <a:rPr lang="en-US" dirty="0"/>
              <a:t> is on</a:t>
            </a:r>
            <a:br>
              <a:rPr lang="en-US" dirty="0"/>
            </a:br>
            <a:r>
              <a:rPr lang="en-US" dirty="0"/>
              <a:t>cell := </a:t>
            </a:r>
            <a:r>
              <a:rPr lang="en-US" dirty="0" err="1"/>
              <a:t>candidate_memory</a:t>
            </a:r>
            <a:br>
              <a:rPr lang="en-US" dirty="0"/>
            </a:br>
            <a:r>
              <a:rPr lang="en-US" dirty="0" err="1"/>
              <a:t>elseif</a:t>
            </a:r>
            <a:r>
              <a:rPr lang="en-US" dirty="0"/>
              <a:t>  </a:t>
            </a:r>
            <a:r>
              <a:rPr lang="en-US" dirty="0" err="1"/>
              <a:t>forget_gate</a:t>
            </a:r>
            <a:r>
              <a:rPr lang="en-US" dirty="0"/>
              <a:t> is on</a:t>
            </a:r>
            <a:br>
              <a:rPr lang="en-US" dirty="0"/>
            </a:br>
            <a:r>
              <a:rPr lang="en-US" dirty="0"/>
              <a:t>cell := empty</a:t>
            </a:r>
            <a:br>
              <a:rPr lang="en-US" dirty="0"/>
            </a:br>
            <a:r>
              <a:rPr lang="en-US" dirty="0"/>
              <a:t>else cell := </a:t>
            </a:r>
            <a:r>
              <a:rPr lang="en-US" dirty="0" err="1"/>
              <a:t>previous_cell</a:t>
            </a:r>
            <a:endParaRPr lang="en-US" dirty="0"/>
          </a:p>
          <a:p>
            <a:pPr marL="788988" lvl="1" indent="-514350">
              <a:buFont typeface="+mj-lt"/>
              <a:buAutoNum type="arabicPeriod"/>
            </a:pPr>
            <a:r>
              <a:rPr lang="en-US" dirty="0"/>
              <a:t>if </a:t>
            </a:r>
            <a:r>
              <a:rPr lang="en-US" dirty="0" err="1"/>
              <a:t>output_gate</a:t>
            </a:r>
            <a:r>
              <a:rPr lang="en-US" dirty="0"/>
              <a:t> is on, predict using current cell activation, current hidden node activations</a:t>
            </a:r>
            <a:br>
              <a:rPr lang="en-US" dirty="0"/>
            </a:br>
            <a:r>
              <a:rPr lang="en-US" dirty="0"/>
              <a:t>/* like an RNN */</a:t>
            </a:r>
          </a:p>
        </p:txBody>
      </p:sp>
    </p:spTree>
    <p:extLst>
      <p:ext uri="{BB962C8B-B14F-4D97-AF65-F5344CB8AC3E}">
        <p14:creationId xmlns:p14="http://schemas.microsoft.com/office/powerpoint/2010/main" val="1569761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C581-8F75-0344-9B3F-3A80319D6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Gated Recurrent Unit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EBB74-916D-B64F-89C3-EC1D4257C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403869"/>
            <a:ext cx="7729728" cy="3101983"/>
          </a:xfrm>
        </p:spPr>
        <p:txBody>
          <a:bodyPr/>
          <a:lstStyle/>
          <a:p>
            <a:r>
              <a:rPr lang="en-US" dirty="0"/>
              <a:t>Several variations on the LSTM gates have been developed. </a:t>
            </a:r>
          </a:p>
          <a:p>
            <a:r>
              <a:rPr lang="en-US" dirty="0"/>
              <a:t>Especially popular is GRU</a:t>
            </a:r>
          </a:p>
          <a:p>
            <a:r>
              <a:rPr lang="en-US" dirty="0"/>
              <a:t>Intuition: replace “input” and “forget” by “update”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53042-340B-154A-9AEB-9F4CD3A62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6281FF-832A-C04D-8E16-AD75A5089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029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BC5D3-9067-BF43-92AD-715C75733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07131"/>
            <a:ext cx="7729728" cy="1188720"/>
          </a:xfrm>
        </p:spPr>
        <p:txBody>
          <a:bodyPr/>
          <a:lstStyle/>
          <a:p>
            <a:r>
              <a:rPr lang="en-US" dirty="0"/>
              <a:t>GRU </a:t>
            </a:r>
            <a:r>
              <a:rPr lang="en-US" dirty="0" err="1"/>
              <a:t>EquatioNs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9A66F-E6F5-EB45-8AAE-66921AB20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990" y="1878008"/>
            <a:ext cx="10231692" cy="664470"/>
          </a:xfrm>
        </p:spPr>
        <p:txBody>
          <a:bodyPr/>
          <a:lstStyle/>
          <a:p>
            <a:r>
              <a:rPr lang="en-US" dirty="0"/>
              <a:t>New content </a:t>
            </a:r>
            <a:r>
              <a:rPr lang="en-US" b="1" dirty="0" err="1"/>
              <a:t>h’</a:t>
            </a:r>
            <a:r>
              <a:rPr lang="en-US" baseline="-25000" dirty="0" err="1"/>
              <a:t>t</a:t>
            </a:r>
            <a:r>
              <a:rPr lang="en-US" dirty="0"/>
              <a:t> = tanh(</a:t>
            </a:r>
            <a:r>
              <a:rPr lang="en-US" dirty="0" err="1"/>
              <a:t>W</a:t>
            </a:r>
            <a:r>
              <a:rPr lang="en-US" b="1" dirty="0" err="1"/>
              <a:t>x</a:t>
            </a:r>
            <a:r>
              <a:rPr lang="en-US" baseline="-25000" dirty="0" err="1"/>
              <a:t>t</a:t>
            </a:r>
            <a:r>
              <a:rPr lang="en-US" dirty="0"/>
              <a:t> + </a:t>
            </a:r>
            <a:r>
              <a:rPr lang="en-US" b="1" dirty="0"/>
              <a:t>r</a:t>
            </a:r>
            <a:r>
              <a:rPr lang="en-US" baseline="-25000" dirty="0"/>
              <a:t>t</a:t>
            </a:r>
            <a:r>
              <a:rPr lang="en-US" dirty="0"/>
              <a:t> ⊙U</a:t>
            </a:r>
            <a:r>
              <a:rPr lang="en-US" b="1" dirty="0"/>
              <a:t>h</a:t>
            </a:r>
            <a:r>
              <a:rPr lang="en-US" baseline="-25000" dirty="0"/>
              <a:t>t-1</a:t>
            </a:r>
            <a:r>
              <a:rPr lang="en-US" dirty="0"/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DEBC36-556F-B44A-91DD-6FDC922A8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71EDA6-25F2-4043-B178-007184C9E00D}"/>
              </a:ext>
            </a:extLst>
          </p:cNvPr>
          <p:cNvSpPr txBox="1"/>
          <p:nvPr/>
        </p:nvSpPr>
        <p:spPr>
          <a:xfrm>
            <a:off x="1699465" y="2872696"/>
            <a:ext cx="2499211" cy="8585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Transform current observation </a:t>
            </a:r>
            <a:r>
              <a:rPr lang="en-US" sz="2400" b="1" dirty="0" err="1"/>
              <a:t>x</a:t>
            </a:r>
            <a:r>
              <a:rPr lang="en-US" sz="2400" baseline="-25000" dirty="0" err="1"/>
              <a:t>t</a:t>
            </a:r>
            <a:endParaRPr lang="en-US" sz="24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F31235B-05BB-A84E-A366-6E9DF31359BB}"/>
              </a:ext>
            </a:extLst>
          </p:cNvPr>
          <p:cNvCxnSpPr>
            <a:stCxn id="6" idx="0"/>
          </p:cNvCxnSpPr>
          <p:nvPr/>
        </p:nvCxnSpPr>
        <p:spPr>
          <a:xfrm flipV="1">
            <a:off x="2949071" y="2375209"/>
            <a:ext cx="1700988" cy="497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A544DBE-D898-4E40-AEA4-11F9637B745E}"/>
              </a:ext>
            </a:extLst>
          </p:cNvPr>
          <p:cNvSpPr txBox="1"/>
          <p:nvPr/>
        </p:nvSpPr>
        <p:spPr>
          <a:xfrm>
            <a:off x="7501389" y="1876220"/>
            <a:ext cx="397675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Transform previous hidden state </a:t>
            </a:r>
            <a:r>
              <a:rPr lang="en-US" sz="2400" b="1" dirty="0"/>
              <a:t>h</a:t>
            </a:r>
            <a:r>
              <a:rPr lang="en-US" sz="2400" baseline="-25000" dirty="0"/>
              <a:t>t-1</a:t>
            </a:r>
            <a:endParaRPr lang="en-US" sz="24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D3D3D83-238B-9B41-9920-63115B4EB8A5}"/>
              </a:ext>
            </a:extLst>
          </p:cNvPr>
          <p:cNvCxnSpPr>
            <a:stCxn id="9" idx="1"/>
          </p:cNvCxnSpPr>
          <p:nvPr/>
        </p:nvCxnSpPr>
        <p:spPr>
          <a:xfrm flipH="1" flipV="1">
            <a:off x="6456556" y="2210243"/>
            <a:ext cx="1044833" cy="81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406BE9C-A846-4744-983D-48D5C58BCAD1}"/>
              </a:ext>
            </a:extLst>
          </p:cNvPr>
          <p:cNvSpPr txBox="1"/>
          <p:nvPr/>
        </p:nvSpPr>
        <p:spPr>
          <a:xfrm>
            <a:off x="4650059" y="2872696"/>
            <a:ext cx="2991149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u="sng" dirty="0"/>
              <a:t>Reset gate </a:t>
            </a:r>
            <a:r>
              <a:rPr lang="en-US" sz="2400" dirty="0"/>
              <a:t>for previous hidden state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A9354F8-1E3F-9F4E-961A-1C898D486AAE}"/>
              </a:ext>
            </a:extLst>
          </p:cNvPr>
          <p:cNvCxnSpPr/>
          <p:nvPr/>
        </p:nvCxnSpPr>
        <p:spPr>
          <a:xfrm flipH="1" flipV="1">
            <a:off x="5218771" y="2291719"/>
            <a:ext cx="130246" cy="580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D83EFD4-54D3-2D4A-B9EF-ACDCF0B31366}"/>
              </a:ext>
            </a:extLst>
          </p:cNvPr>
          <p:cNvSpPr txBox="1"/>
          <p:nvPr/>
        </p:nvSpPr>
        <p:spPr>
          <a:xfrm>
            <a:off x="892990" y="4092498"/>
            <a:ext cx="8741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Update hidden state </a:t>
            </a:r>
            <a:r>
              <a:rPr lang="en-US" sz="2400" b="1" dirty="0" err="1"/>
              <a:t>h</a:t>
            </a:r>
            <a:r>
              <a:rPr lang="en-US" sz="2400" baseline="-25000" dirty="0" err="1"/>
              <a:t>t</a:t>
            </a:r>
            <a:r>
              <a:rPr lang="en-US" sz="2400" dirty="0"/>
              <a:t> = </a:t>
            </a:r>
            <a:r>
              <a:rPr lang="en-US" sz="2400" b="1" dirty="0" err="1"/>
              <a:t>z</a:t>
            </a:r>
            <a:r>
              <a:rPr lang="en-US" sz="2400" baseline="-25000" dirty="0" err="1"/>
              <a:t>t</a:t>
            </a:r>
            <a:r>
              <a:rPr lang="en-US" sz="2400" dirty="0"/>
              <a:t> ⊙</a:t>
            </a:r>
            <a:r>
              <a:rPr lang="en-US" sz="2400" b="1" dirty="0"/>
              <a:t>h</a:t>
            </a:r>
            <a:r>
              <a:rPr lang="en-US" sz="2400" baseline="-25000" dirty="0"/>
              <a:t>t-1</a:t>
            </a:r>
            <a:r>
              <a:rPr lang="en-US" sz="2400" dirty="0"/>
              <a:t> + (1-</a:t>
            </a:r>
            <a:r>
              <a:rPr lang="en-US" sz="2400" b="1" dirty="0"/>
              <a:t> </a:t>
            </a:r>
            <a:r>
              <a:rPr lang="en-US" sz="2400" b="1" dirty="0" err="1"/>
              <a:t>z</a:t>
            </a:r>
            <a:r>
              <a:rPr lang="en-US" sz="2400" baseline="-25000" dirty="0" err="1"/>
              <a:t>t</a:t>
            </a:r>
            <a:r>
              <a:rPr lang="en-US" sz="2400" dirty="0"/>
              <a:t> )⊙</a:t>
            </a:r>
            <a:r>
              <a:rPr lang="en-US" sz="2400" b="1" dirty="0" err="1"/>
              <a:t>h’</a:t>
            </a:r>
            <a:r>
              <a:rPr lang="en-US" sz="2400" baseline="-25000" dirty="0" err="1"/>
              <a:t>t</a:t>
            </a:r>
            <a:r>
              <a:rPr lang="en-US" sz="2400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FC3D61-7201-9F43-B287-5EF14696EA89}"/>
              </a:ext>
            </a:extLst>
          </p:cNvPr>
          <p:cNvSpPr txBox="1"/>
          <p:nvPr/>
        </p:nvSpPr>
        <p:spPr>
          <a:xfrm>
            <a:off x="1699465" y="4959363"/>
            <a:ext cx="3909598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With probability </a:t>
            </a:r>
            <a:r>
              <a:rPr lang="en-US" sz="2400" b="1" dirty="0" err="1"/>
              <a:t>z</a:t>
            </a:r>
            <a:r>
              <a:rPr lang="en-US" sz="2400" baseline="-25000" dirty="0" err="1"/>
              <a:t>t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keep previous hidden state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25C8D9F-D4F2-D249-9CE1-51539543E937}"/>
              </a:ext>
            </a:extLst>
          </p:cNvPr>
          <p:cNvCxnSpPr>
            <a:cxnSpLocks/>
          </p:cNvCxnSpPr>
          <p:nvPr/>
        </p:nvCxnSpPr>
        <p:spPr>
          <a:xfrm flipV="1">
            <a:off x="4572000" y="4554163"/>
            <a:ext cx="0" cy="405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50C8C03-9A35-F548-BF51-3FCE7503B09F}"/>
              </a:ext>
            </a:extLst>
          </p:cNvPr>
          <p:cNvSpPr txBox="1"/>
          <p:nvPr/>
        </p:nvSpPr>
        <p:spPr>
          <a:xfrm>
            <a:off x="6219044" y="4942271"/>
            <a:ext cx="3909598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With probability 1-</a:t>
            </a:r>
            <a:r>
              <a:rPr lang="en-US" sz="2400" b="1" dirty="0"/>
              <a:t>z</a:t>
            </a:r>
            <a:r>
              <a:rPr lang="en-US" sz="2400" baseline="-25000" dirty="0"/>
              <a:t>t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adopt new content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D489CB8-0174-324B-8D80-115BC9B424F7}"/>
              </a:ext>
            </a:extLst>
          </p:cNvPr>
          <p:cNvCxnSpPr/>
          <p:nvPr/>
        </p:nvCxnSpPr>
        <p:spPr>
          <a:xfrm flipH="1" flipV="1">
            <a:off x="6367346" y="4554163"/>
            <a:ext cx="611626" cy="405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D0B8126-4837-A44E-8F93-D20FC1701701}"/>
              </a:ext>
            </a:extLst>
          </p:cNvPr>
          <p:cNvSpPr txBox="1"/>
          <p:nvPr/>
        </p:nvSpPr>
        <p:spPr>
          <a:xfrm>
            <a:off x="646017" y="5802421"/>
            <a:ext cx="9846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Reset gates </a:t>
            </a:r>
            <a:r>
              <a:rPr lang="en-US" sz="2400" b="1" dirty="0"/>
              <a:t>r</a:t>
            </a:r>
            <a:r>
              <a:rPr lang="en-US" sz="2400" baseline="-25000" dirty="0"/>
              <a:t>t  </a:t>
            </a:r>
            <a:r>
              <a:rPr lang="en-US" sz="2400" dirty="0"/>
              <a:t>and update gates </a:t>
            </a:r>
            <a:r>
              <a:rPr lang="en-US" sz="2400" b="1" dirty="0" err="1"/>
              <a:t>z</a:t>
            </a:r>
            <a:r>
              <a:rPr lang="en-US" sz="2400" baseline="-25000" dirty="0" err="1"/>
              <a:t>t</a:t>
            </a:r>
            <a:r>
              <a:rPr lang="en-US" sz="2400" dirty="0"/>
              <a:t> are trainable function of previous hidden state and current input</a:t>
            </a:r>
          </a:p>
        </p:txBody>
      </p:sp>
    </p:spTree>
    <p:extLst>
      <p:ext uri="{BB962C8B-B14F-4D97-AF65-F5344CB8AC3E}">
        <p14:creationId xmlns:p14="http://schemas.microsoft.com/office/powerpoint/2010/main" val="3711502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2C3BF-21CD-C249-A855-A4404CFE8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86BC7-4504-544B-9AB6-DCD11017B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8937" y="2638044"/>
            <a:ext cx="8711927" cy="3579876"/>
          </a:xfrm>
        </p:spPr>
        <p:txBody>
          <a:bodyPr>
            <a:normAutofit fontScale="92500"/>
          </a:bodyPr>
          <a:lstStyle/>
          <a:p>
            <a:r>
              <a:rPr lang="en-US" dirty="0"/>
              <a:t>Hidden state at time </a:t>
            </a:r>
            <a:r>
              <a:rPr lang="en-US" i="1" dirty="0"/>
              <a:t>t</a:t>
            </a:r>
            <a:r>
              <a:rPr lang="en-US" dirty="0"/>
              <a:t> = summary of data up to time </a:t>
            </a:r>
            <a:r>
              <a:rPr lang="en-US" i="1" dirty="0"/>
              <a:t>t</a:t>
            </a:r>
          </a:p>
          <a:p>
            <a:r>
              <a:rPr lang="en-US" dirty="0"/>
              <a:t>Hidden layer in NN = distributed continuous representation of hidden state</a:t>
            </a:r>
          </a:p>
          <a:p>
            <a:r>
              <a:rPr lang="en-US" dirty="0"/>
              <a:t>Recurrent NN: hidden state at time t-1 feeds into hidden state at time t</a:t>
            </a:r>
          </a:p>
          <a:p>
            <a:r>
              <a:rPr lang="en-US" dirty="0"/>
              <a:t>Powerful method for learning with sequential data</a:t>
            </a:r>
          </a:p>
          <a:p>
            <a:r>
              <a:rPr lang="en-US" dirty="0"/>
              <a:t>Problem: long-range dependencies and the vanishing gradient problem</a:t>
            </a:r>
          </a:p>
          <a:p>
            <a:r>
              <a:rPr lang="en-US" dirty="0"/>
              <a:t>Possible solutions: gating with essentially linear updates (LSTMs, GRU)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FDE00D-6BE5-D34F-8221-0669FF5A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A949C4-4B0B-8648-9303-B5C407E9E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838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for Sequential Data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48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Markov Assumption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Given the current (vector of) inputs, the next output is independent of the previous outputs.</a:t>
            </a:r>
            <a:br>
              <a:rPr lang="en-US" dirty="0"/>
            </a:br>
            <a:r>
              <a:rPr lang="en-US" dirty="0"/>
              <a:t>P(y</a:t>
            </a:r>
            <a:r>
              <a:rPr lang="en-US" baseline="-25000" dirty="0"/>
              <a:t>t</a:t>
            </a:r>
            <a:r>
              <a:rPr lang="en-US" dirty="0"/>
              <a:t>|</a:t>
            </a:r>
            <a:r>
              <a:rPr lang="en-US" b="1" dirty="0"/>
              <a:t>x</a:t>
            </a:r>
            <a:r>
              <a:rPr lang="en-US" baseline="-25000" dirty="0"/>
              <a:t>t</a:t>
            </a:r>
            <a:r>
              <a:rPr lang="en-US" dirty="0"/>
              <a:t>,</a:t>
            </a:r>
            <a:r>
              <a:rPr lang="en-US" b="1" dirty="0"/>
              <a:t>x</a:t>
            </a:r>
            <a:r>
              <a:rPr lang="en-US" baseline="-25000" dirty="0"/>
              <a:t>t-1</a:t>
            </a:r>
            <a:r>
              <a:rPr lang="en-US" dirty="0"/>
              <a:t>,...,</a:t>
            </a:r>
            <a:r>
              <a:rPr lang="en-US" b="1" dirty="0"/>
              <a:t>x</a:t>
            </a:r>
            <a:r>
              <a:rPr lang="en-US" baseline="-25000" dirty="0"/>
              <a:t>0</a:t>
            </a:r>
            <a:r>
              <a:rPr lang="en-US" dirty="0"/>
              <a:t>)=P(</a:t>
            </a:r>
            <a:r>
              <a:rPr lang="en-US" dirty="0" err="1"/>
              <a:t>y</a:t>
            </a:r>
            <a:r>
              <a:rPr lang="en-US" baseline="-25000" dirty="0" err="1"/>
              <a:t>t</a:t>
            </a:r>
            <a:r>
              <a:rPr lang="en-US" dirty="0" err="1"/>
              <a:t>|</a:t>
            </a:r>
            <a:r>
              <a:rPr lang="en-US" b="1" dirty="0" err="1"/>
              <a:t>x</a:t>
            </a:r>
            <a:r>
              <a:rPr lang="en-US" baseline="-25000" dirty="0" err="1"/>
              <a:t>t</a:t>
            </a:r>
            <a:r>
              <a:rPr lang="en-US" dirty="0"/>
              <a:t>).</a:t>
            </a:r>
          </a:p>
          <a:p>
            <a:r>
              <a:rPr lang="en-US" dirty="0"/>
              <a:t>Example: </a:t>
            </a:r>
            <a:r>
              <a:rPr lang="en-US" dirty="0">
                <a:hlinkClick r:id="rId3"/>
              </a:rPr>
              <a:t>Basketball Prediction </a:t>
            </a:r>
            <a:r>
              <a:rPr lang="en-US" dirty="0"/>
              <a:t> (open in Chrome)</a:t>
            </a:r>
          </a:p>
          <a:p>
            <a:r>
              <a:rPr lang="en-US" i="1" dirty="0"/>
              <a:t>k</a:t>
            </a:r>
            <a:r>
              <a:rPr lang="en-US" dirty="0"/>
              <a:t>-order Markov process: next observation depends on fixed-length part of previous history.</a:t>
            </a:r>
          </a:p>
          <a:p>
            <a:pPr lvl="1">
              <a:buFont typeface="Wingdings" charset="2"/>
              <a:buChar char="Ø"/>
            </a:pPr>
            <a:r>
              <a:rPr lang="en-US" dirty="0"/>
              <a:t>sliding window model</a:t>
            </a:r>
          </a:p>
          <a:p>
            <a:pPr lvl="1">
              <a:buFont typeface="Wingdings" charset="2"/>
              <a:buChar char="Ø"/>
            </a:pPr>
            <a:r>
              <a:rPr lang="en-US" dirty="0"/>
              <a:t>convolutional neural net</a:t>
            </a:r>
          </a:p>
        </p:txBody>
      </p:sp>
    </p:spTree>
    <p:extLst>
      <p:ext uri="{BB962C8B-B14F-4D97-AF65-F5344CB8AC3E}">
        <p14:creationId xmlns:p14="http://schemas.microsoft.com/office/powerpoint/2010/main" val="2666694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71" y="209012"/>
            <a:ext cx="7729728" cy="1188720"/>
          </a:xfrm>
        </p:spPr>
        <p:txBody>
          <a:bodyPr/>
          <a:lstStyle/>
          <a:p>
            <a:r>
              <a:rPr lang="en-US" dirty="0"/>
              <a:t>Markov Chain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8712" y="1447801"/>
            <a:ext cx="9642088" cy="2258383"/>
          </a:xfrm>
        </p:spPr>
        <p:txBody>
          <a:bodyPr>
            <a:normAutofit/>
          </a:bodyPr>
          <a:lstStyle/>
          <a:p>
            <a:r>
              <a:rPr lang="en-US" dirty="0"/>
              <a:t>At each point, the system is in a state </a:t>
            </a:r>
            <a:r>
              <a:rPr lang="en-US" i="1" dirty="0" err="1"/>
              <a:t>s</a:t>
            </a:r>
            <a:r>
              <a:rPr lang="en-US" i="1" baseline="-25000" dirty="0" err="1"/>
              <a:t>t</a:t>
            </a:r>
            <a:endParaRPr lang="en-US" i="1" baseline="-25000" dirty="0"/>
          </a:p>
          <a:p>
            <a:r>
              <a:rPr lang="en-US" dirty="0"/>
              <a:t>Given the state, the next output is independent of observations</a:t>
            </a:r>
            <a:br>
              <a:rPr lang="en-US" dirty="0"/>
            </a:br>
            <a:r>
              <a:rPr lang="en-US" dirty="0"/>
              <a:t>P(y</a:t>
            </a:r>
            <a:r>
              <a:rPr lang="en-US" baseline="-25000" dirty="0"/>
              <a:t>t</a:t>
            </a:r>
            <a:r>
              <a:rPr lang="en-US" dirty="0"/>
              <a:t>|s</a:t>
            </a:r>
            <a:r>
              <a:rPr lang="en-US" baseline="-25000" dirty="0"/>
              <a:t>t</a:t>
            </a:r>
            <a:r>
              <a:rPr lang="en-US" dirty="0"/>
              <a:t>,</a:t>
            </a:r>
            <a:r>
              <a:rPr lang="en-US" b="1" dirty="0"/>
              <a:t>x</a:t>
            </a:r>
            <a:r>
              <a:rPr lang="en-US" baseline="-25000" dirty="0"/>
              <a:t>t</a:t>
            </a:r>
            <a:r>
              <a:rPr lang="en-US" dirty="0"/>
              <a:t>,</a:t>
            </a:r>
            <a:r>
              <a:rPr lang="en-US" b="1" dirty="0"/>
              <a:t>x</a:t>
            </a:r>
            <a:r>
              <a:rPr lang="en-US" baseline="-25000" dirty="0"/>
              <a:t>t-1</a:t>
            </a:r>
            <a:r>
              <a:rPr lang="en-US" dirty="0"/>
              <a:t>,...,</a:t>
            </a:r>
            <a:r>
              <a:rPr lang="en-US" b="1" dirty="0"/>
              <a:t>x</a:t>
            </a:r>
            <a:r>
              <a:rPr lang="en-US" baseline="-25000" dirty="0"/>
              <a:t>0</a:t>
            </a:r>
            <a:r>
              <a:rPr lang="en-US" dirty="0"/>
              <a:t>)=P(</a:t>
            </a:r>
            <a:r>
              <a:rPr lang="en-US" dirty="0" err="1"/>
              <a:t>y</a:t>
            </a:r>
            <a:r>
              <a:rPr lang="en-US" baseline="-25000" dirty="0" err="1"/>
              <a:t>t</a:t>
            </a:r>
            <a:r>
              <a:rPr lang="en-US" dirty="0" err="1"/>
              <a:t>|s</a:t>
            </a:r>
            <a:r>
              <a:rPr lang="en-US" baseline="-25000" dirty="0" err="1"/>
              <a:t>t</a:t>
            </a:r>
            <a:r>
              <a:rPr lang="en-US" dirty="0"/>
              <a:t>)</a:t>
            </a:r>
          </a:p>
          <a:p>
            <a:r>
              <a:rPr lang="en-US" dirty="0"/>
              <a:t>Current state depends only on current observation and previous state</a:t>
            </a:r>
            <a:br>
              <a:rPr lang="en-US" dirty="0"/>
            </a:br>
            <a:r>
              <a:rPr lang="en-US" dirty="0"/>
              <a:t>P(s</a:t>
            </a:r>
            <a:r>
              <a:rPr lang="en-US" baseline="-25000" dirty="0"/>
              <a:t>t</a:t>
            </a:r>
            <a:r>
              <a:rPr lang="en-US" dirty="0"/>
              <a:t>|s</a:t>
            </a:r>
            <a:r>
              <a:rPr lang="en-US" baseline="-25000" dirty="0"/>
              <a:t>t-1</a:t>
            </a:r>
            <a:r>
              <a:rPr lang="en-US" dirty="0"/>
              <a:t>,</a:t>
            </a:r>
            <a:r>
              <a:rPr lang="en-US" b="1" dirty="0"/>
              <a:t>x</a:t>
            </a:r>
            <a:r>
              <a:rPr lang="en-US" baseline="-25000" dirty="0"/>
              <a:t>t</a:t>
            </a:r>
            <a:r>
              <a:rPr lang="en-US" dirty="0"/>
              <a:t>,</a:t>
            </a:r>
            <a:r>
              <a:rPr lang="en-US" b="1" dirty="0"/>
              <a:t>x</a:t>
            </a:r>
            <a:r>
              <a:rPr lang="en-US" baseline="-25000" dirty="0"/>
              <a:t>t-1</a:t>
            </a:r>
            <a:r>
              <a:rPr lang="en-US" dirty="0"/>
              <a:t>,...,</a:t>
            </a:r>
            <a:r>
              <a:rPr lang="en-US" b="1" dirty="0"/>
              <a:t>x</a:t>
            </a:r>
            <a:r>
              <a:rPr lang="en-US" baseline="-25000" dirty="0"/>
              <a:t>0</a:t>
            </a:r>
            <a:r>
              <a:rPr lang="en-US" dirty="0"/>
              <a:t>)=P(s</a:t>
            </a:r>
            <a:r>
              <a:rPr lang="en-US" baseline="-25000" dirty="0"/>
              <a:t>t</a:t>
            </a:r>
            <a:r>
              <a:rPr lang="en-US" dirty="0"/>
              <a:t>|s</a:t>
            </a:r>
            <a:r>
              <a:rPr lang="en-US" baseline="-25000" dirty="0"/>
              <a:t>t-1</a:t>
            </a:r>
            <a:r>
              <a:rPr lang="en-US" dirty="0"/>
              <a:t>,</a:t>
            </a:r>
            <a:r>
              <a:rPr lang="en-US" b="1" dirty="0"/>
              <a:t> </a:t>
            </a:r>
            <a:r>
              <a:rPr lang="en-US" b="1" dirty="0" err="1"/>
              <a:t>x</a:t>
            </a:r>
            <a:r>
              <a:rPr lang="en-US" baseline="-25000" dirty="0" err="1"/>
              <a:t>t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4" name="Picture 3" descr="dbn-unrolling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71" y="3997691"/>
            <a:ext cx="8254471" cy="232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90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Markov Model (HMM)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57507" y="2905294"/>
            <a:ext cx="9514549" cy="359858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 output at time </a:t>
            </a:r>
            <a:r>
              <a:rPr lang="en-US" i="1" dirty="0"/>
              <a:t>t</a:t>
            </a:r>
            <a:r>
              <a:rPr lang="en-US" dirty="0"/>
              <a:t> is independent of previous inputs given the (right) hidden state at time </a:t>
            </a:r>
            <a:r>
              <a:rPr lang="en-US" i="1" dirty="0"/>
              <a:t>t</a:t>
            </a:r>
            <a:br>
              <a:rPr lang="en-US" dirty="0"/>
            </a:br>
            <a:r>
              <a:rPr lang="en-US" dirty="0"/>
              <a:t>P(</a:t>
            </a:r>
            <a:r>
              <a:rPr lang="en-US" dirty="0" err="1"/>
              <a:t>y</a:t>
            </a:r>
            <a:r>
              <a:rPr lang="en-US" baseline="-25000" dirty="0" err="1"/>
              <a:t>t</a:t>
            </a:r>
            <a:r>
              <a:rPr lang="en-US" dirty="0" err="1"/>
              <a:t>|h</a:t>
            </a:r>
            <a:r>
              <a:rPr lang="en-US" baseline="-25000" dirty="0" err="1"/>
              <a:t>t</a:t>
            </a:r>
            <a:r>
              <a:rPr lang="en-US" dirty="0"/>
              <a:t>, </a:t>
            </a:r>
            <a:r>
              <a:rPr lang="en-US" b="1" dirty="0"/>
              <a:t>x</a:t>
            </a:r>
            <a:r>
              <a:rPr lang="en-US" baseline="-25000" dirty="0"/>
              <a:t>t</a:t>
            </a:r>
            <a:r>
              <a:rPr lang="en-US" dirty="0"/>
              <a:t>,</a:t>
            </a:r>
            <a:r>
              <a:rPr lang="en-US" b="1" dirty="0"/>
              <a:t>x</a:t>
            </a:r>
            <a:r>
              <a:rPr lang="en-US" baseline="-25000" dirty="0"/>
              <a:t>t-1</a:t>
            </a:r>
            <a:r>
              <a:rPr lang="en-US" dirty="0"/>
              <a:t>,...,</a:t>
            </a:r>
            <a:r>
              <a:rPr lang="en-US" b="1" dirty="0"/>
              <a:t>x</a:t>
            </a:r>
            <a:r>
              <a:rPr lang="en-US" baseline="-25000" dirty="0"/>
              <a:t>0</a:t>
            </a:r>
            <a:r>
              <a:rPr lang="en-US" dirty="0"/>
              <a:t>)=P(</a:t>
            </a:r>
            <a:r>
              <a:rPr lang="en-US" dirty="0" err="1"/>
              <a:t>y</a:t>
            </a:r>
            <a:r>
              <a:rPr lang="en-US" baseline="-25000" dirty="0" err="1"/>
              <a:t>t</a:t>
            </a:r>
            <a:r>
              <a:rPr lang="en-US" dirty="0" err="1"/>
              <a:t>|h</a:t>
            </a:r>
            <a:r>
              <a:rPr lang="en-US" baseline="-25000" dirty="0" err="1"/>
              <a:t>t</a:t>
            </a:r>
            <a:r>
              <a:rPr lang="en-US" dirty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hidden state at time </a:t>
            </a:r>
            <a:r>
              <a:rPr lang="en-US" i="1" dirty="0"/>
              <a:t>t</a:t>
            </a:r>
            <a:r>
              <a:rPr lang="en-US" dirty="0"/>
              <a:t> is independent of previous inputs given the previous hidden state at time </a:t>
            </a:r>
            <a:r>
              <a:rPr lang="en-US" i="1" dirty="0"/>
              <a:t>t-1</a:t>
            </a:r>
            <a:br>
              <a:rPr lang="en-US" i="1" dirty="0"/>
            </a:br>
            <a:r>
              <a:rPr lang="en-US" dirty="0"/>
              <a:t>P(h</a:t>
            </a:r>
            <a:r>
              <a:rPr lang="en-US" baseline="-25000" dirty="0"/>
              <a:t>t</a:t>
            </a:r>
            <a:r>
              <a:rPr lang="en-US" dirty="0"/>
              <a:t>|h</a:t>
            </a:r>
            <a:r>
              <a:rPr lang="en-US" baseline="-25000" dirty="0"/>
              <a:t>t-1</a:t>
            </a:r>
            <a:r>
              <a:rPr lang="en-US" b="1" dirty="0"/>
              <a:t>,x</a:t>
            </a:r>
            <a:r>
              <a:rPr lang="en-US" baseline="-25000" dirty="0"/>
              <a:t>t</a:t>
            </a:r>
            <a:r>
              <a:rPr lang="en-US" dirty="0"/>
              <a:t>,</a:t>
            </a:r>
            <a:r>
              <a:rPr lang="en-US" b="1" dirty="0"/>
              <a:t>x</a:t>
            </a:r>
            <a:r>
              <a:rPr lang="en-US" baseline="-25000" dirty="0"/>
              <a:t>t-1</a:t>
            </a:r>
            <a:r>
              <a:rPr lang="en-US" dirty="0"/>
              <a:t>,...,</a:t>
            </a:r>
            <a:r>
              <a:rPr lang="en-US" b="1" dirty="0"/>
              <a:t>x</a:t>
            </a:r>
            <a:r>
              <a:rPr lang="en-US" baseline="-25000" dirty="0"/>
              <a:t>0</a:t>
            </a:r>
            <a:r>
              <a:rPr lang="en-US" dirty="0"/>
              <a:t>) = P(h</a:t>
            </a:r>
            <a:r>
              <a:rPr lang="en-US" baseline="-25000" dirty="0"/>
              <a:t>t</a:t>
            </a:r>
            <a:r>
              <a:rPr lang="en-US" dirty="0"/>
              <a:t>|h</a:t>
            </a:r>
            <a:r>
              <a:rPr lang="en-US" baseline="-25000" dirty="0"/>
              <a:t>t-1</a:t>
            </a:r>
            <a:r>
              <a:rPr lang="en-US" dirty="0"/>
              <a:t>)</a:t>
            </a:r>
          </a:p>
          <a:p>
            <a:r>
              <a:rPr lang="en-US" dirty="0"/>
              <a:t>Number of hidden states </a:t>
            </a:r>
            <a:r>
              <a:rPr lang="en-US" i="1" dirty="0"/>
              <a:t>k </a:t>
            </a:r>
            <a:r>
              <a:rPr lang="en-US" dirty="0"/>
              <a:t>is specified in advance.</a:t>
            </a:r>
          </a:p>
          <a:p>
            <a:r>
              <a:rPr lang="en-US" dirty="0"/>
              <a:t>Hidden state ≈ cluster of history.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1B80FE-F24A-9648-B953-025D9E19A93D}"/>
              </a:ext>
            </a:extLst>
          </p:cNvPr>
          <p:cNvSpPr txBox="1"/>
          <p:nvPr/>
        </p:nvSpPr>
        <p:spPr>
          <a:xfrm>
            <a:off x="533400" y="2275114"/>
            <a:ext cx="1028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Markov chain model where </a:t>
            </a:r>
            <a:r>
              <a:rPr lang="en-US" sz="2400" u="sng" dirty="0"/>
              <a:t>the state is not observed</a:t>
            </a:r>
            <a:r>
              <a:rPr lang="en-US" sz="2400" dirty="0"/>
              <a:t>. Like a cluster.</a:t>
            </a:r>
          </a:p>
        </p:txBody>
      </p:sp>
    </p:spTree>
    <p:extLst>
      <p:ext uri="{BB962C8B-B14F-4D97-AF65-F5344CB8AC3E}">
        <p14:creationId xmlns:p14="http://schemas.microsoft.com/office/powerpoint/2010/main" val="3691356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39"/>
            <a:ext cx="7772400" cy="775439"/>
          </a:xfrm>
        </p:spPr>
        <p:txBody>
          <a:bodyPr/>
          <a:lstStyle/>
          <a:p>
            <a:r>
              <a:rPr lang="en-US" dirty="0"/>
              <a:t>Recurrent Neural Net (RNN)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9502" y="1265999"/>
            <a:ext cx="9641296" cy="5582713"/>
          </a:xfrm>
        </p:spPr>
        <p:txBody>
          <a:bodyPr/>
          <a:lstStyle/>
          <a:p>
            <a:r>
              <a:rPr lang="en-US" dirty="0"/>
              <a:t>Basic Idea: Like HMM where </a:t>
            </a:r>
            <a:br>
              <a:rPr lang="en-US" dirty="0"/>
            </a:br>
            <a:r>
              <a:rPr lang="en-US" dirty="0"/>
              <a:t>Hidden State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 Activation Vector of hidden nodes.</a:t>
            </a:r>
          </a:p>
          <a:p>
            <a:r>
              <a:rPr lang="en-US" dirty="0"/>
              <a:t>P(</a:t>
            </a:r>
            <a:r>
              <a:rPr lang="en-US" dirty="0" err="1"/>
              <a:t>y</a:t>
            </a:r>
            <a:r>
              <a:rPr lang="en-US" baseline="-25000" dirty="0" err="1"/>
              <a:t>t</a:t>
            </a:r>
            <a:r>
              <a:rPr lang="en-US" dirty="0" err="1"/>
              <a:t>|</a:t>
            </a:r>
            <a:r>
              <a:rPr lang="en-US" b="1" dirty="0" err="1"/>
              <a:t>h</a:t>
            </a:r>
            <a:r>
              <a:rPr lang="en-US" baseline="-25000" dirty="0" err="1"/>
              <a:t>t</a:t>
            </a:r>
            <a:r>
              <a:rPr lang="en-US" dirty="0"/>
              <a:t>, </a:t>
            </a:r>
            <a:r>
              <a:rPr lang="en-US" b="1" dirty="0"/>
              <a:t>x</a:t>
            </a:r>
            <a:r>
              <a:rPr lang="en-US" baseline="-25000" dirty="0"/>
              <a:t>t</a:t>
            </a:r>
            <a:r>
              <a:rPr lang="en-US" dirty="0"/>
              <a:t>,</a:t>
            </a:r>
            <a:r>
              <a:rPr lang="en-US" b="1" dirty="0"/>
              <a:t>x</a:t>
            </a:r>
            <a:r>
              <a:rPr lang="en-US" baseline="-25000" dirty="0"/>
              <a:t>t-1</a:t>
            </a:r>
            <a:r>
              <a:rPr lang="en-US" dirty="0"/>
              <a:t>,...,</a:t>
            </a:r>
            <a:r>
              <a:rPr lang="en-US" b="1" dirty="0"/>
              <a:t>x</a:t>
            </a:r>
            <a:r>
              <a:rPr lang="en-US" baseline="-25000" dirty="0"/>
              <a:t>0</a:t>
            </a:r>
            <a:r>
              <a:rPr lang="en-US" dirty="0"/>
              <a:t>)=P(</a:t>
            </a:r>
            <a:r>
              <a:rPr lang="en-US" dirty="0" err="1"/>
              <a:t>y</a:t>
            </a:r>
            <a:r>
              <a:rPr lang="en-US" baseline="-25000" dirty="0" err="1"/>
              <a:t>t</a:t>
            </a:r>
            <a:r>
              <a:rPr lang="en-US" dirty="0" err="1"/>
              <a:t>|</a:t>
            </a:r>
            <a:r>
              <a:rPr lang="en-US" b="1" dirty="0" err="1"/>
              <a:t>h</a:t>
            </a:r>
            <a:r>
              <a:rPr lang="en-US" baseline="-25000" dirty="0" err="1"/>
              <a:t>t</a:t>
            </a:r>
            <a:r>
              <a:rPr lang="en-US" dirty="0"/>
              <a:t>) where </a:t>
            </a:r>
            <a:r>
              <a:rPr lang="en-US" b="1" dirty="0" err="1"/>
              <a:t>h</a:t>
            </a:r>
            <a:r>
              <a:rPr lang="en-US" baseline="-25000" dirty="0" err="1"/>
              <a:t>t</a:t>
            </a:r>
            <a:r>
              <a:rPr lang="en-US" baseline="-25000" dirty="0"/>
              <a:t> </a:t>
            </a:r>
            <a:r>
              <a:rPr lang="en-US" dirty="0"/>
              <a:t>is the activation vector of hidden states</a:t>
            </a:r>
            <a:br>
              <a:rPr lang="en-US" dirty="0"/>
            </a:br>
            <a:r>
              <a:rPr lang="en-US" dirty="0"/>
              <a:t>P(</a:t>
            </a:r>
            <a:r>
              <a:rPr lang="en-US" b="1" dirty="0"/>
              <a:t>h</a:t>
            </a:r>
            <a:r>
              <a:rPr lang="en-US" baseline="-25000" dirty="0"/>
              <a:t>t</a:t>
            </a:r>
            <a:r>
              <a:rPr lang="en-US" dirty="0"/>
              <a:t>|</a:t>
            </a:r>
            <a:r>
              <a:rPr lang="en-US" b="1" dirty="0"/>
              <a:t>h</a:t>
            </a:r>
            <a:r>
              <a:rPr lang="en-US" baseline="-25000" dirty="0"/>
              <a:t>t-1</a:t>
            </a:r>
            <a:r>
              <a:rPr lang="en-US" b="1" dirty="0"/>
              <a:t>,x</a:t>
            </a:r>
            <a:r>
              <a:rPr lang="en-US" baseline="-25000" dirty="0"/>
              <a:t>t</a:t>
            </a:r>
            <a:r>
              <a:rPr lang="en-US" dirty="0"/>
              <a:t>,</a:t>
            </a:r>
            <a:r>
              <a:rPr lang="en-US" b="1" dirty="0"/>
              <a:t>x</a:t>
            </a:r>
            <a:r>
              <a:rPr lang="en-US" baseline="-25000" dirty="0"/>
              <a:t>t-1</a:t>
            </a:r>
            <a:r>
              <a:rPr lang="en-US" dirty="0"/>
              <a:t>,...,</a:t>
            </a:r>
            <a:r>
              <a:rPr lang="en-US" b="1" dirty="0"/>
              <a:t>x</a:t>
            </a:r>
            <a:r>
              <a:rPr lang="en-US" baseline="-25000" dirty="0"/>
              <a:t>0</a:t>
            </a:r>
            <a:r>
              <a:rPr lang="en-US" dirty="0"/>
              <a:t>) = P(</a:t>
            </a:r>
            <a:r>
              <a:rPr lang="en-US" b="1" dirty="0"/>
              <a:t>h</a:t>
            </a:r>
            <a:r>
              <a:rPr lang="en-US" baseline="-25000" dirty="0"/>
              <a:t>t</a:t>
            </a:r>
            <a:r>
              <a:rPr lang="en-US" dirty="0"/>
              <a:t>|</a:t>
            </a:r>
            <a:r>
              <a:rPr lang="en-US" b="1" dirty="0"/>
              <a:t>h</a:t>
            </a:r>
            <a:r>
              <a:rPr lang="en-US" baseline="-25000" dirty="0"/>
              <a:t>t-1</a:t>
            </a:r>
            <a:r>
              <a:rPr lang="en-US" dirty="0"/>
              <a:t>)</a:t>
            </a:r>
          </a:p>
          <a:p>
            <a:r>
              <a:rPr lang="en-US" dirty="0"/>
              <a:t>In terms of NN activations: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Hidden unit activation depends on its own previous activation</a:t>
            </a:r>
          </a:p>
          <a:p>
            <a:r>
              <a:rPr lang="en-US" dirty="0"/>
              <a:t>If output = next observation, can use to generate sequences (y</a:t>
            </a:r>
            <a:r>
              <a:rPr lang="en-US" baseline="-25000" dirty="0"/>
              <a:t>t</a:t>
            </a:r>
            <a:r>
              <a:rPr lang="en-US" dirty="0"/>
              <a:t> =x</a:t>
            </a:r>
            <a:r>
              <a:rPr lang="en-US" baseline="-25000" dirty="0"/>
              <a:t>t+1</a:t>
            </a:r>
            <a:r>
              <a:rPr lang="en-US" dirty="0"/>
              <a:t>) </a:t>
            </a:r>
          </a:p>
          <a:p>
            <a:r>
              <a:rPr lang="en-US" dirty="0">
                <a:hlinkClick r:id="rId4"/>
              </a:rPr>
              <a:t>Ghosting Soccer Example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462214" y="3821113"/>
          <a:ext cx="4046537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5" imgW="2235200" imgH="368300" progId="Equation.3">
                  <p:embed/>
                </p:oleObj>
              </mc:Choice>
              <mc:Fallback>
                <p:oleObj name="Equation" r:id="rId5" imgW="2235200" imgH="3683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62214" y="3821113"/>
                        <a:ext cx="4046537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8218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4C467-3E88-8140-8EDA-028FC2ADC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356" y="370332"/>
            <a:ext cx="7729728" cy="1188720"/>
          </a:xfrm>
        </p:spPr>
        <p:txBody>
          <a:bodyPr/>
          <a:lstStyle/>
          <a:p>
            <a:r>
              <a:rPr lang="en-US" dirty="0"/>
              <a:t>Unrolled </a:t>
            </a:r>
            <a:r>
              <a:rPr lang="en-US" dirty="0" err="1"/>
              <a:t>rnn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00A2808-964C-6C44-9302-A02A832055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107580" y="1539081"/>
            <a:ext cx="6311591" cy="476691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D0B981-9959-9246-897A-0EDD17EA1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598E18-A3D7-C44C-8B92-3DD7C433C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114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971" y="964692"/>
            <a:ext cx="8856893" cy="1188720"/>
          </a:xfrm>
        </p:spPr>
        <p:txBody>
          <a:bodyPr/>
          <a:lstStyle/>
          <a:p>
            <a:r>
              <a:rPr lang="en-US"/>
              <a:t>RNNs and Long-Range Dependencies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47132" y="2638044"/>
            <a:ext cx="9043639" cy="310198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Problem:  The hidden units have to remember information. But when does past information become relevant to present prediction?</a:t>
            </a:r>
          </a:p>
          <a:p>
            <a:r>
              <a:rPr lang="en-US" dirty="0"/>
              <a:t>Example: “In Korea, more than half of all the residents speak Korean”.</a:t>
            </a:r>
          </a:p>
          <a:p>
            <a:pPr>
              <a:buFont typeface="Wingdings" charset="2"/>
              <a:buChar char="Ø"/>
            </a:pPr>
            <a:r>
              <a:rPr lang="en-US" dirty="0"/>
              <a:t>RNNs have trouble learning long-range dependencies</a:t>
            </a:r>
          </a:p>
          <a:p>
            <a:r>
              <a:rPr lang="en-US" dirty="0"/>
              <a:t>More technically, we have the vanishing/exploding gradient problem in unrolling. </a:t>
            </a:r>
          </a:p>
          <a:p>
            <a:pPr lvl="1"/>
            <a:r>
              <a:rPr lang="en-US" dirty="0"/>
              <a:t>Roughly, temporal chain rule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 product of gradients</a:t>
            </a:r>
          </a:p>
          <a:p>
            <a:pPr lvl="2"/>
            <a:r>
              <a:rPr lang="en-US" dirty="0"/>
              <a:t>gradients &lt; 1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product close to 0</a:t>
            </a:r>
          </a:p>
          <a:p>
            <a:pPr lvl="2"/>
            <a:r>
              <a:rPr lang="en-US" dirty="0"/>
              <a:t>gradients &gt; 1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product explodes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789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Short-Term Memory (LSTM)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9210" y="2638044"/>
            <a:ext cx="11831443" cy="3740454"/>
          </a:xfrm>
        </p:spPr>
        <p:txBody>
          <a:bodyPr>
            <a:normAutofit fontScale="92500"/>
          </a:bodyPr>
          <a:lstStyle/>
          <a:p>
            <a:r>
              <a:rPr lang="en-US" dirty="0"/>
              <a:t>Motivation: improve ability to learn long-range dependencies. </a:t>
            </a:r>
          </a:p>
          <a:p>
            <a:r>
              <a:rPr lang="en-US" dirty="0"/>
              <a:t>Complicated Model, intuitions:</a:t>
            </a:r>
          </a:p>
          <a:p>
            <a:pPr lvl="1"/>
            <a:r>
              <a:rPr lang="en-US" sz="1800" dirty="0"/>
              <a:t>Introduce special hidden units called “memory cells”.</a:t>
            </a:r>
          </a:p>
          <a:p>
            <a:pPr lvl="1"/>
            <a:r>
              <a:rPr lang="en-US" sz="1800" dirty="0"/>
              <a:t>Content of memory cells is carried from past to future on a “special track”.</a:t>
            </a:r>
          </a:p>
          <a:p>
            <a:r>
              <a:rPr lang="en-US" sz="2000" dirty="0"/>
              <a:t>More precisely: the current content of a memory cell has linear dependence on its previous content </a:t>
            </a:r>
            <a:r>
              <a:rPr lang="en-US" sz="20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/>
              <a:t> g</a:t>
            </a:r>
            <a:br>
              <a:rPr lang="en-US" sz="2000" dirty="0"/>
            </a:br>
            <a:r>
              <a:rPr lang="en-US" sz="2000" dirty="0" err="1"/>
              <a:t>radients</a:t>
            </a:r>
            <a:r>
              <a:rPr lang="en-US" sz="2000" dirty="0"/>
              <a:t> neither vanish nor explode.</a:t>
            </a:r>
          </a:p>
          <a:p>
            <a:r>
              <a:rPr lang="en-US" sz="2000" dirty="0"/>
              <a:t>What should be put into a memory cell? – “Input gates” learn to fill them.</a:t>
            </a:r>
          </a:p>
          <a:p>
            <a:r>
              <a:rPr lang="en-US" sz="2000" dirty="0"/>
              <a:t>When is the content of a memory cell relevant? – “Output gates” learn when to use it.</a:t>
            </a:r>
          </a:p>
          <a:p>
            <a:r>
              <a:rPr lang="en-US" sz="2000" dirty="0"/>
              <a:t>What if the content in our precious memory cells is no longer relevant? – “Forget gates” learn when to erase them.</a:t>
            </a:r>
          </a:p>
        </p:txBody>
      </p:sp>
    </p:spTree>
    <p:extLst>
      <p:ext uri="{BB962C8B-B14F-4D97-AF65-F5344CB8AC3E}">
        <p14:creationId xmlns:p14="http://schemas.microsoft.com/office/powerpoint/2010/main" val="1585868807"/>
      </p:ext>
    </p:extLst>
  </p:cSld>
  <p:clrMapOvr>
    <a:masterClrMapping/>
  </p:clrMapOvr>
</p:sld>
</file>

<file path=ppt/theme/theme1.xml><?xml version="1.0" encoding="utf-8"?>
<a:theme xmlns:a="http://schemas.openxmlformats.org/drawingml/2006/main" name="waseda-schult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waseda-schulte</Template>
  <TotalTime>984</TotalTime>
  <Words>1601</Words>
  <Application>Microsoft Macintosh PowerPoint</Application>
  <PresentationFormat>Widescreen</PresentationFormat>
  <Paragraphs>145</Paragraphs>
  <Slides>18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Gill Sans MT</vt:lpstr>
      <vt:lpstr>Perpetua</vt:lpstr>
      <vt:lpstr>Wingdings</vt:lpstr>
      <vt:lpstr>Wingdings 2</vt:lpstr>
      <vt:lpstr>waseda-schulte</vt:lpstr>
      <vt:lpstr>Equation</vt:lpstr>
      <vt:lpstr>Recurrent Neural Networks</vt:lpstr>
      <vt:lpstr>Models for Sequential Data</vt:lpstr>
      <vt:lpstr>The Markov Assumption</vt:lpstr>
      <vt:lpstr>Markov Chain Model</vt:lpstr>
      <vt:lpstr>Hidden Markov Model (HMM)</vt:lpstr>
      <vt:lpstr>Recurrent Neural Net (RNN)</vt:lpstr>
      <vt:lpstr>Unrolled rnn</vt:lpstr>
      <vt:lpstr>RNNs and Long-Range Dependencies</vt:lpstr>
      <vt:lpstr>Long Short-Term Memory (LSTM)</vt:lpstr>
      <vt:lpstr>LSTM Connection Diagram</vt:lpstr>
      <vt:lpstr>Semi-Formal Definitions (Bakker 2001)</vt:lpstr>
      <vt:lpstr>LSTMs and Programs</vt:lpstr>
      <vt:lpstr>Memory Cells and Variables</vt:lpstr>
      <vt:lpstr>Processing Korean Example</vt:lpstr>
      <vt:lpstr>LSTM program With Deterministic Gates</vt:lpstr>
      <vt:lpstr>Gated Recurrent Unit</vt:lpstr>
      <vt:lpstr>GRU EquatioNs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 Schulte</dc:creator>
  <cp:lastModifiedBy>Oliver Schulte</cp:lastModifiedBy>
  <cp:revision>23</cp:revision>
  <dcterms:created xsi:type="dcterms:W3CDTF">2020-02-24T19:06:26Z</dcterms:created>
  <dcterms:modified xsi:type="dcterms:W3CDTF">2020-02-26T22:50:09Z</dcterms:modified>
</cp:coreProperties>
</file>