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8" r:id="rId3"/>
    <p:sldId id="259" r:id="rId4"/>
    <p:sldId id="384" r:id="rId5"/>
    <p:sldId id="271" r:id="rId6"/>
    <p:sldId id="386" r:id="rId7"/>
    <p:sldId id="272" r:id="rId8"/>
    <p:sldId id="385" r:id="rId9"/>
    <p:sldId id="280" r:id="rId10"/>
    <p:sldId id="296" r:id="rId11"/>
    <p:sldId id="368" r:id="rId12"/>
    <p:sldId id="307" r:id="rId13"/>
    <p:sldId id="372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403" r:id="rId26"/>
    <p:sldId id="398" r:id="rId27"/>
    <p:sldId id="399" r:id="rId28"/>
    <p:sldId id="400" r:id="rId29"/>
    <p:sldId id="401" r:id="rId30"/>
    <p:sldId id="402" r:id="rId31"/>
    <p:sldId id="28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F1D71DB-BB25-7640-BCED-5FE0BB367C49}">
          <p14:sldIdLst>
            <p14:sldId id="257"/>
            <p14:sldId id="258"/>
          </p14:sldIdLst>
        </p14:section>
        <p14:section name="function approximation" id="{D5FF5203-EBBB-7544-8747-D9E91F10C58C}">
          <p14:sldIdLst>
            <p14:sldId id="259"/>
            <p14:sldId id="384"/>
            <p14:sldId id="271"/>
            <p14:sldId id="386"/>
            <p14:sldId id="272"/>
            <p14:sldId id="385"/>
            <p14:sldId id="280"/>
            <p14:sldId id="296"/>
            <p14:sldId id="368"/>
            <p14:sldId id="307"/>
            <p14:sldId id="372"/>
          </p14:sldIdLst>
        </p14:section>
        <p14:section name="Model-Free Learning" id="{68677875-BE31-ED4F-BBD6-3D768A9378AD}">
          <p14:sldIdLst>
            <p14:sldId id="387"/>
            <p14:sldId id="388"/>
            <p14:sldId id="389"/>
            <p14:sldId id="390"/>
            <p14:sldId id="391"/>
          </p14:sldIdLst>
        </p14:section>
        <p14:section name="Monte Carlo Learning" id="{72ABABA1-3E91-BE4B-9107-A6987C13173C}">
          <p14:sldIdLst>
            <p14:sldId id="392"/>
            <p14:sldId id="393"/>
            <p14:sldId id="394"/>
          </p14:sldIdLst>
        </p14:section>
        <p14:section name="TD Learning" id="{445D7690-7FE6-4A45-A863-039CAA10FA75}">
          <p14:sldIdLst>
            <p14:sldId id="395"/>
            <p14:sldId id="396"/>
            <p14:sldId id="397"/>
            <p14:sldId id="403"/>
            <p14:sldId id="398"/>
            <p14:sldId id="399"/>
            <p14:sldId id="400"/>
            <p14:sldId id="401"/>
            <p14:sldId id="40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80559"/>
  </p:normalViewPr>
  <p:slideViewPr>
    <p:cSldViewPr snapToGrid="0" snapToObjects="1">
      <p:cViewPr varScale="1">
        <p:scale>
          <a:sx n="104" d="100"/>
          <a:sy n="104" d="100"/>
        </p:scale>
        <p:origin x="160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CAC87-E817-884A-9358-3DEC24276FB4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FE1B5-9288-854E-9B4F-EEE1FD53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7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672A7-2D62-D546-B943-B85F59ADDF17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169F-5D8D-8443-9ACF-14667E26D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8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 on connections</a:t>
            </a:r>
            <a:r>
              <a:rPr lang="en-US" baseline="0"/>
              <a:t> with neural net learning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4CA-648D-4A43-8EB7-C2049A572DA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5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techniques,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professional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 as</a:t>
            </a:r>
            <a:r>
              <a:rPr lang="zh-CN" altLang="en-US" baseline="0" dirty="0"/>
              <a:t> </a:t>
            </a:r>
            <a:r>
              <a:rPr lang="en-US" altLang="zh-CN" baseline="0" dirty="0"/>
              <a:t>video</a:t>
            </a:r>
          </a:p>
          <a:p>
            <a:r>
              <a:rPr lang="en-US" altLang="zh-CN" baseline="0" dirty="0"/>
              <a:t>Lots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sport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league,</a:t>
            </a:r>
            <a:r>
              <a:rPr lang="zh-CN" altLang="en-US" baseline="0" dirty="0"/>
              <a:t> </a:t>
            </a:r>
            <a:r>
              <a:rPr lang="en-US" altLang="zh-CN" baseline="0" dirty="0"/>
              <a:t>NBA,</a:t>
            </a:r>
            <a:r>
              <a:rPr lang="zh-CN" altLang="en-US" baseline="0" dirty="0"/>
              <a:t> </a:t>
            </a:r>
            <a:r>
              <a:rPr lang="en-US" altLang="zh-CN" baseline="0" dirty="0"/>
              <a:t>NHL</a:t>
            </a:r>
            <a:r>
              <a:rPr lang="mr-IN" altLang="zh-CN" baseline="0" dirty="0"/>
              <a:t>…</a:t>
            </a:r>
            <a:endParaRPr lang="en-US" altLang="zh-CN" baseline="0" dirty="0"/>
          </a:p>
          <a:p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massive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play-by-play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</a:p>
          <a:p>
            <a:r>
              <a:rPr lang="en-US" altLang="zh-CN" baseline="0" dirty="0"/>
              <a:t>Increasingly</a:t>
            </a:r>
            <a:r>
              <a:rPr lang="zh-CN" altLang="en-US" baseline="0" dirty="0"/>
              <a:t> </a:t>
            </a:r>
            <a:r>
              <a:rPr lang="en-US" altLang="zh-CN" baseline="0" dirty="0"/>
              <a:t>opportunity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scale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analyze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</a:p>
          <a:p>
            <a:r>
              <a:rPr lang="en-US" altLang="zh-CN" baseline="0" dirty="0"/>
              <a:t>Guide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team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draft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market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90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89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Temporal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projection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third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period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random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game,</a:t>
            </a:r>
            <a:r>
              <a:rPr lang="zh-CN" altLang="en-US" baseline="0" dirty="0"/>
              <a:t> </a:t>
            </a:r>
            <a:r>
              <a:rPr lang="en-US" altLang="zh-CN" baseline="0" dirty="0"/>
              <a:t>X-axis: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time,</a:t>
            </a:r>
            <a:r>
              <a:rPr lang="zh-CN" altLang="en-US" baseline="0" dirty="0"/>
              <a:t> </a:t>
            </a:r>
            <a:r>
              <a:rPr lang="en-US" altLang="zh-CN" baseline="0" dirty="0"/>
              <a:t>Y-axis:</a:t>
            </a:r>
            <a:r>
              <a:rPr lang="zh-CN" altLang="en-US" baseline="0" dirty="0"/>
              <a:t> </a:t>
            </a:r>
            <a:r>
              <a:rPr lang="en-US" altLang="zh-CN" baseline="0" dirty="0"/>
              <a:t>Q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values,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mark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important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events</a:t>
            </a:r>
          </a:p>
          <a:p>
            <a:r>
              <a:rPr lang="en-US" altLang="zh-CN" baseline="0" dirty="0"/>
              <a:t>(1)</a:t>
            </a:r>
            <a:r>
              <a:rPr lang="zh-CN" altLang="en-US" baseline="0" dirty="0"/>
              <a:t> </a:t>
            </a:r>
            <a:r>
              <a:rPr lang="en-US" altLang="zh-CN" baseline="0" dirty="0"/>
              <a:t>Spike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means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score,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end,</a:t>
            </a:r>
            <a:r>
              <a:rPr lang="zh-CN" altLang="en-US" baseline="0" dirty="0"/>
              <a:t> </a:t>
            </a:r>
            <a:r>
              <a:rPr lang="en-US" altLang="zh-CN" baseline="0" dirty="0"/>
              <a:t>(2)</a:t>
            </a:r>
            <a:r>
              <a:rPr lang="zh-CN" altLang="en-US" baseline="0" dirty="0"/>
              <a:t> </a:t>
            </a:r>
            <a:r>
              <a:rPr lang="en-US" altLang="zh-CN" baseline="0" dirty="0"/>
              <a:t>Q</a:t>
            </a:r>
            <a:r>
              <a:rPr lang="zh-CN" altLang="en-US" baseline="0" dirty="0"/>
              <a:t> </a:t>
            </a:r>
            <a:r>
              <a:rPr lang="en-US" altLang="zh-CN" baseline="0" dirty="0"/>
              <a:t>neither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increase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decreases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1E1C-6369-3448-825B-111C7C45AB1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42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(e.g. business school faculty)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Important for on-line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Intuition: actor cannot influence V(</a:t>
            </a:r>
            <a:r>
              <a:rPr lang="en-US" dirty="0" err="1"/>
              <a:t>st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169F-5D8D-8443-9ACF-14667E26D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1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5647-0C69-2145-973B-E53634A70F17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4DCA-1C70-754D-A896-043AC6BABE50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A52-D130-054E-8420-B156DF435280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B369F-0632-8347-B77C-E974431A8306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FF8C-7F19-2041-96EE-78436FC32AFC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3222-5C65-2444-929E-120A9A247497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ECD7-0560-F24B-9E63-899FE7F59F5C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6720-BDEA-5247-9DC2-4518ECBF162C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321F-40F3-8E49-B427-3D27A1EF0394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DA0F-E8EA-9C47-B708-ED8D522A6733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95FE9D-AFAD-ED48-B99F-797AD2CBB4CC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C8CD40F-3B15-2D47-A444-726EB44D8AEB}" type="datetime1">
              <a:rPr lang="en-CA" smtClean="0"/>
              <a:t>2020-04-08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A Crash Course in Reinforcement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02.07127.pdf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TMhmVh1qs" TargetMode="External"/><Relationship Id="rId2" Type="http://schemas.openxmlformats.org/officeDocument/2006/relationships/hyperlink" Target="https://en.wikipedia.org/wiki/TD-Gammo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flix.com/search?q=alphago&amp;jbv=80190844&amp;jbp=0&amp;jbr=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Crash Course in Deep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3"/>
            <a:ext cx="6801612" cy="1838191"/>
          </a:xfrm>
        </p:spPr>
        <p:txBody>
          <a:bodyPr>
            <a:normAutofit/>
          </a:bodyPr>
          <a:lstStyle/>
          <a:p>
            <a:r>
              <a:rPr lang="en-US" dirty="0"/>
              <a:t>Oliver Schulte</a:t>
            </a:r>
          </a:p>
          <a:p>
            <a:r>
              <a:rPr lang="en-US" dirty="0"/>
              <a:t>Simon Fraser University</a:t>
            </a:r>
          </a:p>
          <a:p>
            <a:r>
              <a:rPr lang="en-US" dirty="0"/>
              <a:t>CMPT 980</a:t>
            </a:r>
          </a:p>
          <a:p>
            <a:r>
              <a:rPr lang="en-US" dirty="0"/>
              <a:t>Introduction to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5521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E16CD-EB9F-BA4D-A643-BF7CFA092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Ice Hockey examples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9E558-3B67-3449-B04D-EBBA36FEF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807" b="1"/>
          <a:stretch/>
        </p:blipFill>
        <p:spPr>
          <a:xfrm>
            <a:off x="20" y="-2"/>
            <a:ext cx="12191980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F377A-9869-524A-8CD2-68BC7655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12" y="4846076"/>
            <a:ext cx="7715177" cy="127155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I’ve done quite a lot of work applying RL to ice hockey</a:t>
            </a:r>
          </a:p>
          <a:p>
            <a:r>
              <a:rPr lang="en-US">
                <a:solidFill>
                  <a:schemeClr val="bg1"/>
                </a:solidFill>
              </a:rPr>
              <a:t>Using millions of events from NHL games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9BAF2-6215-574D-8FA4-22D4AF35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>
                    <a:alpha val="70000"/>
                  </a:schemeClr>
                </a:solidFill>
              </a:rPr>
              <a:t>A Crash Course in Reinforcement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87683-53C5-5E40-8A0D-00DBC457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0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altLang="zh-CN" sz="4000" b="1" dirty="0">
                <a:latin typeface="Calibri" panose="020F0502020204030204" pitchFamily="34" charset="0"/>
              </a:rPr>
              <a:t>Pipeline</a:t>
            </a:r>
            <a:endParaRPr lang="en-CA" sz="4000" b="1" dirty="0">
              <a:latin typeface="Calibri" panose="020F0502020204030204" pitchFamily="34" charset="0"/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32" indent="-285744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2971" indent="-228594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160" indent="-228594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349" indent="-228594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zh-CN" sz="1600" dirty="0">
                <a:solidFill>
                  <a:schemeClr val="tx2"/>
                </a:solidFill>
                <a:latin typeface="Calibri" charset="0"/>
              </a:rPr>
              <a:t>MOTIVATION</a:t>
            </a:r>
            <a:endParaRPr lang="en-US" altLang="en-US" sz="1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1" y="1509910"/>
            <a:ext cx="5135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omputer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ision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Techniques: </a:t>
            </a:r>
          </a:p>
          <a:p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Video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tracking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0695" y="3426767"/>
            <a:ext cx="2539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Play-by-play</a:t>
            </a:r>
            <a:r>
              <a:rPr lang="zh-CN" altLang="en-US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Calibri" charset="0"/>
                <a:ea typeface="Calibri" charset="0"/>
                <a:cs typeface="Calibri" charset="0"/>
              </a:rPr>
              <a:t>Dataset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4487" y="5229157"/>
            <a:ext cx="4363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Large-scale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Machine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Learning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842709" y="2799994"/>
            <a:ext cx="494675" cy="224853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3827719" y="4382900"/>
            <a:ext cx="494675" cy="224853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80" y="1047410"/>
            <a:ext cx="3098776" cy="1521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915" y="3184933"/>
            <a:ext cx="1260184" cy="944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211" y="4744928"/>
            <a:ext cx="1789515" cy="16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PLAY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224790" y="13696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CA" altLang="zh-CN" sz="4000" b="1" dirty="0">
                <a:latin typeface="Calibri" charset="0"/>
                <a:ea typeface="Calibri" charset="0"/>
                <a:cs typeface="Calibri" charset="0"/>
              </a:rPr>
              <a:t>Spatial Projection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808813" y="1155729"/>
            <a:ext cx="885918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Helvetica" charset="0"/>
                <a:ea typeface="MS PGothic" charset="-128"/>
              </a:defRPr>
            </a:lvl9pPr>
          </a:lstStyle>
          <a:p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Q-value for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action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“shot”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action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over</a:t>
            </a:r>
            <a:r>
              <a:rPr lang="zh-CN" alt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>
                <a:latin typeface="Calibri" charset="0"/>
                <a:ea typeface="Calibri" charset="0"/>
                <a:cs typeface="Calibri" charset="0"/>
              </a:rPr>
              <a:t>the rink.</a:t>
            </a:r>
          </a:p>
          <a:p>
            <a:endParaRPr lang="en-US" altLang="zh-CN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24668"/>
            <a:ext cx="9724571" cy="38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5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DRL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09800" y="13696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CA" altLang="zh-CN" sz="4000" b="1" dirty="0">
                <a:latin typeface="Calibri" charset="0"/>
                <a:ea typeface="Calibri" charset="0"/>
                <a:cs typeface="Calibri" charset="0"/>
              </a:rPr>
              <a:t>Value Ticker: Temporal Projection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8410" y="975075"/>
            <a:ext cx="8012020" cy="5288814"/>
            <a:chOff x="4787725" y="2353934"/>
            <a:chExt cx="4356275" cy="37373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725" y="2353934"/>
              <a:ext cx="4356275" cy="37250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4322395" y="4124423"/>
              <a:ext cx="1161015" cy="1840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Q(s,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a)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5537" y="5852062"/>
              <a:ext cx="1680650" cy="239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Game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Time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954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9F3DD-FAE8-2C46-94A2-1E254831A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5DFC0-A36A-C44C-91BC-7E1718D2F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3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491198-3226-F149-858C-CA7E4AE6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transition probabilities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FA7574-23D5-DE45-BE41-B3E43EBBA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638044"/>
            <a:ext cx="9158722" cy="3467334"/>
          </a:xfrm>
        </p:spPr>
        <p:txBody>
          <a:bodyPr>
            <a:normAutofit/>
          </a:bodyPr>
          <a:lstStyle/>
          <a:p>
            <a:r>
              <a:rPr lang="en-US" dirty="0"/>
              <a:t>Value iteration computes value functions, policy </a:t>
            </a:r>
            <a:r>
              <a:rPr lang="en-US" i="1" dirty="0"/>
              <a:t>given transition probabilities</a:t>
            </a:r>
          </a:p>
          <a:p>
            <a:r>
              <a:rPr lang="en-US" dirty="0"/>
              <a:t>In continuous/massive state spaces, working with transition probabilities is hard. Why?</a:t>
            </a:r>
          </a:p>
          <a:p>
            <a:pPr lvl="1"/>
            <a:r>
              <a:rPr lang="en-US" dirty="0"/>
              <a:t>Each transition occurs only once in data → cannot estimate probability</a:t>
            </a:r>
          </a:p>
          <a:p>
            <a:pPr lvl="1"/>
            <a:r>
              <a:rPr lang="en-US" dirty="0"/>
              <a:t>Cannot represent in matrix</a:t>
            </a:r>
          </a:p>
          <a:p>
            <a:pPr lvl="1"/>
            <a:r>
              <a:rPr lang="en-US" dirty="0"/>
              <a:t>Cannot sum over all states, actions (recall Bellman equation)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E7013-0A24-5441-B7D9-CC28B757D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DA35A-4759-D14E-91DB-80316CEB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0A56-7BF4-C949-B4D5-26AB7FE1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without transition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F8E40-9E10-C44C-AB4F-9198F74B5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025" y="2638044"/>
            <a:ext cx="9506897" cy="3439199"/>
          </a:xfrm>
        </p:spPr>
        <p:txBody>
          <a:bodyPr>
            <a:noAutofit/>
          </a:bodyPr>
          <a:lstStyle/>
          <a:p>
            <a:r>
              <a:rPr lang="en-US" dirty="0"/>
              <a:t>”model-free” learning = no transition probabilities</a:t>
            </a:r>
          </a:p>
          <a:p>
            <a:pPr lvl="1"/>
            <a:r>
              <a:rPr lang="en-US" sz="2400" dirty="0"/>
              <a:t>Unfortunate term, because we use a NN model to do “model-free” RL</a:t>
            </a:r>
          </a:p>
          <a:p>
            <a:r>
              <a:rPr lang="en-US" dirty="0"/>
              <a:t>Learn target function directly </a:t>
            </a:r>
            <a:r>
              <a:rPr lang="en-US" u="sng" dirty="0"/>
              <a:t>from episodes</a:t>
            </a:r>
          </a:p>
          <a:p>
            <a:pPr lvl="1"/>
            <a:r>
              <a:rPr lang="en-US" sz="2400" dirty="0"/>
              <a:t>People who know Markov decision processes but not reinforcement learning don’t know about this</a:t>
            </a:r>
          </a:p>
          <a:p>
            <a:r>
              <a:rPr lang="en-US" dirty="0"/>
              <a:t>The main problem: what is the loss function? </a:t>
            </a:r>
          </a:p>
          <a:p>
            <a:pPr lvl="1"/>
            <a:r>
              <a:rPr lang="en-US" sz="2400" dirty="0"/>
              <a:t>No supervision signal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94950-C1AD-D84E-9CAE-20F482037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CE42C-C61A-DC47-B6E8-827EB979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0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4B54-1B2D-FD42-BE00-C9575240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B1170-4B61-434E-901A-D2F003E21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5" y="2638044"/>
            <a:ext cx="10888394" cy="37064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b="1" dirty="0"/>
              <a:t>transition</a:t>
            </a:r>
            <a:r>
              <a:rPr lang="en-US" dirty="0"/>
              <a:t> is a 5-item sequence </a:t>
            </a:r>
            <a:r>
              <a:rPr lang="en-US" dirty="0" err="1"/>
              <a:t>s,a,r,s’,a</a:t>
            </a:r>
            <a:r>
              <a:rPr lang="en-US" dirty="0"/>
              <a:t>’</a:t>
            </a:r>
          </a:p>
          <a:p>
            <a:r>
              <a:rPr lang="en-US" dirty="0"/>
              <a:t>An </a:t>
            </a:r>
            <a:r>
              <a:rPr lang="en-US" b="1" dirty="0"/>
              <a:t>episode</a:t>
            </a:r>
            <a:r>
              <a:rPr lang="en-US" dirty="0"/>
              <a:t> is a sequence of transitions s</a:t>
            </a:r>
            <a:r>
              <a:rPr lang="en-US" baseline="-25000" dirty="0"/>
              <a:t>0</a:t>
            </a:r>
            <a:r>
              <a:rPr lang="en-US" dirty="0"/>
              <a:t>,a</a:t>
            </a:r>
            <a:r>
              <a:rPr lang="en-US" baseline="-25000" dirty="0"/>
              <a:t>0</a:t>
            </a:r>
            <a:r>
              <a:rPr lang="en-US" dirty="0"/>
              <a:t>,r</a:t>
            </a:r>
            <a:r>
              <a:rPr lang="en-US" baseline="-25000" dirty="0"/>
              <a:t>1</a:t>
            </a:r>
            <a:r>
              <a:rPr lang="en-US" dirty="0"/>
              <a:t>,s</a:t>
            </a:r>
            <a:r>
              <a:rPr lang="en-US" baseline="-25000" dirty="0"/>
              <a:t>1</a:t>
            </a:r>
            <a:r>
              <a:rPr lang="en-US" dirty="0"/>
              <a:t>,a</a:t>
            </a:r>
            <a:r>
              <a:rPr lang="en-US" baseline="-25000" dirty="0"/>
              <a:t>1</a:t>
            </a:r>
            <a:r>
              <a:rPr lang="en-US" dirty="0"/>
              <a:t>…,s</a:t>
            </a:r>
            <a:r>
              <a:rPr lang="en-US" baseline="-25000" dirty="0"/>
              <a:t>n-1</a:t>
            </a:r>
            <a:r>
              <a:rPr lang="en-US" dirty="0"/>
              <a:t>,a</a:t>
            </a:r>
            <a:r>
              <a:rPr lang="en-US" baseline="-25000" dirty="0"/>
              <a:t>n-1</a:t>
            </a:r>
            <a:r>
              <a:rPr lang="en-US" dirty="0"/>
              <a:t>,r</a:t>
            </a:r>
            <a:r>
              <a:rPr lang="en-US" baseline="-25000" dirty="0"/>
              <a:t>n</a:t>
            </a:r>
          </a:p>
          <a:p>
            <a:r>
              <a:rPr lang="en-US" dirty="0"/>
              <a:t>At every time </a:t>
            </a:r>
            <a:r>
              <a:rPr lang="en-US" i="1" dirty="0"/>
              <a:t>t</a:t>
            </a:r>
            <a:r>
              <a:rPr lang="en-US" dirty="0"/>
              <a:t>, we denote the episode return or (discounted) sum of future rewards as </a:t>
            </a:r>
            <a:r>
              <a:rPr lang="en-US" i="1" dirty="0" err="1"/>
              <a:t>v</a:t>
            </a:r>
            <a:r>
              <a:rPr lang="en-US" baseline="-25000" dirty="0" err="1"/>
              <a:t>t</a:t>
            </a:r>
            <a:r>
              <a:rPr lang="en-US" dirty="0" err="1"/>
              <a:t>.</a:t>
            </a:r>
            <a:endParaRPr lang="en-US" dirty="0"/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Sports: each game is an episode. At each time </a:t>
            </a:r>
            <a:r>
              <a:rPr lang="en-US" i="1" dirty="0"/>
              <a:t>t</a:t>
            </a:r>
            <a:r>
              <a:rPr lang="en-US" dirty="0"/>
              <a:t> in the game, the return </a:t>
            </a:r>
            <a:r>
              <a:rPr lang="en-US" i="1" dirty="0" err="1"/>
              <a:t>v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specifies whether the team won or lost.</a:t>
            </a:r>
          </a:p>
          <a:p>
            <a:pPr lvl="1"/>
            <a:r>
              <a:rPr lang="en-US" dirty="0"/>
              <a:t>Tennis: each match is broken into set episodes which are broken into point episodes</a:t>
            </a:r>
          </a:p>
          <a:p>
            <a:pPr lvl="1"/>
            <a:r>
              <a:rPr lang="en-US" dirty="0"/>
              <a:t>Degree: each course is broken into components. </a:t>
            </a:r>
          </a:p>
          <a:p>
            <a:pPr lvl="2"/>
            <a:r>
              <a:rPr lang="en-US" dirty="0"/>
              <a:t>The return </a:t>
            </a:r>
            <a:r>
              <a:rPr lang="en-US" i="1" dirty="0" err="1"/>
              <a:t>v</a:t>
            </a:r>
            <a:r>
              <a:rPr lang="en-US" i="1" baseline="-25000" dirty="0" err="1"/>
              <a:t>t</a:t>
            </a:r>
            <a:r>
              <a:rPr lang="en-US" dirty="0"/>
              <a:t> specifies learning outcomes/grade at the end of course.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3E7ED-D889-AF4C-9082-B4E86812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C1DA3-3DE0-354B-A5A1-65117D5C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5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621E-661C-7546-BC50-4199DC89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home example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385E030-AD5F-2E45-AE00-F5FB17207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406984"/>
              </p:ext>
            </p:extLst>
          </p:nvPr>
        </p:nvGraphicFramePr>
        <p:xfrm>
          <a:off x="486044" y="2762250"/>
          <a:ext cx="104586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724">
                  <a:extLst>
                    <a:ext uri="{9D8B030D-6E8A-4147-A177-3AD203B41FA5}">
                      <a16:colId xmlns:a16="http://schemas.microsoft.com/office/drawing/2014/main" val="1944830825"/>
                    </a:ext>
                  </a:extLst>
                </a:gridCol>
                <a:gridCol w="2091724">
                  <a:extLst>
                    <a:ext uri="{9D8B030D-6E8A-4147-A177-3AD203B41FA5}">
                      <a16:colId xmlns:a16="http://schemas.microsoft.com/office/drawing/2014/main" val="3910471439"/>
                    </a:ext>
                  </a:extLst>
                </a:gridCol>
                <a:gridCol w="2091724">
                  <a:extLst>
                    <a:ext uri="{9D8B030D-6E8A-4147-A177-3AD203B41FA5}">
                      <a16:colId xmlns:a16="http://schemas.microsoft.com/office/drawing/2014/main" val="2989520806"/>
                    </a:ext>
                  </a:extLst>
                </a:gridCol>
                <a:gridCol w="2091724">
                  <a:extLst>
                    <a:ext uri="{9D8B030D-6E8A-4147-A177-3AD203B41FA5}">
                      <a16:colId xmlns:a16="http://schemas.microsoft.com/office/drawing/2014/main" val="4079842179"/>
                    </a:ext>
                  </a:extLst>
                </a:gridCol>
                <a:gridCol w="2091724">
                  <a:extLst>
                    <a:ext uri="{9D8B030D-6E8A-4147-A177-3AD203B41FA5}">
                      <a16:colId xmlns:a16="http://schemas.microsoft.com/office/drawing/2014/main" val="1112029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: future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: future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32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leaving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5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 car, 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88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exit 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4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behind 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6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8309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7EE98-CD19-D841-B5AD-31D21E56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87CE-23F7-834F-9926-08CE0958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46352-4832-CB4D-8910-871D7C262E58}"/>
              </a:ext>
            </a:extLst>
          </p:cNvPr>
          <p:cNvSpPr txBox="1"/>
          <p:nvPr/>
        </p:nvSpPr>
        <p:spPr>
          <a:xfrm>
            <a:off x="351692" y="5486400"/>
            <a:ext cx="10016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have different states/actions in different episodes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E.g. some days no rain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88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26FF02-73C7-4840-9AFA-3B713C60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</a:t>
            </a:r>
            <a:r>
              <a:rPr lang="en-US" dirty="0" err="1"/>
              <a:t>carlo</a:t>
            </a:r>
            <a:r>
              <a:rPr lang="en-US" dirty="0"/>
              <a:t> learning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649DD-97E8-8E42-99EE-80F99709A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Regression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2467C-65CF-A14C-A53D-49591437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80CA9-B990-8140-9A38-BA02711E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2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as Function Learning</a:t>
            </a:r>
          </a:p>
          <a:p>
            <a:r>
              <a:rPr lang="en-US" dirty="0"/>
              <a:t>Deep RL using Episodes</a:t>
            </a:r>
          </a:p>
          <a:p>
            <a:pPr lvl="1"/>
            <a:r>
              <a:rPr lang="en-US" dirty="0"/>
              <a:t>Monte Carlo Learning</a:t>
            </a:r>
          </a:p>
          <a:p>
            <a:pPr lvl="1"/>
            <a:r>
              <a:rPr lang="en-US" dirty="0"/>
              <a:t>Temporal Difference Learning</a:t>
            </a:r>
          </a:p>
          <a:p>
            <a:pPr lvl="1"/>
            <a:r>
              <a:rPr lang="en-US" dirty="0"/>
              <a:t>Policy Gradient</a:t>
            </a:r>
          </a:p>
          <a:p>
            <a:pPr lvl="1"/>
            <a:r>
              <a:rPr lang="en-US" dirty="0"/>
              <a:t>Actor-Critic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1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E13287-235E-F940-B24D-9418AF0A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approach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A4518-3EED-AC40-9A11-FB319ED52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dataset of episodes</a:t>
            </a:r>
          </a:p>
          <a:p>
            <a:r>
              <a:rPr lang="en-US" dirty="0"/>
              <a:t>For every observed state 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make the return </a:t>
            </a:r>
            <a:r>
              <a:rPr lang="en-US" i="1" dirty="0" err="1"/>
              <a:t>v</a:t>
            </a:r>
            <a:r>
              <a:rPr lang="en-US" i="1" baseline="-25000" dirty="0" err="1"/>
              <a:t>t</a:t>
            </a:r>
            <a:r>
              <a:rPr lang="en-US" dirty="0"/>
              <a:t> the target.</a:t>
            </a:r>
          </a:p>
          <a:p>
            <a:r>
              <a:rPr lang="en-US" dirty="0"/>
              <a:t>Train a model to predict (the expected value of) </a:t>
            </a:r>
            <a:r>
              <a:rPr lang="en-US" i="1" dirty="0" err="1"/>
              <a:t>v</a:t>
            </a:r>
            <a:r>
              <a:rPr lang="en-US" i="1" baseline="-25000" dirty="0" err="1"/>
              <a:t>t</a:t>
            </a:r>
            <a:r>
              <a:rPr lang="en-US" dirty="0"/>
              <a:t> given 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r>
              <a:rPr lang="en-US" dirty="0"/>
              <a:t> as input.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D32A8-FCA5-8349-B24F-79C46E22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74C44-A4DB-F547-B954-26DB1489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06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3D74-21D6-8948-9523-109D244F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834" y="206522"/>
            <a:ext cx="7729728" cy="1188720"/>
          </a:xfrm>
        </p:spPr>
        <p:txBody>
          <a:bodyPr/>
          <a:lstStyle/>
          <a:p>
            <a:r>
              <a:rPr lang="en-US" dirty="0"/>
              <a:t>Regression Approach: Example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3B64BC-829D-AA4E-9696-E85B0319A7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19485159"/>
              </p:ext>
            </p:extLst>
          </p:nvPr>
        </p:nvGraphicFramePr>
        <p:xfrm>
          <a:off x="278438" y="1415288"/>
          <a:ext cx="427235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178">
                  <a:extLst>
                    <a:ext uri="{9D8B030D-6E8A-4147-A177-3AD203B41FA5}">
                      <a16:colId xmlns:a16="http://schemas.microsoft.com/office/drawing/2014/main" val="1944830825"/>
                    </a:ext>
                  </a:extLst>
                </a:gridCol>
                <a:gridCol w="2136178">
                  <a:extLst>
                    <a:ext uri="{9D8B030D-6E8A-4147-A177-3AD203B41FA5}">
                      <a16:colId xmlns:a16="http://schemas.microsoft.com/office/drawing/2014/main" val="2989520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= X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baseline="-25000" dirty="0"/>
                        <a:t> </a:t>
                      </a:r>
                      <a:r>
                        <a:rPr lang="en-US" i="1" baseline="0" dirty="0"/>
                        <a:t>= Y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50732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leaving office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379425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 car, raining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1304188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exit highway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294324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behind truck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2853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street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248576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home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3987783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leaving office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393028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 car, raining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107768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exit highway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242776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behind truck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1152056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street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66200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home</a:t>
                      </a:r>
                    </a:p>
                  </a:txBody>
                  <a:tcPr marL="93383" marR="9338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 marL="93383" marR="93383"/>
                </a:tc>
                <a:extLst>
                  <a:ext uri="{0D108BD9-81ED-4DB2-BD59-A6C34878D82A}">
                    <a16:rowId xmlns:a16="http://schemas.microsoft.com/office/drawing/2014/main" val="2037441590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17D5A8-1B63-3C4C-A4E9-FE05DAEF3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287" y="1611101"/>
            <a:ext cx="6907236" cy="36502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Regression: Predict Y given X</a:t>
            </a:r>
          </a:p>
          <a:p>
            <a:r>
              <a:rPr lang="en-US" dirty="0"/>
              <a:t>People who know machine learning but not reinforcement learning use this approach</a:t>
            </a:r>
          </a:p>
          <a:p>
            <a:r>
              <a:rPr lang="en-US" dirty="0"/>
              <a:t>Sports examples:</a:t>
            </a:r>
          </a:p>
          <a:p>
            <a:pPr lvl="1"/>
            <a:r>
              <a:rPr lang="en-US" dirty="0"/>
              <a:t>How to serve in volleyball</a:t>
            </a:r>
          </a:p>
          <a:p>
            <a:pPr lvl="1"/>
            <a:r>
              <a:rPr lang="en-US" dirty="0">
                <a:hlinkClick r:id="rId2"/>
              </a:rPr>
              <a:t>Valuing Actions by Estimating Probabilities</a:t>
            </a:r>
            <a:r>
              <a:rPr lang="en-US" dirty="0"/>
              <a:t> in soccer</a:t>
            </a:r>
          </a:p>
          <a:p>
            <a:r>
              <a:rPr lang="en-US" dirty="0"/>
              <a:t>Main Problem: regression methods assume </a:t>
            </a:r>
            <a:r>
              <a:rPr lang="en-US" dirty="0" err="1"/>
              <a:t>i.i.d</a:t>
            </a:r>
            <a:r>
              <a:rPr lang="en-US" dirty="0"/>
              <a:t> data</a:t>
            </a:r>
          </a:p>
          <a:p>
            <a:r>
              <a:rPr lang="en-US" dirty="0"/>
              <a:t>But subsequent states have highly correlated return values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Slow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A5EE9-96A0-DC4E-B7E5-33224E5D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B8F59-1E02-3748-B3DC-65289B04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3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5BEFB5-5AFE-6746-8046-DE45CC33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607569-E370-0D43-86C2-122E76D4D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2A57D-74F9-5C4A-8FC7-42778F09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4F61-0CF4-ED43-A2C2-061D0E1B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30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DD2057-9EC6-8444-B7A3-35C3DF88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6FDFA8-E24A-BD43-A1C1-29790010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2638044"/>
            <a:ext cx="10663310" cy="3255264"/>
          </a:xfrm>
        </p:spPr>
        <p:txBody>
          <a:bodyPr>
            <a:normAutofit/>
          </a:bodyPr>
          <a:lstStyle/>
          <a:p>
            <a:r>
              <a:rPr lang="en-US" dirty="0"/>
              <a:t>A key idea in CS RL, used in almost all RL AI systems</a:t>
            </a:r>
          </a:p>
          <a:p>
            <a:r>
              <a:rPr lang="en-US" dirty="0"/>
              <a:t>Key intuition: compare 2 estimates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Current return estimate </a:t>
            </a:r>
            <a:r>
              <a:rPr lang="en-US" i="1" dirty="0"/>
              <a:t>V(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r>
              <a:rPr lang="en-US" i="1" dirty="0"/>
              <a:t>) </a:t>
            </a:r>
            <a:endParaRPr lang="en-US" i="1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estimate from look ahead 1 time step: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  <a:r>
              <a:rPr lang="en-US" i="1" dirty="0"/>
              <a:t> + </a:t>
            </a:r>
            <a:r>
              <a:rPr lang="en-US" i="1" dirty="0" err="1"/>
              <a:t>γV</a:t>
            </a:r>
            <a:r>
              <a:rPr lang="en-US" i="1" dirty="0"/>
              <a:t>(s</a:t>
            </a:r>
            <a:r>
              <a:rPr lang="en-US" i="1" baseline="-25000" dirty="0"/>
              <a:t>t+1</a:t>
            </a:r>
            <a:r>
              <a:rPr lang="en-US" i="1" dirty="0"/>
              <a:t>)</a:t>
            </a:r>
            <a:endParaRPr lang="en-US" i="1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TD-error for NN gradient = [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  <a:r>
              <a:rPr lang="en-US" i="1" dirty="0"/>
              <a:t> + </a:t>
            </a:r>
            <a:r>
              <a:rPr lang="en-US" i="1" dirty="0" err="1"/>
              <a:t>γV</a:t>
            </a:r>
            <a:r>
              <a:rPr lang="en-US" i="1" dirty="0"/>
              <a:t>(s</a:t>
            </a:r>
            <a:r>
              <a:rPr lang="en-US" i="1" baseline="-25000" dirty="0"/>
              <a:t>t+1</a:t>
            </a:r>
            <a:r>
              <a:rPr lang="en-US" i="1" dirty="0"/>
              <a:t>) - V(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r>
              <a:rPr lang="en-US" i="1" dirty="0"/>
              <a:t>)]</a:t>
            </a:r>
            <a:r>
              <a:rPr lang="en-US" i="1" baseline="30000" dirty="0"/>
              <a:t>2</a:t>
            </a:r>
          </a:p>
          <a:p>
            <a:r>
              <a:rPr lang="en-US" dirty="0"/>
              <a:t>Can be generalized to look-ahead multiple time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2E83-A5AD-1C49-81B6-3F5237A0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5A97B-31E0-6F46-8E82-4E8587FB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4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B47C-098D-204F-BC8F-6CD1CA61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B3E06-803F-4040-94CE-00D6CC03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E8A06-B0AA-3E40-BDC4-639EED6E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1570E8-FE64-A644-AFAC-C227FAF78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4898"/>
              </p:ext>
            </p:extLst>
          </p:nvPr>
        </p:nvGraphicFramePr>
        <p:xfrm>
          <a:off x="367345" y="2762250"/>
          <a:ext cx="9171203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63">
                  <a:extLst>
                    <a:ext uri="{9D8B030D-6E8A-4147-A177-3AD203B41FA5}">
                      <a16:colId xmlns:a16="http://schemas.microsoft.com/office/drawing/2014/main" val="1944830825"/>
                    </a:ext>
                  </a:extLst>
                </a:gridCol>
                <a:gridCol w="1476888">
                  <a:extLst>
                    <a:ext uri="{9D8B030D-6E8A-4147-A177-3AD203B41FA5}">
                      <a16:colId xmlns:a16="http://schemas.microsoft.com/office/drawing/2014/main" val="3910471439"/>
                    </a:ext>
                  </a:extLst>
                </a:gridCol>
                <a:gridCol w="1476888">
                  <a:extLst>
                    <a:ext uri="{9D8B030D-6E8A-4147-A177-3AD203B41FA5}">
                      <a16:colId xmlns:a16="http://schemas.microsoft.com/office/drawing/2014/main" val="3483923002"/>
                    </a:ext>
                  </a:extLst>
                </a:gridCol>
                <a:gridCol w="1476888">
                  <a:extLst>
                    <a:ext uri="{9D8B030D-6E8A-4147-A177-3AD203B41FA5}">
                      <a16:colId xmlns:a16="http://schemas.microsoft.com/office/drawing/2014/main" val="4079842179"/>
                    </a:ext>
                  </a:extLst>
                </a:gridCol>
                <a:gridCol w="1476888">
                  <a:extLst>
                    <a:ext uri="{9D8B030D-6E8A-4147-A177-3AD203B41FA5}">
                      <a16:colId xmlns:a16="http://schemas.microsoft.com/office/drawing/2014/main" val="2269807644"/>
                    </a:ext>
                  </a:extLst>
                </a:gridCol>
                <a:gridCol w="1476888">
                  <a:extLst>
                    <a:ext uri="{9D8B030D-6E8A-4147-A177-3AD203B41FA5}">
                      <a16:colId xmlns:a16="http://schemas.microsoft.com/office/drawing/2014/main" val="27525505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 Minutes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Elapsed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Predicted Time 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TD-target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TD-error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32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leaving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5+35 =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(40-30)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5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 car, 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15+15 =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(30-35)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=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88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exit 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10+10 =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(20-15)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4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behind 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10+3 =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(13-10)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3+0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(3-3)</a:t>
                      </a:r>
                      <a:r>
                        <a:rPr lang="en-US" baseline="30000"/>
                        <a:t>2</a:t>
                      </a:r>
                      <a:r>
                        <a:rPr lang="en-US"/>
                        <a:t>=0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6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8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944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B47C-098D-204F-BC8F-6CD1CA61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B3E06-803F-4040-94CE-00D6CC03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E8A06-B0AA-3E40-BDC4-639EED6E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1570E8-FE64-A644-AFAC-C227FAF788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67345" y="2762250"/>
          <a:ext cx="1063359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265">
                  <a:extLst>
                    <a:ext uri="{9D8B030D-6E8A-4147-A177-3AD203B41FA5}">
                      <a16:colId xmlns:a16="http://schemas.microsoft.com/office/drawing/2014/main" val="1944830825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val="3910471439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val="4079842179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val="1112029736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val="2269807644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val="27525505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Predicted Time 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Predicted Total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TD-target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TD-error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32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leaving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(40-30)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5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 car, 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(35-40)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=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88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exit 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(40-35)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4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behind 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(43-40)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(43-43)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=0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6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8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72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B1B8-CF02-F44E-9334-81B0253B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 vs. MC (regression)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1AEBF9-740B-5845-BC04-CE9C9DAD56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9546" y="2447778"/>
            <a:ext cx="5733567" cy="277568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C0F2A3-7E80-8743-94B2-7348A8812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5506682" cy="3101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TD Pros</a:t>
            </a:r>
          </a:p>
          <a:p>
            <a:r>
              <a:rPr lang="en-US" dirty="0"/>
              <a:t>Exploits temporal dependencies rather than ignoring them</a:t>
            </a:r>
          </a:p>
          <a:p>
            <a:r>
              <a:rPr lang="en-US" dirty="0"/>
              <a:t>Can start learning before end of episode</a:t>
            </a:r>
          </a:p>
          <a:p>
            <a:r>
              <a:rPr lang="en-US" dirty="0"/>
              <a:t>Deep versions converge faster than MC</a:t>
            </a:r>
          </a:p>
          <a:p>
            <a:r>
              <a:rPr lang="en-US" dirty="0"/>
              <a:t>Technically: TD has lower variance, higher bias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E8B7B-AD83-5E45-BDD4-6C9ED701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C66B4-41BC-6044-9110-4537AB79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06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1B3038-42B5-0F49-ACE6-D5EF8EED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37BFA0-A22B-BB43-AFBC-42DC58004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DDE1F-9F4D-C24A-99A5-4223A7D1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08FA-931C-F34D-B26F-C759A7FB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6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C81AB4-2C7A-0647-95AB-887A8360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547219-CFC2-4847-B418-244A23C4F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policy maps a state to a distribution over a finite set of actions</a:t>
            </a:r>
          </a:p>
          <a:p>
            <a:pPr lvl="1"/>
            <a:r>
              <a:rPr lang="en-US" dirty="0"/>
              <a:t>Like multi-class learning</a:t>
            </a:r>
          </a:p>
          <a:p>
            <a:r>
              <a:rPr lang="en-US" dirty="0"/>
              <a:t>Can be represented in a NN</a:t>
            </a:r>
          </a:p>
          <a:p>
            <a:r>
              <a:rPr lang="en-US" dirty="0"/>
              <a:t>What is the objective function?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2EC8C-9F7A-E84B-A3E3-98929DE1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2A0D4-EA63-BB46-A1AD-4C0933FB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8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E1AB-0C59-CA40-81A1-EF53FB1D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57286-F1B4-BF4D-86A4-6085CD677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30" y="2638044"/>
            <a:ext cx="9540734" cy="3101983"/>
          </a:xfrm>
        </p:spPr>
        <p:txBody>
          <a:bodyPr/>
          <a:lstStyle/>
          <a:p>
            <a:r>
              <a:rPr lang="en-US" dirty="0"/>
              <a:t>Policy gradient uses an objective function with tractable gradient</a:t>
            </a:r>
          </a:p>
          <a:p>
            <a:r>
              <a:rPr lang="en-US" dirty="0"/>
              <a:t>Based on expected value 𝜋(</a:t>
            </a:r>
            <a:r>
              <a:rPr lang="en-US" dirty="0" err="1"/>
              <a:t>a|s</a:t>
            </a:r>
            <a:r>
              <a:rPr lang="en-US" dirty="0"/>
              <a:t>) x </a:t>
            </a:r>
            <a:r>
              <a:rPr lang="en-US" dirty="0" err="1"/>
              <a:t>v</a:t>
            </a:r>
            <a:r>
              <a:rPr lang="en-US" baseline="-25000" dirty="0" err="1"/>
              <a:t>t</a:t>
            </a:r>
            <a:r>
              <a:rPr lang="en-US" dirty="0"/>
              <a:t>(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 err="1"/>
              <a:t>,a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where </a:t>
            </a:r>
            <a:r>
              <a:rPr lang="en-US" dirty="0" err="1"/>
              <a:t>v</a:t>
            </a:r>
            <a:r>
              <a:rPr lang="en-US" baseline="-25000" dirty="0" err="1"/>
              <a:t>t</a:t>
            </a:r>
            <a:r>
              <a:rPr lang="en-US" dirty="0"/>
              <a:t>(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 err="1"/>
              <a:t>,a</a:t>
            </a:r>
            <a:r>
              <a:rPr lang="en-US" baseline="-25000" dirty="0" err="1"/>
              <a:t>t</a:t>
            </a:r>
            <a:r>
              <a:rPr lang="en-US" dirty="0"/>
              <a:t>) is the observed episode return as in Monte Carlo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9DECC-E43C-1C42-B560-836B2555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FAC7A-5CB0-4846-AAD7-93DB864B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8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as function learning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49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C422-0EC9-754F-97F9-393F76E3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41106-4E4E-4B41-A252-017C511FE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6" y="2638044"/>
            <a:ext cx="9528378" cy="3101983"/>
          </a:xfrm>
        </p:spPr>
        <p:txBody>
          <a:bodyPr>
            <a:noAutofit/>
          </a:bodyPr>
          <a:lstStyle/>
          <a:p>
            <a:r>
              <a:rPr lang="en-US" dirty="0"/>
              <a:t>Policy gradient based on expected value</a:t>
            </a:r>
            <a:br>
              <a:rPr lang="en-US" dirty="0"/>
            </a:br>
            <a:r>
              <a:rPr lang="en-US" dirty="0"/>
              <a:t>𝜋(</a:t>
            </a:r>
            <a:r>
              <a:rPr lang="en-US" dirty="0" err="1"/>
              <a:t>a|s</a:t>
            </a:r>
            <a:r>
              <a:rPr lang="en-US" dirty="0"/>
              <a:t>) x Q</a:t>
            </a:r>
            <a:r>
              <a:rPr lang="en-US" baseline="-25000" dirty="0"/>
              <a:t>t</a:t>
            </a:r>
            <a:r>
              <a:rPr lang="en-US" dirty="0"/>
              <a:t>(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 err="1"/>
              <a:t>,a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r>
              <a:rPr lang="en-US" dirty="0"/>
              <a:t>Q</a:t>
            </a:r>
            <a:r>
              <a:rPr lang="en-US" baseline="-25000" dirty="0"/>
              <a:t>t</a:t>
            </a:r>
            <a:r>
              <a:rPr lang="en-US" dirty="0"/>
              <a:t>(</a:t>
            </a:r>
            <a:r>
              <a:rPr lang="en-US" dirty="0" err="1"/>
              <a:t>s</a:t>
            </a:r>
            <a:r>
              <a:rPr lang="en-US" baseline="-25000" dirty="0" err="1"/>
              <a:t>t</a:t>
            </a:r>
            <a:r>
              <a:rPr lang="en-US" dirty="0" err="1"/>
              <a:t>,a</a:t>
            </a:r>
            <a:r>
              <a:rPr lang="en-US" baseline="-25000" dirty="0" err="1"/>
              <a:t>t</a:t>
            </a:r>
            <a:r>
              <a:rPr lang="en-US" dirty="0"/>
              <a:t>) is a value function estimated by the </a:t>
            </a:r>
            <a:r>
              <a:rPr lang="en-US" u="sng" dirty="0"/>
              <a:t>critic</a:t>
            </a:r>
          </a:p>
          <a:p>
            <a:pPr lvl="1"/>
            <a:r>
              <a:rPr lang="en-US" sz="2400" dirty="0"/>
              <a:t>Typically using TD-learning</a:t>
            </a:r>
          </a:p>
          <a:p>
            <a:r>
              <a:rPr lang="en-US" dirty="0"/>
              <a:t>Advantage Actor-Critic</a:t>
            </a:r>
          </a:p>
          <a:p>
            <a:pPr lvl="1"/>
            <a:r>
              <a:rPr lang="en-US" sz="2400" dirty="0"/>
              <a:t>replace Q</a:t>
            </a:r>
            <a:r>
              <a:rPr lang="en-US" sz="2400" baseline="-25000" dirty="0"/>
              <a:t>t</a:t>
            </a:r>
            <a:r>
              <a:rPr lang="en-US" sz="2400" dirty="0"/>
              <a:t>(</a:t>
            </a:r>
            <a:r>
              <a:rPr lang="en-US" sz="2400" dirty="0" err="1"/>
              <a:t>s</a:t>
            </a:r>
            <a:r>
              <a:rPr lang="en-US" sz="2400" baseline="-25000" dirty="0" err="1"/>
              <a:t>t</a:t>
            </a:r>
            <a:r>
              <a:rPr lang="en-US" sz="2400" dirty="0" err="1"/>
              <a:t>,a</a:t>
            </a:r>
            <a:r>
              <a:rPr lang="en-US" sz="2400" baseline="-25000" dirty="0" err="1"/>
              <a:t>t</a:t>
            </a:r>
            <a:r>
              <a:rPr lang="en-US" sz="2400" dirty="0"/>
              <a:t>) by Q</a:t>
            </a:r>
            <a:r>
              <a:rPr lang="en-US" sz="2400" baseline="-25000" dirty="0"/>
              <a:t>t</a:t>
            </a:r>
            <a:r>
              <a:rPr lang="en-US" sz="2400" dirty="0"/>
              <a:t>(</a:t>
            </a:r>
            <a:r>
              <a:rPr lang="en-US" sz="2400" dirty="0" err="1"/>
              <a:t>s</a:t>
            </a:r>
            <a:r>
              <a:rPr lang="en-US" sz="2400" baseline="-25000" dirty="0" err="1"/>
              <a:t>t</a:t>
            </a:r>
            <a:r>
              <a:rPr lang="en-US" sz="2400" dirty="0" err="1"/>
              <a:t>,a</a:t>
            </a:r>
            <a:r>
              <a:rPr lang="en-US" sz="2400" baseline="-25000" dirty="0" err="1"/>
              <a:t>t</a:t>
            </a:r>
            <a:r>
              <a:rPr lang="en-US" sz="2400" dirty="0"/>
              <a:t>) – V</a:t>
            </a:r>
            <a:r>
              <a:rPr lang="en-US" sz="2400" baseline="-25000" dirty="0"/>
              <a:t>t</a:t>
            </a:r>
            <a:r>
              <a:rPr lang="en-US" sz="2400" dirty="0"/>
              <a:t>(</a:t>
            </a:r>
            <a:r>
              <a:rPr lang="en-US" sz="2400" dirty="0" err="1"/>
              <a:t>s</a:t>
            </a:r>
            <a:r>
              <a:rPr lang="en-US" sz="2400" baseline="-25000" dirty="0" err="1"/>
              <a:t>t</a:t>
            </a:r>
            <a:r>
              <a:rPr lang="en-US" sz="2400" dirty="0"/>
              <a:t>) = ”advantage”/impact</a:t>
            </a:r>
          </a:p>
          <a:p>
            <a:pPr lvl="1"/>
            <a:r>
              <a:rPr lang="en-US" sz="2400" dirty="0"/>
              <a:t>Advantage values have lower variance than Q values →easier to learn</a:t>
            </a:r>
          </a:p>
          <a:p>
            <a:pPr lvl="1"/>
            <a:r>
              <a:rPr lang="en-US" sz="2400" dirty="0"/>
              <a:t>Current state of the art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67A83-2241-BF46-ABB6-FC89FE7D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BC51C-BCE7-C74D-95CE-9DFB9E29F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5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827" y="2638044"/>
            <a:ext cx="8741037" cy="3795901"/>
          </a:xfrm>
        </p:spPr>
        <p:txBody>
          <a:bodyPr>
            <a:normAutofit/>
          </a:bodyPr>
          <a:lstStyle/>
          <a:p>
            <a:r>
              <a:rPr lang="en-US" dirty="0"/>
              <a:t>Reinforcement learning aims to learn various key functions</a:t>
            </a:r>
          </a:p>
          <a:p>
            <a:r>
              <a:rPr lang="en-US" dirty="0"/>
              <a:t>Value function, policy</a:t>
            </a:r>
          </a:p>
          <a:p>
            <a:r>
              <a:rPr lang="en-US" dirty="0"/>
              <a:t>Can be naturally implemented as neural networks</a:t>
            </a:r>
          </a:p>
          <a:p>
            <a:r>
              <a:rPr lang="en-US" dirty="0"/>
              <a:t>In large/infinite state spaces, need model-free learning</a:t>
            </a:r>
          </a:p>
          <a:p>
            <a:r>
              <a:rPr lang="en-US" dirty="0"/>
              <a:t>Learning techniques for value functions</a:t>
            </a:r>
          </a:p>
          <a:p>
            <a:pPr lvl="1"/>
            <a:r>
              <a:rPr lang="en-US" dirty="0"/>
              <a:t>Monte-Carlo: reduce to regression</a:t>
            </a:r>
          </a:p>
          <a:p>
            <a:pPr lvl="1"/>
            <a:r>
              <a:rPr lang="en-US" dirty="0"/>
              <a:t>Temporal difference: make different value estimates at different times consistent with </a:t>
            </a:r>
            <a:r>
              <a:rPr lang="en-US"/>
              <a:t>each other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8B4-66A4-C246-AE0A-A57EE595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State-based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0862-2AF2-6E49-9849-DF6C37AB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643818"/>
            <a:ext cx="5901189" cy="3101983"/>
          </a:xfrm>
        </p:spPr>
        <p:txBody>
          <a:bodyPr>
            <a:normAutofit/>
          </a:bodyPr>
          <a:lstStyle/>
          <a:p>
            <a:r>
              <a:rPr lang="en-US" dirty="0"/>
              <a:t>RL goal is to learn functions that map states to outputs</a:t>
            </a:r>
          </a:p>
          <a:p>
            <a:r>
              <a:rPr lang="en-US" dirty="0"/>
              <a:t>Tabular/grid representation: 1 row per state</a:t>
            </a:r>
          </a:p>
          <a:p>
            <a:r>
              <a:rPr lang="en-US" u="sng" dirty="0"/>
              <a:t>Factored representation</a:t>
            </a:r>
            <a:r>
              <a:rPr lang="en-US" dirty="0"/>
              <a:t>: state = list of features</a:t>
            </a:r>
          </a:p>
          <a:p>
            <a:r>
              <a:rPr lang="en-US" dirty="0"/>
              <a:t>Neural net: #of features = #input nodes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21657-5AC6-3549-B1D8-0C450ADE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B0D6A-F824-4045-BB03-68E80494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268FDA30-0359-5547-A242-AF50B39C8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34608"/>
              </p:ext>
            </p:extLst>
          </p:nvPr>
        </p:nvGraphicFramePr>
        <p:xfrm>
          <a:off x="6128404" y="2687320"/>
          <a:ext cx="60960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V(s)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Q(s,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0.345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0.012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779B4C3-FAD7-4C4C-B288-D81E5719C1AC}"/>
              </a:ext>
            </a:extLst>
          </p:cNvPr>
          <p:cNvGrpSpPr/>
          <p:nvPr/>
        </p:nvGrpSpPr>
        <p:grpSpPr>
          <a:xfrm>
            <a:off x="6128404" y="3984994"/>
            <a:ext cx="5544919" cy="2429874"/>
            <a:chOff x="3431704" y="4120101"/>
            <a:chExt cx="4968552" cy="1908314"/>
          </a:xfrm>
        </p:grpSpPr>
        <p:pic>
          <p:nvPicPr>
            <p:cNvPr id="8" name="图片 8" descr="NeuralNetwork.png">
              <a:extLst>
                <a:ext uri="{FF2B5EF4-FFF2-40B4-BE49-F238E27FC236}">
                  <a16:creationId xmlns:a16="http://schemas.microsoft.com/office/drawing/2014/main" id="{BCDBD738-2C65-A74A-81C4-E876019FD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858" y="4120101"/>
              <a:ext cx="3260306" cy="1908314"/>
            </a:xfrm>
            <a:prstGeom prst="rect">
              <a:avLst/>
            </a:prstGeom>
          </p:spPr>
        </p:pic>
        <p:sp>
          <p:nvSpPr>
            <p:cNvPr id="9" name="矩形 9">
              <a:extLst>
                <a:ext uri="{FF2B5EF4-FFF2-40B4-BE49-F238E27FC236}">
                  <a16:creationId xmlns:a16="http://schemas.microsoft.com/office/drawing/2014/main" id="{9475B1C7-8547-4B44-884D-E65901CACB47}"/>
                </a:ext>
              </a:extLst>
            </p:cNvPr>
            <p:cNvSpPr/>
            <p:nvPr/>
          </p:nvSpPr>
          <p:spPr bwMode="auto">
            <a:xfrm>
              <a:off x="3431704" y="4774206"/>
              <a:ext cx="792088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S1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矩形 10">
              <a:extLst>
                <a:ext uri="{FF2B5EF4-FFF2-40B4-BE49-F238E27FC236}">
                  <a16:creationId xmlns:a16="http://schemas.microsoft.com/office/drawing/2014/main" id="{ACFB5182-AE42-CB40-BEE6-F5E37BA54578}"/>
                </a:ext>
              </a:extLst>
            </p:cNvPr>
            <p:cNvSpPr/>
            <p:nvPr/>
          </p:nvSpPr>
          <p:spPr bwMode="auto">
            <a:xfrm>
              <a:off x="7176120" y="4342158"/>
              <a:ext cx="792088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V(S1)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" name="矩形 11">
              <a:extLst>
                <a:ext uri="{FF2B5EF4-FFF2-40B4-BE49-F238E27FC236}">
                  <a16:creationId xmlns:a16="http://schemas.microsoft.com/office/drawing/2014/main" id="{31D7B9E1-6BE7-2A44-A957-7FE87AB8A35C}"/>
                </a:ext>
              </a:extLst>
            </p:cNvPr>
            <p:cNvSpPr/>
            <p:nvPr/>
          </p:nvSpPr>
          <p:spPr bwMode="auto">
            <a:xfrm>
              <a:off x="7176120" y="5206254"/>
              <a:ext cx="1224136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Q(S1</a:t>
              </a:r>
              <a:r>
                <a:rPr lang="en-US" altLang="en-US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, A1</a:t>
              </a:r>
              <a:r>
                <a:rPr lang="en-US" altLang="zh-CN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)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43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24575"/>
            <a:ext cx="7729728" cy="1188720"/>
          </a:xfrm>
        </p:spPr>
        <p:txBody>
          <a:bodyPr/>
          <a:lstStyle/>
          <a:p>
            <a:r>
              <a:rPr lang="en-US" dirty="0"/>
              <a:t>Review: RL Concepts </a:t>
            </a:r>
          </a:p>
        </p:txBody>
      </p:sp>
      <p:pic>
        <p:nvPicPr>
          <p:cNvPr id="4" name="Content Placeholder 3" descr="mitchell-exampl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87" r="-53687"/>
          <a:stretch>
            <a:fillRect/>
          </a:stretch>
        </p:blipFill>
        <p:spPr>
          <a:xfrm>
            <a:off x="609600" y="1613295"/>
            <a:ext cx="109728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768139" y="3289332"/>
            <a:ext cx="240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erpetua" panose="02020502060401020303" pitchFamily="18" charset="77"/>
              </a:rPr>
              <a:t>These 3 functions can be computed by neural networks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9834" y="6356351"/>
            <a:ext cx="9619175" cy="365125"/>
          </a:xfrm>
        </p:spPr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FB35-D011-8F4C-865A-3866DA04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function approximators?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3814-3DBF-F243-BF05-9A905A701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2638044"/>
            <a:ext cx="10747717" cy="3101983"/>
          </a:xfrm>
        </p:spPr>
        <p:txBody>
          <a:bodyPr/>
          <a:lstStyle/>
          <a:p>
            <a:r>
              <a:rPr lang="en-US" dirty="0"/>
              <a:t>State space is too large to handle by tabular representation</a:t>
            </a:r>
          </a:p>
          <a:p>
            <a:pPr lvl="1"/>
            <a:r>
              <a:rPr lang="en-US" dirty="0"/>
              <a:t>E.g. #possible chess positions &gt; #atoms in the universe</a:t>
            </a:r>
          </a:p>
          <a:p>
            <a:r>
              <a:rPr lang="en-US" dirty="0"/>
              <a:t>Curse of dimensionality: linearly more features→ exponentially more states</a:t>
            </a:r>
          </a:p>
          <a:p>
            <a:r>
              <a:rPr lang="en-US" dirty="0"/>
              <a:t>States/actions are continuous</a:t>
            </a:r>
          </a:p>
          <a:p>
            <a:pPr lvl="1"/>
            <a:r>
              <a:rPr lang="en-US" dirty="0"/>
              <a:t>E.g. location, time in sports</a:t>
            </a:r>
          </a:p>
          <a:p>
            <a:pPr lvl="1"/>
            <a:r>
              <a:rPr lang="en-US" dirty="0"/>
              <a:t>Choose location, speed in </a:t>
            </a:r>
            <a:r>
              <a:rPr lang="en-US" dirty="0" err="1"/>
              <a:t>puckworld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46982-7BD6-8948-848A-00350C69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49179-4D67-5340-BD06-2B96A018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1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EF3401-4747-5344-A2BE-B0D39693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64C917-255B-364B-854A-0C1E89E5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Board Games: input position of pieces</a:t>
            </a:r>
          </a:p>
          <a:p>
            <a:pPr lvl="1"/>
            <a:r>
              <a:rPr lang="en-US" dirty="0">
                <a:hlinkClick r:id="rId2"/>
              </a:rPr>
              <a:t>TD-Gammon</a:t>
            </a:r>
            <a:r>
              <a:rPr lang="en-US" dirty="0"/>
              <a:t> for backgammon</a:t>
            </a:r>
          </a:p>
          <a:p>
            <a:pPr lvl="1"/>
            <a:r>
              <a:rPr lang="en-US" dirty="0"/>
              <a:t>Also chess, checkers</a:t>
            </a:r>
          </a:p>
          <a:p>
            <a:r>
              <a:rPr lang="en-CA" dirty="0"/>
              <a:t>Video Games: input (sequence of) video frames</a:t>
            </a:r>
          </a:p>
          <a:p>
            <a:pPr lvl="1"/>
            <a:r>
              <a:rPr lang="en-CA" dirty="0"/>
              <a:t>Use CNN, maybe combined with LSTM</a:t>
            </a:r>
          </a:p>
          <a:p>
            <a:pPr lvl="1"/>
            <a:r>
              <a:rPr lang="en-CA" dirty="0">
                <a:hlinkClick r:id="rId3"/>
              </a:rPr>
              <a:t>Starcraft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FBC2D-BDA5-BF45-B0F3-FEB66458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AB17B-A741-1744-98EF-52E15C5A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0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Alpha*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2313571"/>
            <a:ext cx="10185008" cy="3762477"/>
          </a:xfrm>
        </p:spPr>
        <p:txBody>
          <a:bodyPr>
            <a:noAutofit/>
          </a:bodyPr>
          <a:lstStyle/>
          <a:p>
            <a:r>
              <a:rPr lang="en-US" dirty="0"/>
              <a:t>data generated by self-play</a:t>
            </a:r>
          </a:p>
          <a:p>
            <a:r>
              <a:rPr lang="en-US" dirty="0"/>
              <a:t> Neural net outputs 2 quantities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V(s), the win rate from a position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 P(</a:t>
            </a:r>
            <a:r>
              <a:rPr lang="en-US" sz="2400" dirty="0" err="1"/>
              <a:t>a|s</a:t>
            </a:r>
            <a:r>
              <a:rPr lang="en-US" sz="2400" dirty="0"/>
              <a:t>): vector of move probabilities</a:t>
            </a:r>
          </a:p>
          <a:p>
            <a:pPr marL="1371600" lvl="2" indent="-514350"/>
            <a:r>
              <a:rPr lang="en-US" sz="2400" dirty="0"/>
              <a:t>more promising moves should have higher probability</a:t>
            </a:r>
          </a:p>
          <a:p>
            <a:pPr marL="1371600" lvl="2" indent="-514350"/>
            <a:r>
              <a:rPr lang="en-US" sz="2400" dirty="0"/>
              <a:t>Like node ordering in tree search</a:t>
            </a:r>
          </a:p>
          <a:p>
            <a:pPr marL="571500" indent="-514350"/>
            <a:r>
              <a:rPr lang="en-US" dirty="0"/>
              <a:t>To play, performs a (Monte Carlo) tree search using the neural net output</a:t>
            </a:r>
          </a:p>
          <a:p>
            <a:pPr marL="571500" indent="-514350"/>
            <a:r>
              <a:rPr lang="en-US" dirty="0"/>
              <a:t>Watch the </a:t>
            </a:r>
            <a:r>
              <a:rPr lang="en-US" dirty="0" err="1"/>
              <a:t>alphago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movie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Crash Course in Reinforcement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6922"/>
      </p:ext>
    </p:extLst>
  </p:cSld>
  <p:clrMapOvr>
    <a:masterClrMapping/>
  </p:clrMapOvr>
</p:sld>
</file>

<file path=ppt/theme/theme1.xml><?xml version="1.0" encoding="utf-8"?>
<a:theme xmlns:a="http://schemas.openxmlformats.org/drawingml/2006/main" name="waseda-schul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1515</Words>
  <Application>Microsoft Macintosh PowerPoint</Application>
  <PresentationFormat>Widescreen</PresentationFormat>
  <Paragraphs>368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MS PGothic</vt:lpstr>
      <vt:lpstr>MS PGothic</vt:lpstr>
      <vt:lpstr>华文中宋</vt:lpstr>
      <vt:lpstr>Arial</vt:lpstr>
      <vt:lpstr>Calibri</vt:lpstr>
      <vt:lpstr>Gill Sans MT</vt:lpstr>
      <vt:lpstr>Mangal</vt:lpstr>
      <vt:lpstr>Perpetua</vt:lpstr>
      <vt:lpstr>Wingdings</vt:lpstr>
      <vt:lpstr>waseda-schulte</vt:lpstr>
      <vt:lpstr>A Crash Course in Deep Reinforcement Learning</vt:lpstr>
      <vt:lpstr>Outline</vt:lpstr>
      <vt:lpstr>Reinforcement learning as function learning</vt:lpstr>
      <vt:lpstr>State-based functions</vt:lpstr>
      <vt:lpstr>Review: RL Concepts </vt:lpstr>
      <vt:lpstr>When to use function approximators?</vt:lpstr>
      <vt:lpstr>Examples</vt:lpstr>
      <vt:lpstr>Games</vt:lpstr>
      <vt:lpstr>Example: Alpha* games</vt:lpstr>
      <vt:lpstr>Ice Hockey examples</vt:lpstr>
      <vt:lpstr>Pipeline</vt:lpstr>
      <vt:lpstr>PowerPoint Presentation</vt:lpstr>
      <vt:lpstr>PowerPoint Presentation</vt:lpstr>
      <vt:lpstr>Model-Free Learning</vt:lpstr>
      <vt:lpstr>The problem with transition probabilities</vt:lpstr>
      <vt:lpstr>Learning without transition probabilities</vt:lpstr>
      <vt:lpstr>episodes</vt:lpstr>
      <vt:lpstr>Driving home example</vt:lpstr>
      <vt:lpstr>Monte carlo learning</vt:lpstr>
      <vt:lpstr>Regression approach</vt:lpstr>
      <vt:lpstr>Regression Approach: Example</vt:lpstr>
      <vt:lpstr>Temporal difference learning</vt:lpstr>
      <vt:lpstr>TD Learning</vt:lpstr>
      <vt:lpstr>example</vt:lpstr>
      <vt:lpstr>example</vt:lpstr>
      <vt:lpstr>TD vs. MC (regression)</vt:lpstr>
      <vt:lpstr>Policy Learning</vt:lpstr>
      <vt:lpstr>Policy learning</vt:lpstr>
      <vt:lpstr>Policy gradient</vt:lpstr>
      <vt:lpstr>Actor-Critic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Crash Course in Deep Reinforcement Learning</dc:title>
  <dc:creator>Oliver Schulte</dc:creator>
  <cp:lastModifiedBy>Oliver Schulte</cp:lastModifiedBy>
  <cp:revision>27</cp:revision>
  <dcterms:created xsi:type="dcterms:W3CDTF">2020-04-06T18:25:46Z</dcterms:created>
  <dcterms:modified xsi:type="dcterms:W3CDTF">2020-04-09T00:08:46Z</dcterms:modified>
</cp:coreProperties>
</file>