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318" r:id="rId3"/>
    <p:sldId id="344" r:id="rId4"/>
    <p:sldId id="324" r:id="rId5"/>
    <p:sldId id="328" r:id="rId6"/>
    <p:sldId id="343" r:id="rId7"/>
    <p:sldId id="276" r:id="rId8"/>
    <p:sldId id="330" r:id="rId9"/>
    <p:sldId id="314" r:id="rId10"/>
    <p:sldId id="288" r:id="rId11"/>
    <p:sldId id="290" r:id="rId12"/>
    <p:sldId id="293" r:id="rId13"/>
    <p:sldId id="296" r:id="rId14"/>
    <p:sldId id="295" r:id="rId15"/>
    <p:sldId id="297" r:id="rId16"/>
    <p:sldId id="277" r:id="rId17"/>
    <p:sldId id="313" r:id="rId18"/>
    <p:sldId id="315" r:id="rId19"/>
    <p:sldId id="316" r:id="rId20"/>
    <p:sldId id="317" r:id="rId21"/>
    <p:sldId id="319" r:id="rId22"/>
    <p:sldId id="345" r:id="rId23"/>
    <p:sldId id="346" r:id="rId24"/>
    <p:sldId id="329" r:id="rId25"/>
    <p:sldId id="299" r:id="rId26"/>
    <p:sldId id="321" r:id="rId27"/>
    <p:sldId id="320" r:id="rId28"/>
    <p:sldId id="274" r:id="rId29"/>
    <p:sldId id="331" r:id="rId30"/>
    <p:sldId id="332" r:id="rId31"/>
    <p:sldId id="335" r:id="rId32"/>
    <p:sldId id="322" r:id="rId33"/>
    <p:sldId id="323" r:id="rId34"/>
    <p:sldId id="341" r:id="rId35"/>
    <p:sldId id="342" r:id="rId36"/>
    <p:sldId id="284" r:id="rId3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D57071EB-7B82-2C4D-B428-22A27D7AEA1C}">
          <p14:sldIdLst>
            <p14:sldId id="256"/>
            <p14:sldId id="318"/>
            <p14:sldId id="344"/>
            <p14:sldId id="324"/>
          </p14:sldIdLst>
        </p14:section>
        <p14:section name="Component Analysis" id="{82882E65-4739-5541-8C5E-6538C4345DDB}">
          <p14:sldIdLst>
            <p14:sldId id="328"/>
            <p14:sldId id="343"/>
            <p14:sldId id="276"/>
            <p14:sldId id="330"/>
            <p14:sldId id="314"/>
            <p14:sldId id="288"/>
            <p14:sldId id="290"/>
            <p14:sldId id="293"/>
            <p14:sldId id="296"/>
            <p14:sldId id="295"/>
            <p14:sldId id="297"/>
            <p14:sldId id="277"/>
            <p14:sldId id="313"/>
            <p14:sldId id="315"/>
            <p14:sldId id="316"/>
            <p14:sldId id="317"/>
            <p14:sldId id="319"/>
            <p14:sldId id="345"/>
            <p14:sldId id="346"/>
            <p14:sldId id="329"/>
            <p14:sldId id="299"/>
            <p14:sldId id="321"/>
            <p14:sldId id="320"/>
            <p14:sldId id="274"/>
            <p14:sldId id="331"/>
            <p14:sldId id="332"/>
            <p14:sldId id="335"/>
            <p14:sldId id="322"/>
            <p14:sldId id="323"/>
            <p14:sldId id="341"/>
            <p14:sldId id="342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8174" autoAdjust="0"/>
  </p:normalViewPr>
  <p:slideViewPr>
    <p:cSldViewPr snapToGrid="0" snapToObjects="1">
      <p:cViewPr varScale="1">
        <p:scale>
          <a:sx n="101" d="100"/>
          <a:sy n="101" d="100"/>
        </p:scale>
        <p:origin x="19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643DF10F-661A-154D-AEC4-831FE342F32A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5E3594E-B5E7-DE43-B105-D1E7D3178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CBE3EAE-D6F7-B341-A9D9-F43E30C616E4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4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BEA8C6-1438-6349-AE5B-AD4AFC0FE361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in this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Answers on personality questionnaire.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Explain</a:t>
            </a:r>
            <a:r>
              <a:rPr lang="en-US" baseline="0" dirty="0"/>
              <a:t> manifold concept.</a:t>
            </a:r>
          </a:p>
          <a:p>
            <a:r>
              <a:rPr lang="en-US" baseline="0" dirty="0"/>
              <a:t>But in manifold, we have a 1-1 </a:t>
            </a:r>
            <a:r>
              <a:rPr lang="en-US" baseline="0" dirty="0" err="1"/>
              <a:t>bicontinuous</a:t>
            </a:r>
            <a:r>
              <a:rPr lang="en-US" baseline="0" dirty="0"/>
              <a:t> mapping between observed states and latent states. Can we get the same for </a:t>
            </a:r>
            <a:r>
              <a:rPr lang="en-US" baseline="0"/>
              <a:t>statistical models?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Self-organizing maps</a:t>
            </a:r>
            <a:r>
              <a:rPr lang="en-US" dirty="0"/>
              <a:t>: directly try to map </a:t>
            </a:r>
            <a:r>
              <a:rPr lang="en-US" dirty="0" err="1"/>
              <a:t>m</a:t>
            </a:r>
            <a:r>
              <a:rPr lang="en-US" dirty="0"/>
              <a:t>-D data points to </a:t>
            </a:r>
            <a:r>
              <a:rPr lang="en-US" dirty="0" err="1"/>
              <a:t>k</a:t>
            </a:r>
            <a:r>
              <a:rPr lang="en-US" dirty="0"/>
              <a:t>-D data points such that closeness is preserved.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437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cognitive science conjecture</a:t>
            </a:r>
            <a:r>
              <a:rPr lang="en-US" dirty="0"/>
              <a:t>: the brain has more sophisticated</a:t>
            </a:r>
            <a:r>
              <a:rPr lang="en-US" baseline="0" dirty="0"/>
              <a:t> strategies.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40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Illustrates general idea: if we find the right basis, data can be represented as k numbers using the basis vectors.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85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notice the flow</a:t>
            </a:r>
            <a:r>
              <a:rPr lang="en-US" baseline="0" dirty="0"/>
              <a:t> of inference: from sunrise 1, infer the hidden parameters, then can predict sunrise 2.</a:t>
            </a:r>
          </a:p>
          <a:p>
            <a:r>
              <a:rPr lang="en-US" baseline="0" dirty="0"/>
              <a:t>The brain does this all the time. E.g.: run into same person at party 3 times.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68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=Qr74sM7oqQc&amp;feature=related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15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seem</a:t>
            </a:r>
            <a:r>
              <a:rPr lang="en-US" baseline="0" dirty="0"/>
              <a:t>s to be hierarchical model. people in deep learning think about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18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Psychology: from manifest</a:t>
            </a:r>
            <a:r>
              <a:rPr lang="en-US" baseline="0" dirty="0"/>
              <a:t> to latent</a:t>
            </a:r>
          </a:p>
          <a:p>
            <a:r>
              <a:rPr lang="en-US" baseline="0" dirty="0" err="1"/>
              <a:t>Duda</a:t>
            </a:r>
            <a:r>
              <a:rPr lang="en-US" baseline="0" dirty="0"/>
              <a:t> and Hart discuss </a:t>
            </a:r>
            <a:r>
              <a:rPr lang="en-US" baseline="0" dirty="0" err="1"/>
              <a:t>identifiability</a:t>
            </a:r>
            <a:r>
              <a:rPr lang="en-US" baseline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81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aseline="0" dirty="0"/>
              <a:t> brain seems to do this too, we don’t believe in consequences.</a:t>
            </a:r>
          </a:p>
          <a:p>
            <a:r>
              <a:rPr lang="en-US" baseline="0" dirty="0"/>
              <a:t>The common cause may be unobserved.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91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defines the type of graphical model you look for. This is the key picture: given k unobserved causes, the data lie</a:t>
            </a:r>
            <a:r>
              <a:rPr lang="en-US" baseline="0" dirty="0"/>
              <a:t> on a k-dimensional manifold. The brain seems to assume that the world has </a:t>
            </a:r>
            <a:r>
              <a:rPr lang="en-US" baseline="0" dirty="0" err="1"/>
              <a:t>somethign</a:t>
            </a:r>
            <a:r>
              <a:rPr lang="en-US" baseline="0" dirty="0"/>
              <a:t> like this structure. Plus it adds a set of priors on the exact form of the conditional dependence. PCA can also be </a:t>
            </a:r>
            <a:r>
              <a:rPr lang="en-US" baseline="0" dirty="0" err="1"/>
              <a:t>modelled</a:t>
            </a:r>
            <a:r>
              <a:rPr lang="en-US" baseline="0" dirty="0"/>
              <a:t> this way.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803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extreme</a:t>
            </a:r>
            <a:r>
              <a:rPr lang="en-US" baseline="0" dirty="0"/>
              <a:t> case, as many components as observed variables -&gt; not interesting.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80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8C79C2-6210-4643-9B00-6DB17D1490DF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124607-D7EB-3446-A4B8-55166DB82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9F025-39CE-7842-B088-7AEAE675A2FD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1E80-921C-614C-9D5C-E880ED678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A80C8-DE31-6D45-A75B-2F78ED31D1B4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52AD-693C-B34D-A8D9-1959FACC4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53F57-6B8A-5942-BBD7-60F9A771C0EF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5685-DC37-0445-898B-F64AE21B2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181F22-A87A-7B42-BD26-2AA8A58930D0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62C3EF-4CE4-FF46-9CDF-2832916B3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EAD73-D4C5-DA48-80F8-712B46BE2632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DA57-F8B9-B54F-AF0F-CC9FA0CF1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EB567-BCE6-0D4E-AF49-18ECF2A3F029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E733E-2B96-754A-A071-B13946FEA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2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06915-5FD9-8947-AE88-405019268103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B271-2852-0F49-AEEE-3E7BF04BC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2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357CB-324E-CF4B-9620-22A80CFB5894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E9F6A-3B58-334D-9273-DA712BDC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9F4B48-5700-3348-8034-93071F1942FF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DA4859-D5F6-8445-B88F-302AD4376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45A4A6-4041-BB45-AD0E-76F15C40C5C1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E0285F-B208-4644-BE15-0A0C423EA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9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125" y="61531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fld id="{951B6275-5792-9B45-B275-43D0224B9192}" type="datetime1">
              <a:rPr lang="en-US"/>
              <a:pPr>
                <a:defRPr/>
              </a:pPr>
              <a:t>3/18/20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 smtClean="0">
                <a:solidFill>
                  <a:srgbClr val="FFFFFF"/>
                </a:solidFill>
                <a:latin typeface="Franklin Gothic Book" charset="0"/>
              </a:defRPr>
            </a:lvl1pPr>
          </a:lstStyle>
          <a:p>
            <a:pPr>
              <a:defRPr/>
            </a:pPr>
            <a:fld id="{7CEF2234-60CD-F14D-A018-E190E338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TextBox 9"/>
          <p:cNvSpPr txBox="1">
            <a:spLocks noChangeArrowheads="1"/>
          </p:cNvSpPr>
          <p:nvPr/>
        </p:nvSpPr>
        <p:spPr bwMode="auto">
          <a:xfrm>
            <a:off x="7769225" y="6210300"/>
            <a:ext cx="917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4B99B7F-2E64-2646-91C2-380EEC053FFA}" type="slidenum">
              <a:rPr lang="en-US" sz="1400" smtClean="0">
                <a:latin typeface="Perpetua" charset="0"/>
              </a:rPr>
              <a:pPr eaLnBrk="1" hangingPunct="1"/>
              <a:t>‹#›</a:t>
            </a:fld>
            <a:endParaRPr lang="en-US" sz="1400" dirty="0">
              <a:latin typeface="Perpetu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plato.stanford.edu/entries/physics-Rpcc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ig_Five_personality_trait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r74sM7oqQc&amp;feature=related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en-US" dirty="0">
                <a:latin typeface="Franklin Gothic Book" charset="0"/>
              </a:rPr>
              <a:t>Unsupervised Learning</a:t>
            </a:r>
            <a:endParaRPr dirty="0">
              <a:latin typeface="Franklin Gothic Book" charset="0"/>
            </a:endParaRPr>
          </a:p>
        </p:txBody>
      </p:sp>
      <p:pic>
        <p:nvPicPr>
          <p:cNvPr id="15363" name="Picture 5" descr="sfu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028" y="247864"/>
            <a:ext cx="18446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1219200" y="4464066"/>
            <a:ext cx="3276600" cy="1747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Oliver Schulte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School of Computing Science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Simon Fraser University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Introduction to Deep Learning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endParaRPr lang="en-CA" dirty="0">
              <a:latin typeface="Perpet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brain infers latent structure all the time.</a:t>
            </a:r>
          </a:p>
          <a:p>
            <a:r>
              <a:rPr lang="en-US" dirty="0"/>
              <a:t>Example: from retina  activation (rods and cones), infer 3-D scene in front of me.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1916661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Observed to Unobserved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2642" y="1447800"/>
            <a:ext cx="8234158" cy="2437824"/>
          </a:xfrm>
        </p:spPr>
        <p:txBody>
          <a:bodyPr/>
          <a:lstStyle/>
          <a:p>
            <a:r>
              <a:rPr lang="en-US" dirty="0"/>
              <a:t>Skeptical Question:</a:t>
            </a:r>
          </a:p>
          <a:p>
            <a:pPr lvl="1"/>
            <a:r>
              <a:rPr lang="en-US" dirty="0"/>
              <a:t>How can we learn about what is unobserved from what is observed?</a:t>
            </a:r>
          </a:p>
          <a:p>
            <a:pPr lvl="1"/>
            <a:r>
              <a:rPr lang="en-US" dirty="0" err="1"/>
              <a:t>Identifiability</a:t>
            </a:r>
            <a:r>
              <a:rPr lang="en-US" dirty="0"/>
              <a:t>?</a:t>
            </a:r>
          </a:p>
          <a:p>
            <a:r>
              <a:rPr lang="en-US" dirty="0"/>
              <a:t>Answer: We need assumptions about the relationship between observed and unobserved features.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410805" y="4577240"/>
            <a:ext cx="435636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X1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217350" y="4577240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X 2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069271" y="4577240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X 3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846441" y="5526404"/>
            <a:ext cx="42411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Z1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876800" y="4401192"/>
            <a:ext cx="2435663" cy="70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Observed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 Features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220161" y="5472166"/>
            <a:ext cx="3920356" cy="70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Unobserved/Latent</a:t>
            </a:r>
            <a:r>
              <a:rPr kumimoji="0" lang="en-US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 Features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709993" y="5526404"/>
            <a:ext cx="42411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Z2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2363800" y="5101226"/>
            <a:ext cx="283328" cy="3709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2679508" y="4978669"/>
            <a:ext cx="2076385" cy="700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Assumptions</a:t>
            </a:r>
          </a:p>
        </p:txBody>
      </p:sp>
    </p:spTree>
    <p:extLst>
      <p:ext uri="{BB962C8B-B14F-4D97-AF65-F5344CB8AC3E}">
        <p14:creationId xmlns:p14="http://schemas.microsoft.com/office/powerpoint/2010/main" val="1122881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25" y="2449744"/>
            <a:ext cx="7772400" cy="1143000"/>
          </a:xfrm>
        </p:spPr>
        <p:txBody>
          <a:bodyPr/>
          <a:lstStyle/>
          <a:p>
            <a:r>
              <a:rPr lang="en-US" dirty="0"/>
              <a:t>Assumptions for Learning Latent Structure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3021892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25" y="2449744"/>
            <a:ext cx="7772400" cy="1143000"/>
          </a:xfrm>
        </p:spPr>
        <p:txBody>
          <a:bodyPr/>
          <a:lstStyle/>
          <a:p>
            <a:pPr algn="ctr"/>
            <a:r>
              <a:rPr lang="en-US" dirty="0"/>
              <a:t>Assumption 1: The Common Cause Principle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3694504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Reichenbach’s Common Cause Principle (1956)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306110"/>
          </a:xfrm>
        </p:spPr>
        <p:txBody>
          <a:bodyPr/>
          <a:lstStyle/>
          <a:p>
            <a:pPr>
              <a:buNone/>
            </a:pPr>
            <a:r>
              <a:rPr lang="en-US" dirty="0"/>
              <a:t>“Every correlation can be explained by a direct causal connection or a common cause.”</a:t>
            </a:r>
          </a:p>
          <a:p>
            <a:pPr>
              <a:buNone/>
            </a:pPr>
            <a:r>
              <a:rPr lang="en-US" dirty="0">
                <a:hlinkClick r:id="rId3"/>
              </a:rPr>
              <a:t>Stanford Encyclopaedia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3600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Models Version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5688" y="3874904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Z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215284" y="4822852"/>
            <a:ext cx="32573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X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114695" y="4822852"/>
            <a:ext cx="31781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Y</a:t>
            </a:r>
          </a:p>
        </p:txBody>
      </p:sp>
      <p:cxnSp>
        <p:nvCxnSpPr>
          <p:cNvPr id="8" name="Straight Arrow Connector 7"/>
          <p:cNvCxnSpPr>
            <a:stCxn id="5" idx="2"/>
            <a:endCxn id="6" idx="0"/>
          </p:cNvCxnSpPr>
          <p:nvPr/>
        </p:nvCxnSpPr>
        <p:spPr>
          <a:xfrm flipH="1">
            <a:off x="1378149" y="4213458"/>
            <a:ext cx="1062540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2"/>
            <a:endCxn id="7" idx="0"/>
          </p:cNvCxnSpPr>
          <p:nvPr/>
        </p:nvCxnSpPr>
        <p:spPr>
          <a:xfrm>
            <a:off x="2440689" y="4213458"/>
            <a:ext cx="832914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268845" y="2753910"/>
            <a:ext cx="32573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X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68256" y="2753910"/>
            <a:ext cx="31781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Y</a:t>
            </a:r>
          </a:p>
        </p:txBody>
      </p:sp>
      <p:cxnSp>
        <p:nvCxnSpPr>
          <p:cNvPr id="12" name="Straight Arrow Connector 11"/>
          <p:cNvCxnSpPr>
            <a:stCxn id="10" idx="3"/>
            <a:endCxn id="11" idx="1"/>
          </p:cNvCxnSpPr>
          <p:nvPr/>
        </p:nvCxnSpPr>
        <p:spPr>
          <a:xfrm>
            <a:off x="1594575" y="2923187"/>
            <a:ext cx="15736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92351" y="3396489"/>
            <a:ext cx="1284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 like this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6800" y="3844126"/>
            <a:ext cx="1284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 maybe like this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395734" y="3874904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Z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325330" y="4822852"/>
            <a:ext cx="32573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X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224741" y="4822852"/>
            <a:ext cx="317815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Y</a:t>
            </a:r>
          </a:p>
        </p:txBody>
      </p:sp>
      <p:cxnSp>
        <p:nvCxnSpPr>
          <p:cNvPr id="18" name="Straight Arrow Connector 17"/>
          <p:cNvCxnSpPr>
            <a:stCxn id="15" idx="2"/>
            <a:endCxn id="16" idx="0"/>
          </p:cNvCxnSpPr>
          <p:nvPr/>
        </p:nvCxnSpPr>
        <p:spPr>
          <a:xfrm flipH="1">
            <a:off x="5488195" y="4213458"/>
            <a:ext cx="1062540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17" idx="0"/>
          </p:cNvCxnSpPr>
          <p:nvPr/>
        </p:nvCxnSpPr>
        <p:spPr>
          <a:xfrm>
            <a:off x="6550735" y="4213458"/>
            <a:ext cx="832914" cy="6093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6" idx="3"/>
            <a:endCxn id="17" idx="1"/>
          </p:cNvCxnSpPr>
          <p:nvPr/>
        </p:nvCxnSpPr>
        <p:spPr>
          <a:xfrm>
            <a:off x="5651060" y="4992129"/>
            <a:ext cx="15736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48559" y="1634707"/>
            <a:ext cx="74143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Assumption: If we see a correlation between two variables X,Y, then the world works like this: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559" y="5629392"/>
            <a:ext cx="7414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Terminology: Z is a cause, component, factor.</a:t>
            </a:r>
          </a:p>
        </p:txBody>
      </p:sp>
    </p:spTree>
    <p:extLst>
      <p:ext uri="{BB962C8B-B14F-4D97-AF65-F5344CB8AC3E}">
        <p14:creationId xmlns:p14="http://schemas.microsoft.com/office/powerpoint/2010/main" val="3730005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Consequences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8737" y="4631674"/>
            <a:ext cx="7772400" cy="1690735"/>
          </a:xfrm>
        </p:spPr>
        <p:txBody>
          <a:bodyPr/>
          <a:lstStyle/>
          <a:p>
            <a:r>
              <a:rPr lang="en-US" dirty="0"/>
              <a:t>Answer: </a:t>
            </a:r>
            <a:r>
              <a:rPr lang="en-US" i="1" dirty="0"/>
              <a:t>Conditional on latent feature, observed features are independent.</a:t>
            </a:r>
          </a:p>
          <a:p>
            <a:r>
              <a:rPr lang="en-US" dirty="0"/>
              <a:t>Informally, Z </a:t>
            </a:r>
            <a:r>
              <a:rPr lang="en-US" i="1" dirty="0"/>
              <a:t>explains the correlations </a:t>
            </a:r>
            <a:r>
              <a:rPr lang="en-US" dirty="0"/>
              <a:t>among X1,X2, X3.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081691" y="3079284"/>
            <a:ext cx="4028591" cy="1287718"/>
            <a:chOff x="1789079" y="2605111"/>
            <a:chExt cx="4028591" cy="1287718"/>
          </a:xfrm>
        </p:grpSpPr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1789079" y="3554275"/>
              <a:ext cx="435636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X1</a:t>
              </a: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3719092" y="3554275"/>
              <a:ext cx="492643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X 2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5325027" y="3554275"/>
              <a:ext cx="492643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X 3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051484" y="2605111"/>
              <a:ext cx="310001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Z</a:t>
              </a:r>
            </a:p>
          </p:txBody>
        </p:sp>
        <p:cxnSp>
          <p:nvCxnSpPr>
            <p:cNvPr id="9" name="Straight Arrow Connector 8"/>
            <p:cNvCxnSpPr>
              <a:endCxn id="5" idx="0"/>
            </p:cNvCxnSpPr>
            <p:nvPr/>
          </p:nvCxnSpPr>
          <p:spPr>
            <a:xfrm flipH="1">
              <a:off x="2006897" y="2943665"/>
              <a:ext cx="2120063" cy="6106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4126958" y="2943665"/>
              <a:ext cx="111298" cy="6106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7" idx="0"/>
            </p:cNvCxnSpPr>
            <p:nvPr/>
          </p:nvCxnSpPr>
          <p:spPr>
            <a:xfrm>
              <a:off x="4238256" y="2943665"/>
              <a:ext cx="1333093" cy="6106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90121" y="1689990"/>
            <a:ext cx="7772400" cy="1389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charset="0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charset="0"/>
              <a:buNone/>
            </a:pPr>
            <a:r>
              <a:rPr lang="en-US" dirty="0"/>
              <a:t>Question: What independence relations are entailed by the Bayes net below?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6226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Common Causes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672825" y="2022140"/>
            <a:ext cx="4260175" cy="1628277"/>
            <a:chOff x="1672825" y="2022140"/>
            <a:chExt cx="4260175" cy="1628277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1672825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1</a:t>
              </a:r>
            </a:p>
          </p:txBody>
        </p:sp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2689366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2</a:t>
              </a:r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3913864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3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5121259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4</a:t>
              </a: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2151011" y="2039017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Knowledge</a:t>
              </a:r>
            </a:p>
          </p:txBody>
        </p:sp>
        <p:cxnSp>
          <p:nvCxnSpPr>
            <p:cNvPr id="23" name="Straight Arrow Connector 22"/>
            <p:cNvCxnSpPr>
              <a:stCxn id="22" idx="2"/>
              <a:endCxn id="16" idx="0"/>
            </p:cNvCxnSpPr>
            <p:nvPr/>
          </p:nvCxnSpPr>
          <p:spPr>
            <a:xfrm flipH="1">
              <a:off x="2078696" y="2377571"/>
              <a:ext cx="67229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2" idx="2"/>
              <a:endCxn id="17" idx="0"/>
            </p:cNvCxnSpPr>
            <p:nvPr/>
          </p:nvCxnSpPr>
          <p:spPr>
            <a:xfrm>
              <a:off x="2750995" y="2377571"/>
              <a:ext cx="34424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2" idx="2"/>
              <a:endCxn id="18" idx="0"/>
            </p:cNvCxnSpPr>
            <p:nvPr/>
          </p:nvCxnSpPr>
          <p:spPr>
            <a:xfrm>
              <a:off x="2750995" y="2377571"/>
              <a:ext cx="156874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endCxn id="19" idx="0"/>
            </p:cNvCxnSpPr>
            <p:nvPr/>
          </p:nvCxnSpPr>
          <p:spPr>
            <a:xfrm>
              <a:off x="2805880" y="2377571"/>
              <a:ext cx="272125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4697412" y="2022140"/>
              <a:ext cx="671979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Effort</a:t>
              </a:r>
            </a:p>
          </p:txBody>
        </p:sp>
        <p:cxnSp>
          <p:nvCxnSpPr>
            <p:cNvPr id="36" name="Straight Arrow Connector 35"/>
            <p:cNvCxnSpPr>
              <a:stCxn id="29" idx="2"/>
            </p:cNvCxnSpPr>
            <p:nvPr/>
          </p:nvCxnSpPr>
          <p:spPr>
            <a:xfrm flipH="1">
              <a:off x="2283467" y="2360694"/>
              <a:ext cx="274993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29" idx="2"/>
            </p:cNvCxnSpPr>
            <p:nvPr/>
          </p:nvCxnSpPr>
          <p:spPr>
            <a:xfrm flipH="1">
              <a:off x="3095237" y="2360694"/>
              <a:ext cx="193816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9" idx="2"/>
              <a:endCxn id="18" idx="0"/>
            </p:cNvCxnSpPr>
            <p:nvPr/>
          </p:nvCxnSpPr>
          <p:spPr>
            <a:xfrm flipH="1">
              <a:off x="4319735" y="2360694"/>
              <a:ext cx="713667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29" idx="2"/>
              <a:endCxn id="19" idx="0"/>
            </p:cNvCxnSpPr>
            <p:nvPr/>
          </p:nvCxnSpPr>
          <p:spPr>
            <a:xfrm>
              <a:off x="5033402" y="2360694"/>
              <a:ext cx="493728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675582" y="4134052"/>
            <a:ext cx="7093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the similarity to the topology of a </a:t>
            </a:r>
            <a:r>
              <a:rPr lang="en-US" dirty="0" err="1"/>
              <a:t>feedforward</a:t>
            </a:r>
            <a:r>
              <a:rPr lang="en-US" dirty="0"/>
              <a:t> neural net</a:t>
            </a:r>
          </a:p>
        </p:txBody>
      </p:sp>
    </p:spTree>
    <p:extLst>
      <p:ext uri="{BB962C8B-B14F-4D97-AF65-F5344CB8AC3E}">
        <p14:creationId xmlns:p14="http://schemas.microsoft.com/office/powerpoint/2010/main" val="6626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725" y="2449744"/>
            <a:ext cx="7772400" cy="1143000"/>
          </a:xfrm>
        </p:spPr>
        <p:txBody>
          <a:bodyPr/>
          <a:lstStyle/>
          <a:p>
            <a:pPr algn="ctr"/>
            <a:r>
              <a:rPr lang="en-US" dirty="0"/>
              <a:t>Assumption 2: Low-Dimensionality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3694504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Latent Feature Dimensionality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1"/>
            <a:ext cx="7772400" cy="2022854"/>
          </a:xfrm>
        </p:spPr>
        <p:txBody>
          <a:bodyPr/>
          <a:lstStyle/>
          <a:p>
            <a:r>
              <a:rPr lang="en-US" dirty="0"/>
              <a:t>Assumption: The number of unobserved components </a:t>
            </a:r>
            <a:r>
              <a:rPr lang="en-US" i="1" dirty="0"/>
              <a:t>m</a:t>
            </a:r>
            <a:r>
              <a:rPr lang="en-US" dirty="0"/>
              <a:t> is much less than the number </a:t>
            </a:r>
            <a:r>
              <a:rPr lang="en-US" i="1" dirty="0"/>
              <a:t>n</a:t>
            </a:r>
            <a:r>
              <a:rPr lang="en-US" dirty="0"/>
              <a:t> of observed variables. </a:t>
            </a:r>
          </a:p>
          <a:p>
            <a:r>
              <a:rPr lang="en-US" dirty="0"/>
              <a:t>The number of latent dimensions </a:t>
            </a:r>
            <a:r>
              <a:rPr lang="en-US" i="1" dirty="0"/>
              <a:t>m</a:t>
            </a:r>
            <a:r>
              <a:rPr lang="en-US" dirty="0"/>
              <a:t> can be specified by the user, or learned.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672825" y="3873049"/>
            <a:ext cx="4260175" cy="1628277"/>
            <a:chOff x="1672825" y="2022140"/>
            <a:chExt cx="4260175" cy="1628277"/>
          </a:xfrm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672825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1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2689366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2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3913864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3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5121259" y="3311863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4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151011" y="2039017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Knowledge</a:t>
              </a:r>
            </a:p>
          </p:txBody>
        </p:sp>
        <p:cxnSp>
          <p:nvCxnSpPr>
            <p:cNvPr id="11" name="Straight Arrow Connector 10"/>
            <p:cNvCxnSpPr>
              <a:stCxn id="10" idx="2"/>
              <a:endCxn id="6" idx="0"/>
            </p:cNvCxnSpPr>
            <p:nvPr/>
          </p:nvCxnSpPr>
          <p:spPr>
            <a:xfrm flipH="1">
              <a:off x="2078696" y="2377571"/>
              <a:ext cx="67229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10" idx="2"/>
              <a:endCxn id="7" idx="0"/>
            </p:cNvCxnSpPr>
            <p:nvPr/>
          </p:nvCxnSpPr>
          <p:spPr>
            <a:xfrm>
              <a:off x="2750995" y="2377571"/>
              <a:ext cx="34424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" idx="2"/>
              <a:endCxn id="8" idx="0"/>
            </p:cNvCxnSpPr>
            <p:nvPr/>
          </p:nvCxnSpPr>
          <p:spPr>
            <a:xfrm>
              <a:off x="2750995" y="2377571"/>
              <a:ext cx="156874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9" idx="0"/>
            </p:cNvCxnSpPr>
            <p:nvPr/>
          </p:nvCxnSpPr>
          <p:spPr>
            <a:xfrm>
              <a:off x="2805880" y="2377571"/>
              <a:ext cx="2721250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4697412" y="2022140"/>
              <a:ext cx="671979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Effort</a:t>
              </a:r>
            </a:p>
          </p:txBody>
        </p:sp>
        <p:cxnSp>
          <p:nvCxnSpPr>
            <p:cNvPr id="16" name="Straight Arrow Connector 15"/>
            <p:cNvCxnSpPr>
              <a:stCxn id="15" idx="2"/>
            </p:cNvCxnSpPr>
            <p:nvPr/>
          </p:nvCxnSpPr>
          <p:spPr>
            <a:xfrm flipH="1">
              <a:off x="2283467" y="2360694"/>
              <a:ext cx="274993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5" idx="2"/>
            </p:cNvCxnSpPr>
            <p:nvPr/>
          </p:nvCxnSpPr>
          <p:spPr>
            <a:xfrm flipH="1">
              <a:off x="3095237" y="2360694"/>
              <a:ext cx="1938165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5" idx="2"/>
              <a:endCxn id="8" idx="0"/>
            </p:cNvCxnSpPr>
            <p:nvPr/>
          </p:nvCxnSpPr>
          <p:spPr>
            <a:xfrm flipH="1">
              <a:off x="4319735" y="2360694"/>
              <a:ext cx="713667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5" idx="2"/>
              <a:endCxn id="9" idx="0"/>
            </p:cNvCxnSpPr>
            <p:nvPr/>
          </p:nvCxnSpPr>
          <p:spPr>
            <a:xfrm>
              <a:off x="5033402" y="2360694"/>
              <a:ext cx="493728" cy="9511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8376" y="1447800"/>
            <a:ext cx="8108424" cy="4724400"/>
          </a:xfrm>
        </p:spPr>
        <p:txBody>
          <a:bodyPr/>
          <a:lstStyle/>
          <a:p>
            <a:r>
              <a:rPr lang="en-US" sz="2200" dirty="0"/>
              <a:t>Unsupervised Learning: No label is given</a:t>
            </a:r>
          </a:p>
          <a:p>
            <a:r>
              <a:rPr lang="en-US" sz="2200" dirty="0"/>
              <a:t>Tasks: </a:t>
            </a:r>
          </a:p>
          <a:p>
            <a:pPr lvl="1"/>
            <a:r>
              <a:rPr lang="en-US" sz="2200" dirty="0"/>
              <a:t>Generate Data</a:t>
            </a:r>
          </a:p>
          <a:p>
            <a:pPr lvl="1"/>
            <a:r>
              <a:rPr lang="en-US" sz="2200" dirty="0"/>
              <a:t>Component Analysis</a:t>
            </a:r>
          </a:p>
          <a:p>
            <a:pPr lvl="2"/>
            <a:r>
              <a:rPr lang="en-US" sz="2200" dirty="0"/>
              <a:t>Learning Latent Features (Basis Functions)</a:t>
            </a:r>
          </a:p>
          <a:p>
            <a:pPr lvl="2"/>
            <a:r>
              <a:rPr lang="en-US" sz="2200" dirty="0"/>
              <a:t>Reduce Dimensionality: merge correlated columns</a:t>
            </a:r>
          </a:p>
          <a:p>
            <a:r>
              <a:rPr lang="en-US" sz="2200" dirty="0"/>
              <a:t>Methods</a:t>
            </a:r>
          </a:p>
          <a:p>
            <a:pPr lvl="1"/>
            <a:r>
              <a:rPr lang="en-US" sz="2200" dirty="0"/>
              <a:t>Auto-Encoder Neural Networks</a:t>
            </a:r>
          </a:p>
          <a:p>
            <a:pPr lvl="2"/>
            <a:r>
              <a:rPr lang="en-US" sz="2200" dirty="0"/>
              <a:t>Principal component analysis</a:t>
            </a:r>
          </a:p>
          <a:p>
            <a:pPr lvl="1"/>
            <a:r>
              <a:rPr lang="en-US" sz="2200" dirty="0"/>
              <a:t>Convolutional Auto-Encoder</a:t>
            </a:r>
          </a:p>
          <a:p>
            <a:pPr lvl="1"/>
            <a:r>
              <a:rPr lang="en-US" sz="2200" dirty="0"/>
              <a:t>Variational Auto-Encoder</a:t>
            </a:r>
          </a:p>
          <a:p>
            <a:pPr lvl="1"/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8774"/>
          </a:xfrm>
        </p:spPr>
        <p:txBody>
          <a:bodyPr/>
          <a:lstStyle/>
          <a:p>
            <a:r>
              <a:rPr lang="en-US" dirty="0"/>
              <a:t>More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993412"/>
            <a:ext cx="7772400" cy="1306089"/>
          </a:xfrm>
        </p:spPr>
        <p:txBody>
          <a:bodyPr/>
          <a:lstStyle/>
          <a:p>
            <a:r>
              <a:rPr lang="en-US" dirty="0"/>
              <a:t>Video Game Screen: 4000 pixels (say) determined by two variables (joystick position, button pressed).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672825" y="3359897"/>
            <a:ext cx="869048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/>
              <a:t>Pixed</a:t>
            </a:r>
            <a:r>
              <a:rPr lang="en-US" sz="1600" dirty="0"/>
              <a:t> 1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689366" y="3359897"/>
            <a:ext cx="80052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Pixel 2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470929" y="3359897"/>
            <a:ext cx="114286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Pixel 1999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933000" y="3359896"/>
            <a:ext cx="114286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Pixel 2000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151011" y="2087051"/>
            <a:ext cx="89189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position</a:t>
            </a:r>
          </a:p>
        </p:txBody>
      </p:sp>
      <p:cxnSp>
        <p:nvCxnSpPr>
          <p:cNvPr id="11" name="Straight Arrow Connector 10"/>
          <p:cNvCxnSpPr>
            <a:stCxn id="10" idx="2"/>
            <a:endCxn id="6" idx="0"/>
          </p:cNvCxnSpPr>
          <p:nvPr/>
        </p:nvCxnSpPr>
        <p:spPr>
          <a:xfrm rot="5400000">
            <a:off x="1885007" y="2647947"/>
            <a:ext cx="934292" cy="4896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0" idx="2"/>
            <a:endCxn id="7" idx="0"/>
          </p:cNvCxnSpPr>
          <p:nvPr/>
        </p:nvCxnSpPr>
        <p:spPr>
          <a:xfrm rot="16200000" flipH="1">
            <a:off x="2376145" y="2646416"/>
            <a:ext cx="934292" cy="4926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0" idx="2"/>
            <a:endCxn id="8" idx="0"/>
          </p:cNvCxnSpPr>
          <p:nvPr/>
        </p:nvCxnSpPr>
        <p:spPr>
          <a:xfrm rot="16200000" flipH="1">
            <a:off x="3352512" y="1670049"/>
            <a:ext cx="934292" cy="24454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697412" y="2070174"/>
            <a:ext cx="75513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button</a:t>
            </a:r>
          </a:p>
        </p:txBody>
      </p:sp>
      <p:cxnSp>
        <p:nvCxnSpPr>
          <p:cNvPr id="16" name="Straight Arrow Connector 15"/>
          <p:cNvCxnSpPr>
            <a:stCxn id="15" idx="2"/>
          </p:cNvCxnSpPr>
          <p:nvPr/>
        </p:nvCxnSpPr>
        <p:spPr>
          <a:xfrm rot="5400000">
            <a:off x="3203642" y="1488558"/>
            <a:ext cx="951168" cy="2791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5" idx="2"/>
          </p:cNvCxnSpPr>
          <p:nvPr/>
        </p:nvCxnSpPr>
        <p:spPr>
          <a:xfrm rot="5400000">
            <a:off x="3609527" y="1894443"/>
            <a:ext cx="951168" cy="19797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5" idx="2"/>
          </p:cNvCxnSpPr>
          <p:nvPr/>
        </p:nvCxnSpPr>
        <p:spPr>
          <a:xfrm rot="5400000">
            <a:off x="4599369" y="2884285"/>
            <a:ext cx="951168" cy="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9" idx="0"/>
          </p:cNvCxnSpPr>
          <p:nvPr/>
        </p:nvCxnSpPr>
        <p:spPr>
          <a:xfrm rot="16200000" flipH="1">
            <a:off x="5314121" y="2169586"/>
            <a:ext cx="951168" cy="14294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71431" y="3359896"/>
            <a:ext cx="490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584729" y="3986216"/>
            <a:ext cx="7772400" cy="95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lvl="0" indent="-273050" defTabSz="914400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600" dirty="0">
                <a:latin typeface="+mn-lt"/>
                <a:hlinkClick r:id="rId3"/>
              </a:rPr>
              <a:t>The Big 5 in Psychology</a:t>
            </a:r>
            <a:r>
              <a:rPr lang="en-US" sz="2600" dirty="0">
                <a:latin typeface="+mn-lt"/>
              </a:rPr>
              <a:t>. Personality Types can be explained by 5 basic traits.</a:t>
            </a: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1548619" y="6203347"/>
            <a:ext cx="1039968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Answer 1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841766" y="6203347"/>
            <a:ext cx="1039968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Answer 2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623329" y="6203347"/>
            <a:ext cx="1154082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Answer 99</a:t>
            </a: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6085400" y="6203346"/>
            <a:ext cx="1268196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Answer 100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486918" y="4941903"/>
            <a:ext cx="112001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Openness</a:t>
            </a:r>
          </a:p>
        </p:txBody>
      </p:sp>
      <p:cxnSp>
        <p:nvCxnSpPr>
          <p:cNvPr id="31" name="Straight Arrow Connector 30"/>
          <p:cNvCxnSpPr>
            <a:stCxn id="30" idx="2"/>
            <a:endCxn id="26" idx="0"/>
          </p:cNvCxnSpPr>
          <p:nvPr/>
        </p:nvCxnSpPr>
        <p:spPr>
          <a:xfrm rot="16200000" flipH="1">
            <a:off x="1096320" y="5231064"/>
            <a:ext cx="922890" cy="10216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0" idx="2"/>
            <a:endCxn id="27" idx="0"/>
          </p:cNvCxnSpPr>
          <p:nvPr/>
        </p:nvCxnSpPr>
        <p:spPr>
          <a:xfrm rot="16200000" flipH="1">
            <a:off x="1742893" y="4584490"/>
            <a:ext cx="922890" cy="23148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0" idx="2"/>
            <a:endCxn id="28" idx="0"/>
          </p:cNvCxnSpPr>
          <p:nvPr/>
        </p:nvCxnSpPr>
        <p:spPr>
          <a:xfrm rot="16200000" flipH="1">
            <a:off x="2662203" y="3665180"/>
            <a:ext cx="922890" cy="41534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2025404" y="4941903"/>
            <a:ext cx="1861307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conscientiousness</a:t>
            </a:r>
          </a:p>
        </p:txBody>
      </p:sp>
      <p:cxnSp>
        <p:nvCxnSpPr>
          <p:cNvPr id="35" name="Straight Arrow Connector 34"/>
          <p:cNvCxnSpPr>
            <a:stCxn id="34" idx="2"/>
            <a:endCxn id="28" idx="0"/>
          </p:cNvCxnSpPr>
          <p:nvPr/>
        </p:nvCxnSpPr>
        <p:spPr>
          <a:xfrm rot="16200000" flipH="1">
            <a:off x="3616769" y="4619746"/>
            <a:ext cx="922890" cy="2244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2753113" y="5466574"/>
            <a:ext cx="922889" cy="5506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4" idx="2"/>
          </p:cNvCxnSpPr>
          <p:nvPr/>
        </p:nvCxnSpPr>
        <p:spPr>
          <a:xfrm rot="5400000">
            <a:off x="2203911" y="5479478"/>
            <a:ext cx="951168" cy="5531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4" idx="2"/>
            <a:endCxn id="29" idx="0"/>
          </p:cNvCxnSpPr>
          <p:nvPr/>
        </p:nvCxnSpPr>
        <p:spPr>
          <a:xfrm rot="16200000" flipH="1">
            <a:off x="4376334" y="3860181"/>
            <a:ext cx="922889" cy="3763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823831" y="6203346"/>
            <a:ext cx="490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4292604" y="4941903"/>
            <a:ext cx="130226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extraversion</a:t>
            </a: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5908674" y="4941901"/>
            <a:ext cx="153078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agreeableness</a:t>
            </a: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7613212" y="4941903"/>
            <a:ext cx="123373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neuroticism</a:t>
            </a:r>
          </a:p>
        </p:txBody>
      </p:sp>
      <p:cxnSp>
        <p:nvCxnSpPr>
          <p:cNvPr id="50" name="Straight Arrow Connector 49"/>
          <p:cNvCxnSpPr>
            <a:stCxn id="44" idx="2"/>
          </p:cNvCxnSpPr>
          <p:nvPr/>
        </p:nvCxnSpPr>
        <p:spPr>
          <a:xfrm rot="5400000">
            <a:off x="3211889" y="4471500"/>
            <a:ext cx="922889" cy="25408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4" idx="2"/>
          </p:cNvCxnSpPr>
          <p:nvPr/>
        </p:nvCxnSpPr>
        <p:spPr>
          <a:xfrm rot="5400000">
            <a:off x="3755367" y="5014978"/>
            <a:ext cx="922889" cy="14538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4" idx="2"/>
          </p:cNvCxnSpPr>
          <p:nvPr/>
        </p:nvCxnSpPr>
        <p:spPr>
          <a:xfrm rot="16200000" flipH="1">
            <a:off x="4610608" y="5613583"/>
            <a:ext cx="922889" cy="2566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4" idx="2"/>
          </p:cNvCxnSpPr>
          <p:nvPr/>
        </p:nvCxnSpPr>
        <p:spPr>
          <a:xfrm rot="16200000" flipH="1">
            <a:off x="5468106" y="4756085"/>
            <a:ext cx="922889" cy="19716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5" idx="2"/>
          </p:cNvCxnSpPr>
          <p:nvPr/>
        </p:nvCxnSpPr>
        <p:spPr>
          <a:xfrm rot="5400000">
            <a:off x="4077054" y="3606333"/>
            <a:ext cx="922893" cy="4271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5" idx="2"/>
          </p:cNvCxnSpPr>
          <p:nvPr/>
        </p:nvCxnSpPr>
        <p:spPr>
          <a:xfrm rot="5400000">
            <a:off x="4711305" y="4240582"/>
            <a:ext cx="922891" cy="30026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5" idx="2"/>
            <a:endCxn id="28" idx="0"/>
          </p:cNvCxnSpPr>
          <p:nvPr/>
        </p:nvCxnSpPr>
        <p:spPr>
          <a:xfrm rot="5400000">
            <a:off x="5475773" y="5005052"/>
            <a:ext cx="922892" cy="14736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45" idx="2"/>
          </p:cNvCxnSpPr>
          <p:nvPr/>
        </p:nvCxnSpPr>
        <p:spPr>
          <a:xfrm rot="16200000" flipH="1">
            <a:off x="6413519" y="5541003"/>
            <a:ext cx="922891" cy="4017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10800000" flipV="1">
            <a:off x="2151011" y="5280457"/>
            <a:ext cx="6206118" cy="922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0800000" flipV="1">
            <a:off x="3823831" y="5280453"/>
            <a:ext cx="4533298" cy="9228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0800000" flipV="1">
            <a:off x="5452547" y="5280457"/>
            <a:ext cx="2904582" cy="922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 flipV="1">
            <a:off x="7075861" y="5280457"/>
            <a:ext cx="1281268" cy="922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Consequence: Dimensionality Reduction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If a tuple of </a:t>
            </a:r>
            <a:r>
              <a:rPr lang="en-US" i="1" dirty="0"/>
              <a:t>n</a:t>
            </a:r>
            <a:r>
              <a:rPr lang="en-US" dirty="0"/>
              <a:t> observed feature values is well predicted by </a:t>
            </a:r>
            <a:r>
              <a:rPr lang="en-US" i="1" dirty="0"/>
              <a:t>m</a:t>
            </a:r>
            <a:r>
              <a:rPr lang="en-US" dirty="0"/>
              <a:t> latent features, we can represent the </a:t>
            </a:r>
            <a:r>
              <a:rPr lang="en-US" i="1" dirty="0"/>
              <a:t>n</a:t>
            </a:r>
            <a:r>
              <a:rPr lang="en-US" dirty="0"/>
              <a:t>-tuple instead by a </a:t>
            </a:r>
            <a:r>
              <a:rPr lang="en-US" i="1" dirty="0"/>
              <a:t>m</a:t>
            </a:r>
            <a:r>
              <a:rPr lang="en-US" dirty="0"/>
              <a:t>-tuple, without (much) loss of information.</a:t>
            </a:r>
          </a:p>
          <a:p>
            <a:pPr lvl="1">
              <a:buFont typeface="Wingdings" charset="2"/>
              <a:buChar char="Ø"/>
            </a:pPr>
            <a:r>
              <a:rPr lang="en-US" dirty="0"/>
              <a:t>The data lie on a </a:t>
            </a:r>
            <a:r>
              <a:rPr lang="en-US" i="1" dirty="0"/>
              <a:t>m</a:t>
            </a:r>
            <a:r>
              <a:rPr lang="en-US" dirty="0"/>
              <a:t>-dimensional </a:t>
            </a:r>
            <a:r>
              <a:rPr lang="en-US" i="1" dirty="0"/>
              <a:t>manifold</a:t>
            </a:r>
            <a:r>
              <a:rPr lang="en-US" dirty="0"/>
              <a:t>.</a:t>
            </a:r>
          </a:p>
          <a:p>
            <a:pPr lvl="1">
              <a:buFont typeface="Wingdings" charset="2"/>
              <a:buChar char="Ø"/>
            </a:pPr>
            <a:r>
              <a:rPr lang="en-US" dirty="0"/>
              <a:t>Latent feature learning can be used to reduce the data dimensionality.</a:t>
            </a:r>
          </a:p>
          <a:p>
            <a:r>
              <a:rPr lang="en-US" dirty="0"/>
              <a:t>Video Game example: instead of specifying all 2000 pixels, specify (position of joystick, button pressed).</a:t>
            </a:r>
          </a:p>
          <a:p>
            <a:pPr lvl="1">
              <a:buFont typeface="Wingdings" charset="2"/>
              <a:buChar char="Ø"/>
            </a:pPr>
            <a:r>
              <a:rPr lang="en-US" dirty="0"/>
              <a:t>From 2 numbers we can </a:t>
            </a:r>
            <a:r>
              <a:rPr lang="en-US" b="1" dirty="0"/>
              <a:t>reconstruct</a:t>
            </a:r>
            <a:r>
              <a:rPr lang="en-US" dirty="0"/>
              <a:t> 2000.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AB946-2974-A641-82E9-DEB43F781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B8F6F-95A1-EA46-86DB-78152442EDC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DDE96-840A-684C-A6CE-29DACB887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Auto-Encoders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60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008A4-3CB7-2344-BA06-9DA1BAC80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982DE-EAA9-FC42-A72E-48733E5F64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D9D5CF-4F9B-7A42-BC4F-89D67BDE7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Auto-Encoders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4171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3516322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curse of dimensionality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Scaling standard ML methods to high-dimensional feature spaces is hard, both computationally and statistically.</a:t>
            </a:r>
          </a:p>
          <a:p>
            <a:pPr lvl="1"/>
            <a:r>
              <a:rPr lang="en-US" dirty="0"/>
              <a:t>Statistics: data do not cover space.</a:t>
            </a:r>
          </a:p>
          <a:p>
            <a:pPr lvl="1"/>
            <a:r>
              <a:rPr lang="en-US" dirty="0"/>
              <a:t>Computation: local minima for parameter optimization.</a:t>
            </a:r>
          </a:p>
          <a:p>
            <a:r>
              <a:rPr lang="en-US" dirty="0"/>
              <a:t>Latent feature learning can be used to reduce the data dimensionality.</a:t>
            </a:r>
          </a:p>
          <a:p>
            <a:r>
              <a:rPr lang="en-US" dirty="0"/>
              <a:t>Alternative: learn to directly map the </a:t>
            </a:r>
            <a:r>
              <a:rPr lang="en-US" i="1" dirty="0"/>
              <a:t>n</a:t>
            </a:r>
            <a:r>
              <a:rPr lang="en-US" dirty="0"/>
              <a:t> observed features to </a:t>
            </a:r>
            <a:r>
              <a:rPr lang="en-US" i="1" dirty="0"/>
              <a:t>m</a:t>
            </a:r>
            <a:r>
              <a:rPr lang="en-US" dirty="0"/>
              <a:t> features with minimum loss of information.</a:t>
            </a:r>
          </a:p>
          <a:p>
            <a:r>
              <a:rPr lang="en-US" dirty="0"/>
              <a:t>Dimensionality reduction merges columns. </a:t>
            </a:r>
          </a:p>
          <a:p>
            <a:r>
              <a:rPr lang="en-US" dirty="0"/>
              <a:t>Clustering merges rows.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16464486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Dimensionality Reduction Techniques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66045253"/>
              </p:ext>
            </p:extLst>
          </p:nvPr>
        </p:nvGraphicFramePr>
        <p:xfrm>
          <a:off x="1038783" y="1417638"/>
          <a:ext cx="5889155" cy="2172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5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3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87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15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9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3366FF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95122" y="3590071"/>
            <a:ext cx="7772400" cy="3024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6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Can often by visualized as merging columns</a:t>
            </a: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.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lang="en-US" sz="2600" noProof="0" dirty="0">
                <a:latin typeface="+mn-lt"/>
              </a:rPr>
              <a:t>Discrete features: use Boolean combinations.</a:t>
            </a:r>
          </a:p>
          <a:p>
            <a:pPr marL="730250" lvl="1" indent="-273050" defTabSz="914400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kumimoji="0" lang="en-US" sz="2600" b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E.g</a:t>
            </a:r>
            <a:r>
              <a:rPr lang="en-US" sz="2600" dirty="0">
                <a:latin typeface="+mn-lt"/>
              </a:rPr>
              <a:t>. merge Temperature and Humidity into one feature.</a:t>
            </a:r>
            <a:endParaRPr kumimoji="0" lang="en-US" sz="26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PCA</a:t>
            </a:r>
            <a:r>
              <a:rPr lang="en-US" sz="2600" dirty="0">
                <a:latin typeface="+mn-lt"/>
              </a:rPr>
              <a:t> (continuous)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 use linear combinations to merge features.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Factor analysis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ＭＳ Ｐゴシック" charset="0"/>
              </a:rPr>
              <a:t>: merge highly correlated features.</a:t>
            </a:r>
          </a:p>
          <a:p>
            <a:pPr marL="273050" lvl="0" indent="-273050" defTabSz="914400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Char char=""/>
              <a:defRPr/>
            </a:pPr>
            <a:r>
              <a:rPr lang="en-US" sz="2600" i="1" dirty="0">
                <a:latin typeface="+mn-lt"/>
              </a:rPr>
              <a:t>Deep learning</a:t>
            </a:r>
            <a:r>
              <a:rPr lang="en-US" sz="2600" dirty="0">
                <a:latin typeface="+mn-lt"/>
              </a:rPr>
              <a:t>: non-linear combinations of features.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0762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389218"/>
            <a:ext cx="6906250" cy="1143000"/>
          </a:xfrm>
        </p:spPr>
        <p:txBody>
          <a:bodyPr/>
          <a:lstStyle/>
          <a:p>
            <a:pPr algn="ctr"/>
            <a:r>
              <a:rPr lang="en-US" dirty="0"/>
              <a:t>Assumption 3: Linearity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16568"/>
            <a:ext cx="7772400" cy="1143000"/>
          </a:xfrm>
        </p:spPr>
        <p:txBody>
          <a:bodyPr/>
          <a:lstStyle/>
          <a:p>
            <a:r>
              <a:rPr lang="en-US" dirty="0"/>
              <a:t>Neural net Auto-Encoders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9429348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Figure12-18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06" r="-5906"/>
          <a:stretch>
            <a:fillRect/>
          </a:stretch>
        </p:blipFill>
        <p:spPr>
          <a:xfrm>
            <a:off x="2361688" y="3403512"/>
            <a:ext cx="4638457" cy="2728504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4900" y="1450164"/>
            <a:ext cx="855224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>
                <a:latin typeface="+mn-lt"/>
              </a:rPr>
              <a:t>An </a:t>
            </a:r>
            <a:r>
              <a:rPr lang="en-US" sz="2200" b="1" dirty="0">
                <a:latin typeface="+mn-lt"/>
              </a:rPr>
              <a:t>auto-associative </a:t>
            </a:r>
            <a:r>
              <a:rPr lang="en-US" sz="2200" dirty="0">
                <a:latin typeface="+mn-lt"/>
              </a:rPr>
              <a:t>neural net has just as many input units as output units.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+mn-lt"/>
              </a:rPr>
              <a:t> The </a:t>
            </a:r>
            <a:r>
              <a:rPr lang="en-US" sz="2200" u="sng" dirty="0">
                <a:latin typeface="+mn-lt"/>
              </a:rPr>
              <a:t>error is the squared difference </a:t>
            </a:r>
            <a:r>
              <a:rPr lang="en-US" sz="2200" dirty="0">
                <a:latin typeface="+mn-lt"/>
              </a:rPr>
              <a:t>between input unit </a:t>
            </a:r>
            <a:r>
              <a:rPr lang="en-US" sz="2200" i="1" dirty="0">
                <a:latin typeface="+mn-lt"/>
              </a:rPr>
              <a:t>x</a:t>
            </a:r>
            <a:r>
              <a:rPr lang="en-US" sz="2200" i="1" baseline="-25000" dirty="0">
                <a:latin typeface="+mn-lt"/>
              </a:rPr>
              <a:t>i</a:t>
            </a:r>
            <a:r>
              <a:rPr lang="en-US" sz="2200" dirty="0">
                <a:latin typeface="+mn-lt"/>
              </a:rPr>
              <a:t> and output unit </a:t>
            </a:r>
            <a:r>
              <a:rPr lang="en-US" sz="2200" i="1" dirty="0" err="1">
                <a:latin typeface="+mn-lt"/>
              </a:rPr>
              <a:t>o</a:t>
            </a:r>
            <a:r>
              <a:rPr lang="en-US" sz="2200" i="1" baseline="-25000" dirty="0" err="1">
                <a:latin typeface="+mn-lt"/>
              </a:rPr>
              <a:t>i</a:t>
            </a:r>
            <a:r>
              <a:rPr lang="en-US" sz="2200" dirty="0">
                <a:latin typeface="+mn-lt"/>
              </a:rPr>
              <a:t>.</a:t>
            </a:r>
          </a:p>
          <a:p>
            <a:pPr marL="285750" indent="-285750">
              <a:buFont typeface="Wingdings" charset="2"/>
              <a:buChar char="Ø"/>
            </a:pPr>
            <a:r>
              <a:rPr lang="en-US" sz="2200" dirty="0">
                <a:latin typeface="+mn-lt"/>
              </a:rPr>
              <a:t>Backpropagation trains the network to recreate the input.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+mn-lt"/>
              </a:rPr>
              <a:t>The hidden layer maps </a:t>
            </a:r>
            <a:r>
              <a:rPr lang="en-US" sz="2200" i="1" dirty="0">
                <a:latin typeface="+mn-lt"/>
              </a:rPr>
              <a:t>n</a:t>
            </a:r>
            <a:r>
              <a:rPr lang="en-US" sz="2200" dirty="0">
                <a:latin typeface="+mn-lt"/>
              </a:rPr>
              <a:t> input values to </a:t>
            </a:r>
            <a:r>
              <a:rPr lang="en-US" sz="2200" i="1" dirty="0">
                <a:latin typeface="+mn-lt"/>
              </a:rPr>
              <a:t>m</a:t>
            </a:r>
            <a:r>
              <a:rPr lang="en-US" sz="2200" dirty="0">
                <a:latin typeface="+mn-lt"/>
              </a:rPr>
              <a:t> hidden node output values.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>
                <a:latin typeface="+mn-lt"/>
              </a:rPr>
              <a:t>If </a:t>
            </a:r>
            <a:r>
              <a:rPr lang="en-US" sz="2200" i="1" dirty="0">
                <a:latin typeface="+mn-lt"/>
              </a:rPr>
              <a:t>n&lt;m</a:t>
            </a:r>
            <a:r>
              <a:rPr lang="en-US" sz="22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200" dirty="0">
                <a:latin typeface="+mn-lt"/>
                <a:sym typeface="Wingdings"/>
              </a:rPr>
              <a:t> dimensionality reduction!</a:t>
            </a:r>
            <a:endParaRPr lang="en-US" sz="2200" dirty="0">
              <a:latin typeface="+mn-lt"/>
            </a:endParaRPr>
          </a:p>
          <a:p>
            <a:pPr marL="285750" indent="-285750">
              <a:buFont typeface="Arial"/>
              <a:buChar char="•"/>
            </a:pPr>
            <a:endParaRPr lang="en-US" sz="22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20841" y="5687534"/>
            <a:ext cx="1604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input = 1.0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0841" y="3674120"/>
            <a:ext cx="1604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input = 2.0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25523" y="5670351"/>
            <a:ext cx="18166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output = 1.0</a:t>
            </a:r>
            <a:br>
              <a:rPr lang="en-US" sz="2400" dirty="0">
                <a:latin typeface="+mn-lt"/>
              </a:rPr>
            </a:br>
            <a:r>
              <a:rPr lang="en-US" sz="2000" dirty="0">
                <a:latin typeface="+mn-lt"/>
              </a:rPr>
              <a:t>error = 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5522" y="3513012"/>
            <a:ext cx="22447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output = 2.5</a:t>
            </a:r>
            <a:br>
              <a:rPr lang="en-US" sz="2400" dirty="0">
                <a:latin typeface="+mn-lt"/>
              </a:rPr>
            </a:br>
            <a:r>
              <a:rPr lang="en-US" sz="2000" dirty="0">
                <a:latin typeface="+mn-lt"/>
              </a:rPr>
              <a:t>error = 0.5 x 0.5 </a:t>
            </a:r>
          </a:p>
        </p:txBody>
      </p:sp>
      <p:sp>
        <p:nvSpPr>
          <p:cNvPr id="12" name="TextBox 11"/>
          <p:cNvSpPr txBox="1"/>
          <p:nvPr/>
        </p:nvSpPr>
        <p:spPr>
          <a:xfrm flipH="1">
            <a:off x="3146135" y="3777784"/>
            <a:ext cx="203836" cy="3470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58551" y="3742003"/>
            <a:ext cx="20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14" name="TextBox 13"/>
          <p:cNvSpPr txBox="1"/>
          <p:nvPr/>
        </p:nvSpPr>
        <p:spPr>
          <a:xfrm flipH="1">
            <a:off x="6024587" y="3787847"/>
            <a:ext cx="203836" cy="3470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25959" y="3755504"/>
            <a:ext cx="20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Auto-Association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A0870F-4558-E043-8E24-3B23C717BF31}"/>
              </a:ext>
            </a:extLst>
          </p:cNvPr>
          <p:cNvSpPr txBox="1"/>
          <p:nvPr/>
        </p:nvSpPr>
        <p:spPr>
          <a:xfrm>
            <a:off x="3953322" y="6283069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bottleneck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A142A1C-4D9B-DE40-8804-A36725F3EFB9}"/>
              </a:ext>
            </a:extLst>
          </p:cNvPr>
          <p:cNvCxnSpPr/>
          <p:nvPr/>
        </p:nvCxnSpPr>
        <p:spPr>
          <a:xfrm flipV="1">
            <a:off x="4572000" y="5955942"/>
            <a:ext cx="0" cy="2162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60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D3A27-1576-AC43-A3B4-E0566D7EB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Unsupervised Learning and Embeddings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285BE-4F24-834C-8A26-A26A56BA7B4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 many settings we are not given labels for observed data</a:t>
            </a:r>
          </a:p>
          <a:p>
            <a:pPr lvl="1"/>
            <a:r>
              <a:rPr lang="en-US" dirty="0"/>
              <a:t>E.g. text and videos on-line</a:t>
            </a:r>
          </a:p>
          <a:p>
            <a:r>
              <a:rPr lang="en-US" dirty="0"/>
              <a:t>It is still possible and useful to learn embeddings = latent features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Dimensionality reduction</a:t>
            </a:r>
          </a:p>
          <a:p>
            <a:pPr marL="617537" lvl="2" indent="-342900">
              <a:spcBef>
                <a:spcPts val="575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400" dirty="0"/>
              <a:t>Eliminate redundancies among features.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/>
              <a:t>Can help with missing data.</a:t>
            </a:r>
            <a:endParaRPr lang="en-US" dirty="0"/>
          </a:p>
          <a:p>
            <a:pPr lvl="1">
              <a:buFont typeface="Wingdings" pitchFamily="2" charset="2"/>
              <a:buChar char="Ø"/>
            </a:pPr>
            <a:r>
              <a:rPr lang="en-US" dirty="0"/>
              <a:t>Generate instances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E.g. generate text, generate images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Support downstream supervised learning</a:t>
            </a:r>
          </a:p>
          <a:p>
            <a:pPr lvl="1">
              <a:buFont typeface="Wingdings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1A3D8D-AEFF-2F4C-ACD9-B7DC97FAC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Auto-Encoders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0730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 Auto-Encoders</a:t>
            </a:r>
          </a:p>
        </p:txBody>
      </p:sp>
      <p:pic>
        <p:nvPicPr>
          <p:cNvPr id="5" name="Content Placeholder 4" descr="Figure12-19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45" r="-2545"/>
          <a:stretch>
            <a:fillRect/>
          </a:stretch>
        </p:blipFill>
        <p:spPr>
          <a:xfrm>
            <a:off x="2062888" y="2733481"/>
            <a:ext cx="4980033" cy="292943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8559" y="1539228"/>
            <a:ext cx="6499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With more than one hidden layer, auto-encoders perform </a:t>
            </a:r>
            <a:r>
              <a:rPr lang="en-US" sz="2000" u="sng" dirty="0"/>
              <a:t>non-linear dimensionality reduction</a:t>
            </a:r>
            <a:r>
              <a:rPr lang="en-US" sz="20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1151" y="3085063"/>
            <a:ext cx="20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54495" y="3073228"/>
            <a:ext cx="20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644E9C-8F68-7445-96BB-54A7C2FCC9F1}"/>
              </a:ext>
            </a:extLst>
          </p:cNvPr>
          <p:cNvSpPr txBox="1"/>
          <p:nvPr/>
        </p:nvSpPr>
        <p:spPr>
          <a:xfrm>
            <a:off x="3924300" y="30723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bottleneck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C978013-648A-0C45-B166-AEA7F0C9DC64}"/>
              </a:ext>
            </a:extLst>
          </p:cNvPr>
          <p:cNvCxnSpPr/>
          <p:nvPr/>
        </p:nvCxnSpPr>
        <p:spPr>
          <a:xfrm>
            <a:off x="4502104" y="3416295"/>
            <a:ext cx="0" cy="2540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6938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Principal Component Analysis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Linear Algebra 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Component Analysis</a:t>
            </a:r>
          </a:p>
        </p:txBody>
      </p:sp>
    </p:spTree>
    <p:extLst>
      <p:ext uri="{BB962C8B-B14F-4D97-AF65-F5344CB8AC3E}">
        <p14:creationId xmlns:p14="http://schemas.microsoft.com/office/powerpoint/2010/main" val="13226437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Principal Component Assumption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469561"/>
          </a:xfrm>
        </p:spPr>
        <p:txBody>
          <a:bodyPr/>
          <a:lstStyle/>
          <a:p>
            <a:r>
              <a:rPr lang="en-US" dirty="0"/>
              <a:t>Observed Features are linear combinations of latent features.</a:t>
            </a:r>
          </a:p>
          <a:p>
            <a:pPr lvl="1"/>
            <a:r>
              <a:rPr lang="en-US" dirty="0"/>
              <a:t>Plus some noise.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81691" y="4028448"/>
            <a:ext cx="435636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X1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11704" y="4028448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X 2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617639" y="4028448"/>
            <a:ext cx="492643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X 3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344096" y="3079284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Z</a:t>
            </a:r>
          </a:p>
        </p:txBody>
      </p:sp>
      <p:cxnSp>
        <p:nvCxnSpPr>
          <p:cNvPr id="10" name="Straight Arrow Connector 9"/>
          <p:cNvCxnSpPr>
            <a:endCxn id="6" idx="0"/>
          </p:cNvCxnSpPr>
          <p:nvPr/>
        </p:nvCxnSpPr>
        <p:spPr>
          <a:xfrm flipH="1">
            <a:off x="1299509" y="3417838"/>
            <a:ext cx="2120063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419570" y="3417838"/>
            <a:ext cx="111298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8" idx="0"/>
          </p:cNvCxnSpPr>
          <p:nvPr/>
        </p:nvCxnSpPr>
        <p:spPr>
          <a:xfrm>
            <a:off x="3530868" y="3417838"/>
            <a:ext cx="1333093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60275" y="3472446"/>
            <a:ext cx="3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54906" y="3472446"/>
            <a:ext cx="3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17639" y="3472446"/>
            <a:ext cx="352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</a:t>
            </a: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731439" y="4702639"/>
            <a:ext cx="7772400" cy="1469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2400" dirty="0">
                <a:latin typeface="+mn-lt"/>
                <a:cs typeface="+mn-cs"/>
              </a:rPr>
              <a:t>X1 = a Z + </a:t>
            </a:r>
            <a:r>
              <a:rPr lang="en-US" sz="2400" dirty="0" err="1">
                <a:latin typeface="+mn-lt"/>
                <a:cs typeface="+mn-cs"/>
              </a:rPr>
              <a:t>ε</a:t>
            </a:r>
            <a:r>
              <a:rPr lang="en-US" sz="2400" dirty="0">
                <a:latin typeface="+mn-lt"/>
                <a:cs typeface="+mn-cs"/>
              </a:rPr>
              <a:t> 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X2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 =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b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 Z +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0"/>
                <a:cs typeface="+mn-cs"/>
              </a:rPr>
              <a:t>ε</a:t>
            </a:r>
            <a:endParaRPr kumimoji="0" lang="en-US" sz="24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lang="en-US" sz="2400" baseline="0" dirty="0">
                <a:latin typeface="+mn-lt"/>
                <a:cs typeface="+mn-cs"/>
              </a:rPr>
              <a:t>X3</a:t>
            </a:r>
            <a:r>
              <a:rPr lang="en-US" sz="2400" dirty="0">
                <a:latin typeface="+mn-lt"/>
                <a:cs typeface="+mn-cs"/>
              </a:rPr>
              <a:t> = </a:t>
            </a:r>
            <a:r>
              <a:rPr lang="en-US" sz="2400" dirty="0" err="1">
                <a:latin typeface="+mn-lt"/>
                <a:cs typeface="+mn-cs"/>
              </a:rPr>
              <a:t>c</a:t>
            </a:r>
            <a:r>
              <a:rPr lang="en-US" sz="2400" dirty="0">
                <a:latin typeface="+mn-lt"/>
                <a:cs typeface="+mn-cs"/>
              </a:rPr>
              <a:t> Z +</a:t>
            </a:r>
            <a:r>
              <a:rPr lang="en-US" sz="2400" dirty="0" err="1">
                <a:latin typeface="+mn-lt"/>
                <a:cs typeface="+mn-cs"/>
              </a:rPr>
              <a:t>ε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14930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Principal Component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0500" y="1447800"/>
            <a:ext cx="8724900" cy="2136028"/>
          </a:xfrm>
        </p:spPr>
        <p:txBody>
          <a:bodyPr/>
          <a:lstStyle/>
          <a:p>
            <a:r>
              <a:rPr lang="en-US" dirty="0"/>
              <a:t>Given number </a:t>
            </a:r>
            <a:r>
              <a:rPr lang="en-US" i="1" dirty="0"/>
              <a:t>m</a:t>
            </a:r>
            <a:r>
              <a:rPr lang="en-US" dirty="0"/>
              <a:t> of principal components, relatively easy to find optimal latent features.</a:t>
            </a:r>
          </a:p>
          <a:p>
            <a:r>
              <a:rPr lang="en-US" u="sng" dirty="0"/>
              <a:t>Columns are linear combinations </a:t>
            </a:r>
            <a:r>
              <a:rPr lang="en-US" dirty="0"/>
              <a:t>of each other (neglecting noise), e.g.</a:t>
            </a:r>
          </a:p>
          <a:p>
            <a:pPr lvl="1"/>
            <a:r>
              <a:rPr lang="en-US" dirty="0"/>
              <a:t>X1 = a Z and X2 = b Z implies X2 = b/a X1.</a:t>
            </a:r>
          </a:p>
          <a:p>
            <a:r>
              <a:rPr lang="en-US" dirty="0"/>
              <a:t>There is a </a:t>
            </a:r>
            <a:r>
              <a:rPr lang="en-US" u="sng" dirty="0"/>
              <a:t>closed-form solution </a:t>
            </a:r>
            <a:r>
              <a:rPr lang="en-US" dirty="0"/>
              <a:t>for finding the set of optimal components with minimal reconstruction error.</a:t>
            </a:r>
          </a:p>
          <a:p>
            <a:pPr lvl="1"/>
            <a:r>
              <a:rPr lang="en-US" dirty="0"/>
              <a:t>PCA notebook demo</a:t>
            </a:r>
          </a:p>
          <a:p>
            <a:r>
              <a:rPr lang="en-US" b="1" dirty="0"/>
              <a:t>Theorem </a:t>
            </a:r>
            <a:r>
              <a:rPr lang="en-US" dirty="0"/>
              <a:t>A neural net with the architecture </a:t>
            </a:r>
            <a:br>
              <a:rPr lang="en-US" dirty="0"/>
            </a:br>
            <a:r>
              <a:rPr lang="en-US" u="sng" dirty="0"/>
              <a:t>input-bottleneck-output</a:t>
            </a:r>
            <a:r>
              <a:rPr lang="en-US" dirty="0"/>
              <a:t> computes the same components as PCA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Auto-encoders show similar </a:t>
            </a:r>
            <a:r>
              <a:rPr lang="en-US" dirty="0" err="1"/>
              <a:t>behaviour</a:t>
            </a:r>
            <a:r>
              <a:rPr lang="en-US" dirty="0"/>
              <a:t> to PCA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1632243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Eigenfaces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/>
        </p:blipFill>
        <p:spPr>
          <a:xfrm>
            <a:off x="1178784" y="1447800"/>
            <a:ext cx="3220907" cy="4572000"/>
          </a:xfr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A162AF7-9762-5C45-A12B-EE5F5C92AB7F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en.wikipedia.org</a:t>
            </a:r>
            <a:r>
              <a:rPr lang="en-US" dirty="0"/>
              <a:t>/wiki/Eigenface</a:t>
            </a:r>
          </a:p>
          <a:p>
            <a:r>
              <a:rPr lang="en-US" dirty="0"/>
              <a:t>Regular human faces are reconstructed as linear combinations of the eigenfaces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30007295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Preprocessing: Whitening</a:t>
            </a:r>
          </a:p>
        </p:txBody>
      </p:sp>
      <p:pic>
        <p:nvPicPr>
          <p:cNvPr id="5" name="Content Placeholder 4" descr="pca-remove-corr.p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812" r="-29812"/>
          <a:stretch>
            <a:fillRect/>
          </a:stretch>
        </p:blipFill>
        <p:spPr>
          <a:xfrm>
            <a:off x="2589843" y="1473911"/>
            <a:ext cx="7772400" cy="45720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7256" y="1580667"/>
            <a:ext cx="35805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latin typeface="+mn-lt"/>
              </a:rPr>
              <a:t>Let </a:t>
            </a:r>
            <a:r>
              <a:rPr lang="en-US" sz="2400" i="1" dirty="0">
                <a:latin typeface="+mn-lt"/>
              </a:rPr>
              <a:t>m= n</a:t>
            </a:r>
            <a:r>
              <a:rPr lang="en-US" sz="2400" dirty="0">
                <a:latin typeface="+mn-lt"/>
              </a:rPr>
              <a:t>, i.e. #principal components = number of input features.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latin typeface="+mn-lt"/>
              </a:rPr>
              <a:t>Then PCA changes basis so that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>
                <a:latin typeface="+mn-lt"/>
              </a:rPr>
              <a:t>Each column has mean 0 and standard deviation 1.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>
                <a:latin typeface="+mn-lt"/>
              </a:rPr>
              <a:t>All </a:t>
            </a:r>
            <a:r>
              <a:rPr lang="en-US" sz="2400" dirty="0" err="1">
                <a:latin typeface="+mn-lt"/>
              </a:rPr>
              <a:t>covariances</a:t>
            </a:r>
            <a:r>
              <a:rPr lang="en-US" sz="2400" dirty="0">
                <a:latin typeface="+mn-lt"/>
              </a:rPr>
              <a:t> are 0.</a:t>
            </a:r>
          </a:p>
        </p:txBody>
      </p:sp>
    </p:spTree>
    <p:extLst>
      <p:ext uri="{BB962C8B-B14F-4D97-AF65-F5344CB8AC3E}">
        <p14:creationId xmlns:p14="http://schemas.microsoft.com/office/powerpoint/2010/main" val="6158451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96900"/>
            <a:ext cx="7772400" cy="4952790"/>
          </a:xfrm>
        </p:spPr>
        <p:txBody>
          <a:bodyPr/>
          <a:lstStyle/>
          <a:p>
            <a:r>
              <a:rPr lang="en-US" sz="2200" dirty="0"/>
              <a:t>General intuition for latent feature learning: A small set of unobserved features explains correlations among observed features.</a:t>
            </a:r>
          </a:p>
          <a:p>
            <a:r>
              <a:rPr lang="en-US" sz="2200" dirty="0"/>
              <a:t>Finding a small set of explanatory features -&gt; dimensionality reduction.</a:t>
            </a:r>
          </a:p>
          <a:p>
            <a:r>
              <a:rPr lang="en-US" sz="2200" dirty="0"/>
              <a:t>Can visualize as merging feature columns.</a:t>
            </a:r>
          </a:p>
          <a:p>
            <a:r>
              <a:rPr lang="en-US" sz="2200" dirty="0"/>
              <a:t>Autoencoders reduce dimensionality by reconstructing input from small number of hidden units</a:t>
            </a:r>
          </a:p>
          <a:p>
            <a:pPr lvl="1"/>
            <a:r>
              <a:rPr lang="en-US" sz="2000" dirty="0"/>
              <a:t>Think of each node in the bottleneck layer as representing an unobserved component</a:t>
            </a:r>
          </a:p>
          <a:p>
            <a:r>
              <a:rPr lang="en-US" sz="2200" dirty="0"/>
              <a:t>Principal Component Analysis projects input to m-dimensional subspace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Component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Unsupervised Latent Feature Learning: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2800" dirty="0"/>
              <a:t>Discover new features/basis functions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r>
              <a:rPr lang="en-US" sz="2800" dirty="0"/>
              <a:t>Dimensionality reduction.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297758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 Analysis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1061351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D8A606-0F99-324C-86D9-119DF740C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E6DD21-88BA-D843-9DB6-2A25899941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644900"/>
          </a:xfrm>
        </p:spPr>
        <p:txBody>
          <a:bodyPr/>
          <a:lstStyle/>
          <a:p>
            <a:r>
              <a:rPr lang="en-US" dirty="0"/>
              <a:t>Many high-dimensional data are generated from a few </a:t>
            </a:r>
            <a:r>
              <a:rPr lang="en-US" b="1" dirty="0"/>
              <a:t>unobserved</a:t>
            </a:r>
            <a:r>
              <a:rPr lang="en-US" dirty="0"/>
              <a:t> settings </a:t>
            </a:r>
          </a:p>
          <a:p>
            <a:r>
              <a:rPr lang="en-US" dirty="0"/>
              <a:t>Example: </a:t>
            </a:r>
            <a:r>
              <a:rPr lang="en-US" i="1" dirty="0"/>
              <a:t>Digit Rotation</a:t>
            </a:r>
          </a:p>
          <a:p>
            <a:pPr lvl="1"/>
            <a:r>
              <a:rPr lang="en-US" dirty="0"/>
              <a:t>Take a single 3 in a 28x28 = 784 pixel image.</a:t>
            </a:r>
          </a:p>
          <a:p>
            <a:pPr lvl="1"/>
            <a:r>
              <a:rPr lang="en-US" dirty="0"/>
              <a:t>Make new 3s by</a:t>
            </a:r>
          </a:p>
          <a:p>
            <a:pPr marL="1050925" lvl="2" indent="-457200">
              <a:buFont typeface="+mj-lt"/>
              <a:buAutoNum type="arabicPeriod"/>
            </a:pPr>
            <a:r>
              <a:rPr lang="en-US" dirty="0"/>
              <a:t>Rotating through an angle c1</a:t>
            </a:r>
          </a:p>
          <a:p>
            <a:pPr marL="1050925" lvl="2" indent="-457200">
              <a:buFont typeface="+mj-lt"/>
              <a:buAutoNum type="arabicPeriod"/>
            </a:pPr>
            <a:r>
              <a:rPr lang="en-US" dirty="0"/>
              <a:t>Shifting up or down           c2</a:t>
            </a:r>
          </a:p>
          <a:p>
            <a:pPr lvl="1"/>
            <a:r>
              <a:rPr lang="en-US" dirty="0"/>
              <a:t>Every new 3 can be represented by two numbers (c1,c2).</a:t>
            </a:r>
          </a:p>
          <a:p>
            <a:pPr lvl="1"/>
            <a:r>
              <a:rPr lang="en-US" dirty="0"/>
              <a:t>Much less than 784!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F82F14-B072-6B40-8662-BA240E006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Auto-Encoders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6373948-BFB0-D342-B54A-1479CC1AC82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749550" y="5410200"/>
            <a:ext cx="39243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040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Intuitive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673266"/>
          </a:xfrm>
        </p:spPr>
        <p:txBody>
          <a:bodyPr/>
          <a:lstStyle/>
          <a:p>
            <a:r>
              <a:rPr lang="en-US" dirty="0"/>
              <a:t>Sun rose at 6 am each day this week.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89079" y="3171800"/>
            <a:ext cx="105149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Sunrise 1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719092" y="3171800"/>
            <a:ext cx="105149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Sunrise 2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325027" y="3171800"/>
            <a:ext cx="1051490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Sunrise 3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801032" y="2222636"/>
            <a:ext cx="3594954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Position of Sun, Earth, Earth Rotation</a:t>
            </a:r>
          </a:p>
        </p:txBody>
      </p:sp>
      <p:cxnSp>
        <p:nvCxnSpPr>
          <p:cNvPr id="12" name="Straight Arrow Connector 11"/>
          <p:cNvCxnSpPr>
            <a:endCxn id="5" idx="0"/>
          </p:cNvCxnSpPr>
          <p:nvPr/>
        </p:nvCxnSpPr>
        <p:spPr>
          <a:xfrm flipH="1">
            <a:off x="2314824" y="2561190"/>
            <a:ext cx="1812135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126958" y="2561190"/>
            <a:ext cx="111298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7" idx="0"/>
          </p:cNvCxnSpPr>
          <p:nvPr/>
        </p:nvCxnSpPr>
        <p:spPr>
          <a:xfrm>
            <a:off x="4238256" y="2561190"/>
            <a:ext cx="1612516" cy="6106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884382" y="3829345"/>
            <a:ext cx="7772400" cy="67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charset="0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charset="0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Student’s marks are explained by their knowledge.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090394" y="4551872"/>
            <a:ext cx="6821759" cy="1611400"/>
            <a:chOff x="508529" y="3646702"/>
            <a:chExt cx="6821759" cy="1611400"/>
          </a:xfrm>
        </p:grpSpPr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50852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1</a:t>
              </a:r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525070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2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2749568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3</a:t>
              </a: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406505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4</a:t>
              </a:r>
            </a:p>
          </p:txBody>
        </p:sp>
        <p:sp>
          <p:nvSpPr>
            <p:cNvPr id="21" name="Text Box 7"/>
            <p:cNvSpPr txBox="1">
              <a:spLocks noChangeArrowheads="1"/>
            </p:cNvSpPr>
            <p:nvPr/>
          </p:nvSpPr>
          <p:spPr bwMode="auto">
            <a:xfrm>
              <a:off x="5202899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5</a:t>
              </a: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6518547" y="4919548"/>
              <a:ext cx="811741" cy="33855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Mark 6</a:t>
              </a: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2901968" y="3646702"/>
              <a:ext cx="1199968" cy="3385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Knowledge</a:t>
              </a:r>
            </a:p>
          </p:txBody>
        </p:sp>
        <p:cxnSp>
          <p:nvCxnSpPr>
            <p:cNvPr id="24" name="Straight Arrow Connector 23"/>
            <p:cNvCxnSpPr>
              <a:stCxn id="23" idx="2"/>
            </p:cNvCxnSpPr>
            <p:nvPr/>
          </p:nvCxnSpPr>
          <p:spPr>
            <a:xfrm flipH="1">
              <a:off x="914407" y="3985256"/>
              <a:ext cx="2587545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3" idx="2"/>
            </p:cNvCxnSpPr>
            <p:nvPr/>
          </p:nvCxnSpPr>
          <p:spPr>
            <a:xfrm flipH="1">
              <a:off x="1986603" y="3985256"/>
              <a:ext cx="1515349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3" idx="2"/>
              <a:endCxn id="19" idx="0"/>
            </p:cNvCxnSpPr>
            <p:nvPr/>
          </p:nvCxnSpPr>
          <p:spPr>
            <a:xfrm flipH="1">
              <a:off x="3155439" y="3985256"/>
              <a:ext cx="346513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3" idx="2"/>
            </p:cNvCxnSpPr>
            <p:nvPr/>
          </p:nvCxnSpPr>
          <p:spPr>
            <a:xfrm>
              <a:off x="3501952" y="3985256"/>
              <a:ext cx="999322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3" idx="2"/>
              <a:endCxn id="21" idx="0"/>
            </p:cNvCxnSpPr>
            <p:nvPr/>
          </p:nvCxnSpPr>
          <p:spPr>
            <a:xfrm>
              <a:off x="3501952" y="3985256"/>
              <a:ext cx="2106818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3" idx="2"/>
            </p:cNvCxnSpPr>
            <p:nvPr/>
          </p:nvCxnSpPr>
          <p:spPr>
            <a:xfrm>
              <a:off x="3501952" y="3985256"/>
              <a:ext cx="3526574" cy="9342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0350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Separation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Source Separation Demo</a:t>
            </a:r>
            <a:endParaRPr lang="en-US" dirty="0"/>
          </a:p>
          <a:p>
            <a:pPr lvl="1"/>
            <a:r>
              <a:rPr lang="en-US" dirty="0"/>
              <a:t>In a noisy room, two microphones produce a combined signal.</a:t>
            </a:r>
          </a:p>
          <a:p>
            <a:pPr lvl="1"/>
            <a:r>
              <a:rPr lang="en-US" dirty="0"/>
              <a:t>Can you reconstruct the component signals from the combined signal?</a:t>
            </a:r>
          </a:p>
          <a:p>
            <a:pPr lvl="1"/>
            <a:r>
              <a:rPr lang="en-US" dirty="0"/>
              <a:t>Netflix ratings: Mum, Dad, Adriana and Marina all rate movies on one account. Can Netflix tell which ratings came from which person?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Auto-Encoders</a:t>
            </a:r>
          </a:p>
        </p:txBody>
      </p:sp>
    </p:spTree>
    <p:extLst>
      <p:ext uri="{BB962C8B-B14F-4D97-AF65-F5344CB8AC3E}">
        <p14:creationId xmlns:p14="http://schemas.microsoft.com/office/powerpoint/2010/main" val="1002994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4066502"/>
            <a:ext cx="7772400" cy="2196478"/>
          </a:xfrm>
        </p:spPr>
        <p:txBody>
          <a:bodyPr/>
          <a:lstStyle/>
          <a:p>
            <a:r>
              <a:rPr lang="en-US" sz="2400" dirty="0"/>
              <a:t>Latent variables at layer 1 explain correlations among observed variables.</a:t>
            </a:r>
          </a:p>
          <a:p>
            <a:r>
              <a:rPr lang="en-US" sz="2400" dirty="0"/>
              <a:t>Latent variables at layer 2 explain correlations among latent variables at layer 1.</a:t>
            </a:r>
          </a:p>
          <a:p>
            <a:r>
              <a:rPr lang="en-US" sz="2400" dirty="0"/>
              <a:t>This is the basic idea of a </a:t>
            </a:r>
            <a:r>
              <a:rPr lang="en-US" sz="2400" b="1" dirty="0"/>
              <a:t>deep belief network</a:t>
            </a:r>
            <a:r>
              <a:rPr lang="en-US" sz="2400" dirty="0"/>
              <a:t>.</a:t>
            </a:r>
          </a:p>
          <a:p>
            <a:pPr lvl="1"/>
            <a:r>
              <a:rPr lang="en-US" dirty="0"/>
              <a:t>Also convolutional neural network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672825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Mark 1</a:t>
            </a:r>
            <a:endParaRPr lang="en-US" sz="1600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689366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Mark 2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13864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Mark 3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121259" y="3487493"/>
            <a:ext cx="811741" cy="33855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Mark 4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151011" y="2214647"/>
            <a:ext cx="1199968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Knowledge</a:t>
            </a:r>
          </a:p>
        </p:txBody>
      </p:sp>
      <p:cxnSp>
        <p:nvCxnSpPr>
          <p:cNvPr id="10" name="Straight Arrow Connector 9"/>
          <p:cNvCxnSpPr>
            <a:stCxn id="9" idx="2"/>
            <a:endCxn id="5" idx="0"/>
          </p:cNvCxnSpPr>
          <p:nvPr/>
        </p:nvCxnSpPr>
        <p:spPr>
          <a:xfrm flipH="1">
            <a:off x="2078696" y="2553201"/>
            <a:ext cx="672299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2"/>
            <a:endCxn id="6" idx="0"/>
          </p:cNvCxnSpPr>
          <p:nvPr/>
        </p:nvCxnSpPr>
        <p:spPr>
          <a:xfrm>
            <a:off x="2750995" y="2553201"/>
            <a:ext cx="344242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2"/>
            <a:endCxn id="7" idx="0"/>
          </p:cNvCxnSpPr>
          <p:nvPr/>
        </p:nvCxnSpPr>
        <p:spPr>
          <a:xfrm>
            <a:off x="2750995" y="2553201"/>
            <a:ext cx="1568740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8" idx="0"/>
          </p:cNvCxnSpPr>
          <p:nvPr/>
        </p:nvCxnSpPr>
        <p:spPr>
          <a:xfrm>
            <a:off x="2805880" y="2553201"/>
            <a:ext cx="2721250" cy="9342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697412" y="2197770"/>
            <a:ext cx="671979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Effort</a:t>
            </a:r>
          </a:p>
        </p:txBody>
      </p:sp>
      <p:cxnSp>
        <p:nvCxnSpPr>
          <p:cNvPr id="15" name="Straight Arrow Connector 14"/>
          <p:cNvCxnSpPr>
            <a:stCxn id="14" idx="2"/>
          </p:cNvCxnSpPr>
          <p:nvPr/>
        </p:nvCxnSpPr>
        <p:spPr>
          <a:xfrm flipH="1">
            <a:off x="2283467" y="2536324"/>
            <a:ext cx="2749935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2"/>
          </p:cNvCxnSpPr>
          <p:nvPr/>
        </p:nvCxnSpPr>
        <p:spPr>
          <a:xfrm flipH="1">
            <a:off x="3095237" y="2536324"/>
            <a:ext cx="1938165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4" idx="2"/>
            <a:endCxn id="7" idx="0"/>
          </p:cNvCxnSpPr>
          <p:nvPr/>
        </p:nvCxnSpPr>
        <p:spPr>
          <a:xfrm flipH="1">
            <a:off x="4319735" y="2536324"/>
            <a:ext cx="713667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2"/>
            <a:endCxn id="8" idx="0"/>
          </p:cNvCxnSpPr>
          <p:nvPr/>
        </p:nvCxnSpPr>
        <p:spPr>
          <a:xfrm>
            <a:off x="5033402" y="2536324"/>
            <a:ext cx="493728" cy="951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3913864" y="1584429"/>
            <a:ext cx="310001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Z</a:t>
            </a:r>
          </a:p>
        </p:txBody>
      </p:sp>
      <p:cxnSp>
        <p:nvCxnSpPr>
          <p:cNvPr id="21" name="Straight Arrow Connector 20"/>
          <p:cNvCxnSpPr>
            <a:stCxn id="19" idx="1"/>
            <a:endCxn id="9" idx="0"/>
          </p:cNvCxnSpPr>
          <p:nvPr/>
        </p:nvCxnSpPr>
        <p:spPr>
          <a:xfrm rot="10800000" flipV="1">
            <a:off x="2750996" y="1753705"/>
            <a:ext cx="1162869" cy="4609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3"/>
            <a:endCxn id="14" idx="0"/>
          </p:cNvCxnSpPr>
          <p:nvPr/>
        </p:nvCxnSpPr>
        <p:spPr>
          <a:xfrm>
            <a:off x="4223865" y="1753706"/>
            <a:ext cx="809537" cy="444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5269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sic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BasicPresentation.potx</Template>
  <TotalTime>1246</TotalTime>
  <Words>1696</Words>
  <Application>Microsoft Macintosh PowerPoint</Application>
  <PresentationFormat>On-screen Show (4:3)</PresentationFormat>
  <Paragraphs>350</Paragraphs>
  <Slides>36</Slides>
  <Notes>15</Notes>
  <HiddenSlides>14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Franklin Gothic Book</vt:lpstr>
      <vt:lpstr>Perpetua</vt:lpstr>
      <vt:lpstr>Wingdings</vt:lpstr>
      <vt:lpstr>Wingdings 2</vt:lpstr>
      <vt:lpstr>BasicPresentation</vt:lpstr>
      <vt:lpstr>Unsupervised Learning</vt:lpstr>
      <vt:lpstr>Overview</vt:lpstr>
      <vt:lpstr>Unsupervised Learning and Embeddings</vt:lpstr>
      <vt:lpstr>Unsupervised Latent Feature Learning: Motivation</vt:lpstr>
      <vt:lpstr>Component Analysis</vt:lpstr>
      <vt:lpstr>Intuition</vt:lpstr>
      <vt:lpstr>Intuitive Examples</vt:lpstr>
      <vt:lpstr>Source Separation</vt:lpstr>
      <vt:lpstr>Hierarchical Version</vt:lpstr>
      <vt:lpstr>Cognitive Science</vt:lpstr>
      <vt:lpstr>From Observed to Unobserved</vt:lpstr>
      <vt:lpstr>Assumptions for Learning Latent Structure</vt:lpstr>
      <vt:lpstr>Assumption 1: The Common Cause Principle</vt:lpstr>
      <vt:lpstr>Reichenbach’s Common Cause Principle (1956)</vt:lpstr>
      <vt:lpstr>Graphical Models Version</vt:lpstr>
      <vt:lpstr>Statistical Consequences</vt:lpstr>
      <vt:lpstr>Multiple Common Causes</vt:lpstr>
      <vt:lpstr>Assumption 2: Low-Dimensionality</vt:lpstr>
      <vt:lpstr>Latent Feature Dimensionality</vt:lpstr>
      <vt:lpstr>More Examples</vt:lpstr>
      <vt:lpstr>Consequence: Dimensionality Reduction</vt:lpstr>
      <vt:lpstr>PowerPoint Presentation</vt:lpstr>
      <vt:lpstr>Learning Methods</vt:lpstr>
      <vt:lpstr>Dimensionality Reduction</vt:lpstr>
      <vt:lpstr>The curse of dimensionality</vt:lpstr>
      <vt:lpstr>Dimensionality Reduction Techniques</vt:lpstr>
      <vt:lpstr>Assumption 3: Linearity</vt:lpstr>
      <vt:lpstr>Neural net Auto-Encoders</vt:lpstr>
      <vt:lpstr>Auto-Association</vt:lpstr>
      <vt:lpstr>Deep Auto-Encoders</vt:lpstr>
      <vt:lpstr>Principal Component Analysis</vt:lpstr>
      <vt:lpstr>Principal Component Assumption</vt:lpstr>
      <vt:lpstr>Principal Component Analysis</vt:lpstr>
      <vt:lpstr>Eigenfaces</vt:lpstr>
      <vt:lpstr>Preprocessing: Whitening</vt:lpstr>
      <vt:lpstr>Conclusion</vt:lpstr>
    </vt:vector>
  </TitlesOfParts>
  <Company>Simon Fraser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193</cp:revision>
  <dcterms:created xsi:type="dcterms:W3CDTF">2014-01-15T17:08:49Z</dcterms:created>
  <dcterms:modified xsi:type="dcterms:W3CDTF">2020-03-19T00:17:00Z</dcterms:modified>
</cp:coreProperties>
</file>