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8" r:id="rId3"/>
    <p:sldId id="270" r:id="rId4"/>
    <p:sldId id="258" r:id="rId5"/>
    <p:sldId id="269" r:id="rId6"/>
    <p:sldId id="272" r:id="rId7"/>
    <p:sldId id="271" r:id="rId8"/>
    <p:sldId id="273" r:id="rId9"/>
    <p:sldId id="296" r:id="rId10"/>
    <p:sldId id="274" r:id="rId11"/>
    <p:sldId id="275" r:id="rId12"/>
    <p:sldId id="276" r:id="rId13"/>
    <p:sldId id="277" r:id="rId14"/>
    <p:sldId id="278" r:id="rId15"/>
    <p:sldId id="279" r:id="rId16"/>
    <p:sldId id="280" r:id="rId17"/>
    <p:sldId id="281" r:id="rId18"/>
    <p:sldId id="282" r:id="rId19"/>
    <p:sldId id="283" r:id="rId20"/>
    <p:sldId id="285" r:id="rId21"/>
    <p:sldId id="286" r:id="rId22"/>
    <p:sldId id="287" r:id="rId23"/>
    <p:sldId id="288" r:id="rId24"/>
    <p:sldId id="289" r:id="rId25"/>
    <p:sldId id="290" r:id="rId26"/>
    <p:sldId id="291" r:id="rId27"/>
    <p:sldId id="292" r:id="rId28"/>
    <p:sldId id="293" r:id="rId29"/>
    <p:sldId id="294" r:id="rId30"/>
    <p:sldId id="29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41461-F67E-FDF8-23B6-17DA15DD4F42}" v="1191" dt="2020-02-05T21:06:24.659"/>
    <p1510:client id="{025DB680-AD3F-9D11-C786-6578BE665787}" v="59" dt="2020-01-26T01:47:56.884"/>
    <p1510:client id="{32FFBDF0-2B03-56F1-9CC0-452A942E3F87}" v="638" dt="2020-02-04T01:38:36.809"/>
    <p1510:client id="{9A6504E5-9B31-0D16-7610-40C71DED4874}" v="40" dt="2020-01-27T05:14:05.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p:scale>
          <a:sx n="60" d="100"/>
          <a:sy n="60" d="100"/>
        </p:scale>
        <p:origin x="38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mar Altrad" userId="S::oaltrad@sfu.ca::2b5dfc3e-8c47-4f71-b862-cf44c15bedb9" providerId="AD" clId="Web-{32FFBDF0-2B03-56F1-9CC0-452A942E3F87}"/>
    <pc:docChg chg="addSld delSld modSld">
      <pc:chgData name="Omar Altrad" userId="S::oaltrad@sfu.ca::2b5dfc3e-8c47-4f71-b862-cf44c15bedb9" providerId="AD" clId="Web-{32FFBDF0-2B03-56F1-9CC0-452A942E3F87}" dt="2020-02-04T01:38:36.215" v="605" actId="20577"/>
      <pc:docMkLst>
        <pc:docMk/>
      </pc:docMkLst>
      <pc:sldChg chg="modSp">
        <pc:chgData name="Omar Altrad" userId="S::oaltrad@sfu.ca::2b5dfc3e-8c47-4f71-b862-cf44c15bedb9" providerId="AD" clId="Web-{32FFBDF0-2B03-56F1-9CC0-452A942E3F87}" dt="2020-02-04T01:07:12.909" v="1" actId="20577"/>
        <pc:sldMkLst>
          <pc:docMk/>
          <pc:sldMk cId="2177889988" sldId="270"/>
        </pc:sldMkLst>
        <pc:spChg chg="mod">
          <ac:chgData name="Omar Altrad" userId="S::oaltrad@sfu.ca::2b5dfc3e-8c47-4f71-b862-cf44c15bedb9" providerId="AD" clId="Web-{32FFBDF0-2B03-56F1-9CC0-452A942E3F87}" dt="2020-02-04T01:07:12.909" v="1" actId="20577"/>
          <ac:spMkLst>
            <pc:docMk/>
            <pc:sldMk cId="2177889988" sldId="270"/>
            <ac:spMk id="3" creationId="{95EDCDD1-D7F8-4EBA-BCEA-6EDAEB854087}"/>
          </ac:spMkLst>
        </pc:spChg>
      </pc:sldChg>
      <pc:sldChg chg="modSp">
        <pc:chgData name="Omar Altrad" userId="S::oaltrad@sfu.ca::2b5dfc3e-8c47-4f71-b862-cf44c15bedb9" providerId="AD" clId="Web-{32FFBDF0-2B03-56F1-9CC0-452A942E3F87}" dt="2020-02-04T01:11:42.067" v="30" actId="20577"/>
        <pc:sldMkLst>
          <pc:docMk/>
          <pc:sldMk cId="1681606007" sldId="272"/>
        </pc:sldMkLst>
        <pc:spChg chg="mod">
          <ac:chgData name="Omar Altrad" userId="S::oaltrad@sfu.ca::2b5dfc3e-8c47-4f71-b862-cf44c15bedb9" providerId="AD" clId="Web-{32FFBDF0-2B03-56F1-9CC0-452A942E3F87}" dt="2020-02-04T01:11:42.067" v="30" actId="20577"/>
          <ac:spMkLst>
            <pc:docMk/>
            <pc:sldMk cId="1681606007" sldId="272"/>
            <ac:spMk id="7" creationId="{20EE53ED-3EBA-445B-A00D-5847E6504BC6}"/>
          </ac:spMkLst>
        </pc:spChg>
      </pc:sldChg>
      <pc:sldChg chg="modSp">
        <pc:chgData name="Omar Altrad" userId="S::oaltrad@sfu.ca::2b5dfc3e-8c47-4f71-b862-cf44c15bedb9" providerId="AD" clId="Web-{32FFBDF0-2B03-56F1-9CC0-452A942E3F87}" dt="2020-02-04T01:27:26.993" v="560" actId="20577"/>
        <pc:sldMkLst>
          <pc:docMk/>
          <pc:sldMk cId="3172938196" sldId="276"/>
        </pc:sldMkLst>
        <pc:spChg chg="mod">
          <ac:chgData name="Omar Altrad" userId="S::oaltrad@sfu.ca::2b5dfc3e-8c47-4f71-b862-cf44c15bedb9" providerId="AD" clId="Web-{32FFBDF0-2B03-56F1-9CC0-452A942E3F87}" dt="2020-02-04T01:27:26.993" v="560" actId="20577"/>
          <ac:spMkLst>
            <pc:docMk/>
            <pc:sldMk cId="3172938196" sldId="276"/>
            <ac:spMk id="3" creationId="{6A3AF3DF-6337-4DA8-ADEC-4C4A0162711A}"/>
          </ac:spMkLst>
        </pc:spChg>
      </pc:sldChg>
      <pc:sldChg chg="modSp">
        <pc:chgData name="Omar Altrad" userId="S::oaltrad@sfu.ca::2b5dfc3e-8c47-4f71-b862-cf44c15bedb9" providerId="AD" clId="Web-{32FFBDF0-2B03-56F1-9CC0-452A942E3F87}" dt="2020-02-04T01:30:10.322" v="563" actId="20577"/>
        <pc:sldMkLst>
          <pc:docMk/>
          <pc:sldMk cId="984501514" sldId="277"/>
        </pc:sldMkLst>
        <pc:spChg chg="mod">
          <ac:chgData name="Omar Altrad" userId="S::oaltrad@sfu.ca::2b5dfc3e-8c47-4f71-b862-cf44c15bedb9" providerId="AD" clId="Web-{32FFBDF0-2B03-56F1-9CC0-452A942E3F87}" dt="2020-02-04T01:30:10.322" v="563" actId="20577"/>
          <ac:spMkLst>
            <pc:docMk/>
            <pc:sldMk cId="984501514" sldId="277"/>
            <ac:spMk id="3" creationId="{CF6E3DD7-3533-41BE-8AE5-FD73E7C894BC}"/>
          </ac:spMkLst>
        </pc:spChg>
      </pc:sldChg>
      <pc:sldChg chg="modSp">
        <pc:chgData name="Omar Altrad" userId="S::oaltrad@sfu.ca::2b5dfc3e-8c47-4f71-b862-cf44c15bedb9" providerId="AD" clId="Web-{32FFBDF0-2B03-56F1-9CC0-452A942E3F87}" dt="2020-02-04T01:33:22.198" v="566" actId="20577"/>
        <pc:sldMkLst>
          <pc:docMk/>
          <pc:sldMk cId="2415564763" sldId="281"/>
        </pc:sldMkLst>
        <pc:spChg chg="mod">
          <ac:chgData name="Omar Altrad" userId="S::oaltrad@sfu.ca::2b5dfc3e-8c47-4f71-b862-cf44c15bedb9" providerId="AD" clId="Web-{32FFBDF0-2B03-56F1-9CC0-452A942E3F87}" dt="2020-02-04T01:33:22.198" v="566" actId="20577"/>
          <ac:spMkLst>
            <pc:docMk/>
            <pc:sldMk cId="2415564763" sldId="281"/>
            <ac:spMk id="3" creationId="{5D165DC3-81BE-4EB4-A380-D174E24F51F4}"/>
          </ac:spMkLst>
        </pc:spChg>
      </pc:sldChg>
      <pc:sldChg chg="modSp">
        <pc:chgData name="Omar Altrad" userId="S::oaltrad@sfu.ca::2b5dfc3e-8c47-4f71-b862-cf44c15bedb9" providerId="AD" clId="Web-{32FFBDF0-2B03-56F1-9CC0-452A942E3F87}" dt="2020-02-04T01:33:52.042" v="571" actId="20577"/>
        <pc:sldMkLst>
          <pc:docMk/>
          <pc:sldMk cId="1675504097" sldId="282"/>
        </pc:sldMkLst>
        <pc:spChg chg="mod">
          <ac:chgData name="Omar Altrad" userId="S::oaltrad@sfu.ca::2b5dfc3e-8c47-4f71-b862-cf44c15bedb9" providerId="AD" clId="Web-{32FFBDF0-2B03-56F1-9CC0-452A942E3F87}" dt="2020-02-04T01:33:52.042" v="571" actId="20577"/>
          <ac:spMkLst>
            <pc:docMk/>
            <pc:sldMk cId="1675504097" sldId="282"/>
            <ac:spMk id="3" creationId="{5D165DC3-81BE-4EB4-A380-D174E24F51F4}"/>
          </ac:spMkLst>
        </pc:spChg>
      </pc:sldChg>
      <pc:sldChg chg="modSp">
        <pc:chgData name="Omar Altrad" userId="S::oaltrad@sfu.ca::2b5dfc3e-8c47-4f71-b862-cf44c15bedb9" providerId="AD" clId="Web-{32FFBDF0-2B03-56F1-9CC0-452A942E3F87}" dt="2020-02-04T01:36:53.606" v="597" actId="1076"/>
        <pc:sldMkLst>
          <pc:docMk/>
          <pc:sldMk cId="4133298217" sldId="283"/>
        </pc:sldMkLst>
        <pc:spChg chg="mod">
          <ac:chgData name="Omar Altrad" userId="S::oaltrad@sfu.ca::2b5dfc3e-8c47-4f71-b862-cf44c15bedb9" providerId="AD" clId="Web-{32FFBDF0-2B03-56F1-9CC0-452A942E3F87}" dt="2020-02-04T01:36:51.137" v="595" actId="20577"/>
          <ac:spMkLst>
            <pc:docMk/>
            <pc:sldMk cId="4133298217" sldId="283"/>
            <ac:spMk id="3" creationId="{5D165DC3-81BE-4EB4-A380-D174E24F51F4}"/>
          </ac:spMkLst>
        </pc:spChg>
        <pc:picChg chg="mod">
          <ac:chgData name="Omar Altrad" userId="S::oaltrad@sfu.ca::2b5dfc3e-8c47-4f71-b862-cf44c15bedb9" providerId="AD" clId="Web-{32FFBDF0-2B03-56F1-9CC0-452A942E3F87}" dt="2020-02-04T01:36:46.449" v="592" actId="1076"/>
          <ac:picMkLst>
            <pc:docMk/>
            <pc:sldMk cId="4133298217" sldId="283"/>
            <ac:picMk id="4" creationId="{93E1371D-DE1D-4858-8FF8-BF332CA3E5D1}"/>
          </ac:picMkLst>
        </pc:picChg>
        <pc:picChg chg="mod">
          <ac:chgData name="Omar Altrad" userId="S::oaltrad@sfu.ca::2b5dfc3e-8c47-4f71-b862-cf44c15bedb9" providerId="AD" clId="Web-{32FFBDF0-2B03-56F1-9CC0-452A942E3F87}" dt="2020-02-04T01:36:53.606" v="597" actId="1076"/>
          <ac:picMkLst>
            <pc:docMk/>
            <pc:sldMk cId="4133298217" sldId="283"/>
            <ac:picMk id="5" creationId="{42877707-FD8E-4F19-BD44-252D432F5F17}"/>
          </ac:picMkLst>
        </pc:picChg>
      </pc:sldChg>
      <pc:sldChg chg="modSp del">
        <pc:chgData name="Omar Altrad" userId="S::oaltrad@sfu.ca::2b5dfc3e-8c47-4f71-b862-cf44c15bedb9" providerId="AD" clId="Web-{32FFBDF0-2B03-56F1-9CC0-452A942E3F87}" dt="2020-02-04T01:37:07.840" v="598"/>
        <pc:sldMkLst>
          <pc:docMk/>
          <pc:sldMk cId="3721609744" sldId="284"/>
        </pc:sldMkLst>
        <pc:spChg chg="mod">
          <ac:chgData name="Omar Altrad" userId="S::oaltrad@sfu.ca::2b5dfc3e-8c47-4f71-b862-cf44c15bedb9" providerId="AD" clId="Web-{32FFBDF0-2B03-56F1-9CC0-452A942E3F87}" dt="2020-02-04T01:35:46.293" v="576" actId="20577"/>
          <ac:spMkLst>
            <pc:docMk/>
            <pc:sldMk cId="3721609744" sldId="284"/>
            <ac:spMk id="3" creationId="{5D165DC3-81BE-4EB4-A380-D174E24F51F4}"/>
          </ac:spMkLst>
        </pc:spChg>
      </pc:sldChg>
      <pc:sldChg chg="modSp">
        <pc:chgData name="Omar Altrad" userId="S::oaltrad@sfu.ca::2b5dfc3e-8c47-4f71-b862-cf44c15bedb9" providerId="AD" clId="Web-{32FFBDF0-2B03-56F1-9CC0-452A942E3F87}" dt="2020-02-04T01:38:33.341" v="603" actId="20577"/>
        <pc:sldMkLst>
          <pc:docMk/>
          <pc:sldMk cId="532447915" sldId="285"/>
        </pc:sldMkLst>
        <pc:spChg chg="mod">
          <ac:chgData name="Omar Altrad" userId="S::oaltrad@sfu.ca::2b5dfc3e-8c47-4f71-b862-cf44c15bedb9" providerId="AD" clId="Web-{32FFBDF0-2B03-56F1-9CC0-452A942E3F87}" dt="2020-02-04T01:38:33.341" v="603" actId="20577"/>
          <ac:spMkLst>
            <pc:docMk/>
            <pc:sldMk cId="532447915" sldId="285"/>
            <ac:spMk id="3" creationId="{5D165DC3-81BE-4EB4-A380-D174E24F51F4}"/>
          </ac:spMkLst>
        </pc:spChg>
      </pc:sldChg>
      <pc:sldChg chg="addSp delSp modSp add del replId">
        <pc:chgData name="Omar Altrad" userId="S::oaltrad@sfu.ca::2b5dfc3e-8c47-4f71-b862-cf44c15bedb9" providerId="AD" clId="Web-{32FFBDF0-2B03-56F1-9CC0-452A942E3F87}" dt="2020-02-04T01:24:39.493" v="549"/>
        <pc:sldMkLst>
          <pc:docMk/>
          <pc:sldMk cId="253996275" sldId="295"/>
        </pc:sldMkLst>
        <pc:spChg chg="del mod">
          <ac:chgData name="Omar Altrad" userId="S::oaltrad@sfu.ca::2b5dfc3e-8c47-4f71-b862-cf44c15bedb9" providerId="AD" clId="Web-{32FFBDF0-2B03-56F1-9CC0-452A942E3F87}" dt="2020-02-04T01:13:04.630" v="36"/>
          <ac:spMkLst>
            <pc:docMk/>
            <pc:sldMk cId="253996275" sldId="295"/>
            <ac:spMk id="7" creationId="{20EE53ED-3EBA-445B-A00D-5847E6504BC6}"/>
          </ac:spMkLst>
        </pc:spChg>
        <pc:graphicFrameChg chg="add mod ord modGraphic">
          <ac:chgData name="Omar Altrad" userId="S::oaltrad@sfu.ca::2b5dfc3e-8c47-4f71-b862-cf44c15bedb9" providerId="AD" clId="Web-{32FFBDF0-2B03-56F1-9CC0-452A942E3F87}" dt="2020-02-04T01:24:11.774" v="547" actId="1076"/>
          <ac:graphicFrameMkLst>
            <pc:docMk/>
            <pc:sldMk cId="253996275" sldId="295"/>
            <ac:graphicFrameMk id="3" creationId="{924F413C-7C06-4DEF-9E1B-FC21AE7CC30E}"/>
          </ac:graphicFrameMkLst>
        </pc:graphicFrameChg>
      </pc:sldChg>
      <pc:sldChg chg="add replId">
        <pc:chgData name="Omar Altrad" userId="S::oaltrad@sfu.ca::2b5dfc3e-8c47-4f71-b862-cf44c15bedb9" providerId="AD" clId="Web-{32FFBDF0-2B03-56F1-9CC0-452A942E3F87}" dt="2020-02-04T01:24:34.477" v="548"/>
        <pc:sldMkLst>
          <pc:docMk/>
          <pc:sldMk cId="3701700311" sldId="296"/>
        </pc:sldMkLst>
      </pc:sldChg>
    </pc:docChg>
  </pc:docChgLst>
  <pc:docChgLst>
    <pc:chgData name="Omar Altrad" userId="S::oaltrad@sfu.ca::2b5dfc3e-8c47-4f71-b862-cf44c15bedb9" providerId="AD" clId="Web-{9A6504E5-9B31-0D16-7610-40C71DED4874}"/>
    <pc:docChg chg="delSld modSld">
      <pc:chgData name="Omar Altrad" userId="S::oaltrad@sfu.ca::2b5dfc3e-8c47-4f71-b862-cf44c15bedb9" providerId="AD" clId="Web-{9A6504E5-9B31-0D16-7610-40C71DED4874}" dt="2020-01-27T05:14:05.539" v="39"/>
      <pc:docMkLst>
        <pc:docMk/>
      </pc:docMkLst>
      <pc:sldChg chg="modSp">
        <pc:chgData name="Omar Altrad" userId="S::oaltrad@sfu.ca::2b5dfc3e-8c47-4f71-b862-cf44c15bedb9" providerId="AD" clId="Web-{9A6504E5-9B31-0D16-7610-40C71DED4874}" dt="2020-01-27T01:27:05.155" v="33" actId="20577"/>
        <pc:sldMkLst>
          <pc:docMk/>
          <pc:sldMk cId="4256663093" sldId="271"/>
        </pc:sldMkLst>
        <pc:spChg chg="mod">
          <ac:chgData name="Omar Altrad" userId="S::oaltrad@sfu.ca::2b5dfc3e-8c47-4f71-b862-cf44c15bedb9" providerId="AD" clId="Web-{9A6504E5-9B31-0D16-7610-40C71DED4874}" dt="2020-01-27T01:27:05.155" v="33" actId="20577"/>
          <ac:spMkLst>
            <pc:docMk/>
            <pc:sldMk cId="4256663093" sldId="271"/>
            <ac:spMk id="3" creationId="{428F29DF-B28C-462F-8BB7-71C90AC18118}"/>
          </ac:spMkLst>
        </pc:spChg>
      </pc:sldChg>
      <pc:sldChg chg="modSp">
        <pc:chgData name="Omar Altrad" userId="S::oaltrad@sfu.ca::2b5dfc3e-8c47-4f71-b862-cf44c15bedb9" providerId="AD" clId="Web-{9A6504E5-9B31-0D16-7610-40C71DED4874}" dt="2020-01-27T01:24:54.008" v="28" actId="20577"/>
        <pc:sldMkLst>
          <pc:docMk/>
          <pc:sldMk cId="1681606007" sldId="272"/>
        </pc:sldMkLst>
        <pc:spChg chg="mod">
          <ac:chgData name="Omar Altrad" userId="S::oaltrad@sfu.ca::2b5dfc3e-8c47-4f71-b862-cf44c15bedb9" providerId="AD" clId="Web-{9A6504E5-9B31-0D16-7610-40C71DED4874}" dt="2020-01-27T01:24:54.008" v="28" actId="20577"/>
          <ac:spMkLst>
            <pc:docMk/>
            <pc:sldMk cId="1681606007" sldId="272"/>
            <ac:spMk id="7" creationId="{20EE53ED-3EBA-445B-A00D-5847E6504BC6}"/>
          </ac:spMkLst>
        </pc:spChg>
      </pc:sldChg>
      <pc:sldChg chg="modSp">
        <pc:chgData name="Omar Altrad" userId="S::oaltrad@sfu.ca::2b5dfc3e-8c47-4f71-b862-cf44c15bedb9" providerId="AD" clId="Web-{9A6504E5-9B31-0D16-7610-40C71DED4874}" dt="2020-01-27T05:14:00.898" v="37" actId="20577"/>
        <pc:sldMkLst>
          <pc:docMk/>
          <pc:sldMk cId="816072382" sldId="294"/>
        </pc:sldMkLst>
        <pc:spChg chg="mod">
          <ac:chgData name="Omar Altrad" userId="S::oaltrad@sfu.ca::2b5dfc3e-8c47-4f71-b862-cf44c15bedb9" providerId="AD" clId="Web-{9A6504E5-9B31-0D16-7610-40C71DED4874}" dt="2020-01-27T05:14:00.898" v="37" actId="20577"/>
          <ac:spMkLst>
            <pc:docMk/>
            <pc:sldMk cId="816072382" sldId="294"/>
            <ac:spMk id="3" creationId="{2FFC6293-7551-4F74-858C-B6CF53F856CC}"/>
          </ac:spMkLst>
        </pc:spChg>
      </pc:sldChg>
      <pc:sldChg chg="del">
        <pc:chgData name="Omar Altrad" userId="S::oaltrad@sfu.ca::2b5dfc3e-8c47-4f71-b862-cf44c15bedb9" providerId="AD" clId="Web-{9A6504E5-9B31-0D16-7610-40C71DED4874}" dt="2020-01-27T05:14:05.539" v="39"/>
        <pc:sldMkLst>
          <pc:docMk/>
          <pc:sldMk cId="2012845079" sldId="295"/>
        </pc:sldMkLst>
      </pc:sldChg>
    </pc:docChg>
  </pc:docChgLst>
  <pc:docChgLst>
    <pc:chgData name="Omar Altrad" userId="S::oaltrad@sfu.ca::2b5dfc3e-8c47-4f71-b862-cf44c15bedb9" providerId="AD" clId="Web-{00D41461-F67E-FDF8-23B6-17DA15DD4F42}"/>
    <pc:docChg chg="addSld modSld">
      <pc:chgData name="Omar Altrad" userId="S::oaltrad@sfu.ca::2b5dfc3e-8c47-4f71-b862-cf44c15bedb9" providerId="AD" clId="Web-{00D41461-F67E-FDF8-23B6-17DA15DD4F42}" dt="2020-02-05T21:06:24.659" v="1180" actId="1076"/>
      <pc:docMkLst>
        <pc:docMk/>
      </pc:docMkLst>
      <pc:sldChg chg="modSp">
        <pc:chgData name="Omar Altrad" userId="S::oaltrad@sfu.ca::2b5dfc3e-8c47-4f71-b862-cf44c15bedb9" providerId="AD" clId="Web-{00D41461-F67E-FDF8-23B6-17DA15DD4F42}" dt="2020-02-05T21:03:27.447" v="1149" actId="14100"/>
        <pc:sldMkLst>
          <pc:docMk/>
          <pc:sldMk cId="1935045882" sldId="258"/>
        </pc:sldMkLst>
        <pc:spChg chg="mod">
          <ac:chgData name="Omar Altrad" userId="S::oaltrad@sfu.ca::2b5dfc3e-8c47-4f71-b862-cf44c15bedb9" providerId="AD" clId="Web-{00D41461-F67E-FDF8-23B6-17DA15DD4F42}" dt="2020-02-05T21:03:27.447" v="1149" actId="14100"/>
          <ac:spMkLst>
            <pc:docMk/>
            <pc:sldMk cId="1935045882" sldId="258"/>
            <ac:spMk id="3" creationId="{428F29DF-B28C-462F-8BB7-71C90AC18118}"/>
          </ac:spMkLst>
        </pc:spChg>
        <pc:picChg chg="mod">
          <ac:chgData name="Omar Altrad" userId="S::oaltrad@sfu.ca::2b5dfc3e-8c47-4f71-b862-cf44c15bedb9" providerId="AD" clId="Web-{00D41461-F67E-FDF8-23B6-17DA15DD4F42}" dt="2020-02-05T21:03:17.713" v="1147" actId="1076"/>
          <ac:picMkLst>
            <pc:docMk/>
            <pc:sldMk cId="1935045882" sldId="258"/>
            <ac:picMk id="4" creationId="{BB1AB0A2-0578-4753-AD9D-137963F1BA31}"/>
          </ac:picMkLst>
        </pc:picChg>
      </pc:sldChg>
      <pc:sldChg chg="modSp">
        <pc:chgData name="Omar Altrad" userId="S::oaltrad@sfu.ca::2b5dfc3e-8c47-4f71-b862-cf44c15bedb9" providerId="AD" clId="Web-{00D41461-F67E-FDF8-23B6-17DA15DD4F42}" dt="2020-02-05T21:03:43.901" v="1151" actId="20577"/>
        <pc:sldMkLst>
          <pc:docMk/>
          <pc:sldMk cId="3117731397" sldId="269"/>
        </pc:sldMkLst>
        <pc:spChg chg="mod">
          <ac:chgData name="Omar Altrad" userId="S::oaltrad@sfu.ca::2b5dfc3e-8c47-4f71-b862-cf44c15bedb9" providerId="AD" clId="Web-{00D41461-F67E-FDF8-23B6-17DA15DD4F42}" dt="2020-02-05T21:03:43.901" v="1151" actId="20577"/>
          <ac:spMkLst>
            <pc:docMk/>
            <pc:sldMk cId="3117731397" sldId="269"/>
            <ac:spMk id="3" creationId="{D7B36DF1-5338-463E-B535-6F0021C5218A}"/>
          </ac:spMkLst>
        </pc:spChg>
      </pc:sldChg>
      <pc:sldChg chg="modSp">
        <pc:chgData name="Omar Altrad" userId="S::oaltrad@sfu.ca::2b5dfc3e-8c47-4f71-b862-cf44c15bedb9" providerId="AD" clId="Web-{00D41461-F67E-FDF8-23B6-17DA15DD4F42}" dt="2020-02-05T21:02:49.414" v="1143" actId="1076"/>
        <pc:sldMkLst>
          <pc:docMk/>
          <pc:sldMk cId="2177889988" sldId="270"/>
        </pc:sldMkLst>
        <pc:spChg chg="mod">
          <ac:chgData name="Omar Altrad" userId="S::oaltrad@sfu.ca::2b5dfc3e-8c47-4f71-b862-cf44c15bedb9" providerId="AD" clId="Web-{00D41461-F67E-FDF8-23B6-17DA15DD4F42}" dt="2020-02-05T21:02:46.090" v="1142" actId="14100"/>
          <ac:spMkLst>
            <pc:docMk/>
            <pc:sldMk cId="2177889988" sldId="270"/>
            <ac:spMk id="3" creationId="{95EDCDD1-D7F8-4EBA-BCEA-6EDAEB854087}"/>
          </ac:spMkLst>
        </pc:spChg>
        <pc:picChg chg="mod">
          <ac:chgData name="Omar Altrad" userId="S::oaltrad@sfu.ca::2b5dfc3e-8c47-4f71-b862-cf44c15bedb9" providerId="AD" clId="Web-{00D41461-F67E-FDF8-23B6-17DA15DD4F42}" dt="2020-02-05T21:02:49.414" v="1143" actId="1076"/>
          <ac:picMkLst>
            <pc:docMk/>
            <pc:sldMk cId="2177889988" sldId="270"/>
            <ac:picMk id="6" creationId="{A87DFD5F-26BF-4A36-9CC9-977DB16368CC}"/>
          </ac:picMkLst>
        </pc:picChg>
      </pc:sldChg>
      <pc:sldChg chg="modSp">
        <pc:chgData name="Omar Altrad" userId="S::oaltrad@sfu.ca::2b5dfc3e-8c47-4f71-b862-cf44c15bedb9" providerId="AD" clId="Web-{00D41461-F67E-FDF8-23B6-17DA15DD4F42}" dt="2020-02-05T21:03:55.793" v="1153" actId="20577"/>
        <pc:sldMkLst>
          <pc:docMk/>
          <pc:sldMk cId="1681606007" sldId="272"/>
        </pc:sldMkLst>
        <pc:spChg chg="mod">
          <ac:chgData name="Omar Altrad" userId="S::oaltrad@sfu.ca::2b5dfc3e-8c47-4f71-b862-cf44c15bedb9" providerId="AD" clId="Web-{00D41461-F67E-FDF8-23B6-17DA15DD4F42}" dt="2020-02-05T21:03:55.793" v="1153" actId="20577"/>
          <ac:spMkLst>
            <pc:docMk/>
            <pc:sldMk cId="1681606007" sldId="272"/>
            <ac:spMk id="7" creationId="{20EE53ED-3EBA-445B-A00D-5847E6504BC6}"/>
          </ac:spMkLst>
        </pc:spChg>
      </pc:sldChg>
      <pc:sldChg chg="modSp">
        <pc:chgData name="Omar Altrad" userId="S::oaltrad@sfu.ca::2b5dfc3e-8c47-4f71-b862-cf44c15bedb9" providerId="AD" clId="Web-{00D41461-F67E-FDF8-23B6-17DA15DD4F42}" dt="2020-02-05T21:01:35.755" v="1132"/>
        <pc:sldMkLst>
          <pc:docMk/>
          <pc:sldMk cId="1247922071" sldId="273"/>
        </pc:sldMkLst>
        <pc:spChg chg="mod">
          <ac:chgData name="Omar Altrad" userId="S::oaltrad@sfu.ca::2b5dfc3e-8c47-4f71-b862-cf44c15bedb9" providerId="AD" clId="Web-{00D41461-F67E-FDF8-23B6-17DA15DD4F42}" dt="2020-02-05T21:01:35.755" v="1132"/>
          <ac:spMkLst>
            <pc:docMk/>
            <pc:sldMk cId="1247922071" sldId="273"/>
            <ac:spMk id="4" creationId="{347FA083-F970-4B9C-8137-2E4A8CBD1B19}"/>
          </ac:spMkLst>
        </pc:spChg>
      </pc:sldChg>
      <pc:sldChg chg="modSp">
        <pc:chgData name="Omar Altrad" userId="S::oaltrad@sfu.ca::2b5dfc3e-8c47-4f71-b862-cf44c15bedb9" providerId="AD" clId="Web-{00D41461-F67E-FDF8-23B6-17DA15DD4F42}" dt="2020-02-05T21:04:17.965" v="1155" actId="20577"/>
        <pc:sldMkLst>
          <pc:docMk/>
          <pc:sldMk cId="1535888017" sldId="274"/>
        </pc:sldMkLst>
        <pc:spChg chg="mod">
          <ac:chgData name="Omar Altrad" userId="S::oaltrad@sfu.ca::2b5dfc3e-8c47-4f71-b862-cf44c15bedb9" providerId="AD" clId="Web-{00D41461-F67E-FDF8-23B6-17DA15DD4F42}" dt="2020-02-05T21:04:17.965" v="1155" actId="20577"/>
          <ac:spMkLst>
            <pc:docMk/>
            <pc:sldMk cId="1535888017" sldId="274"/>
            <ac:spMk id="11" creationId="{875DCA3A-058E-4867-A07A-690AC77E205F}"/>
          </ac:spMkLst>
        </pc:spChg>
      </pc:sldChg>
      <pc:sldChg chg="modSp">
        <pc:chgData name="Omar Altrad" userId="S::oaltrad@sfu.ca::2b5dfc3e-8c47-4f71-b862-cf44c15bedb9" providerId="AD" clId="Web-{00D41461-F67E-FDF8-23B6-17DA15DD4F42}" dt="2020-02-05T21:04:28.638" v="1158" actId="20577"/>
        <pc:sldMkLst>
          <pc:docMk/>
          <pc:sldMk cId="2761751528" sldId="275"/>
        </pc:sldMkLst>
        <pc:spChg chg="mod">
          <ac:chgData name="Omar Altrad" userId="S::oaltrad@sfu.ca::2b5dfc3e-8c47-4f71-b862-cf44c15bedb9" providerId="AD" clId="Web-{00D41461-F67E-FDF8-23B6-17DA15DD4F42}" dt="2020-02-05T21:04:28.638" v="1158" actId="20577"/>
          <ac:spMkLst>
            <pc:docMk/>
            <pc:sldMk cId="2761751528" sldId="275"/>
            <ac:spMk id="3" creationId="{41BC915E-BC73-4853-9C0D-1B898C7F7EA1}"/>
          </ac:spMkLst>
        </pc:spChg>
      </pc:sldChg>
      <pc:sldChg chg="modSp">
        <pc:chgData name="Omar Altrad" userId="S::oaltrad@sfu.ca::2b5dfc3e-8c47-4f71-b862-cf44c15bedb9" providerId="AD" clId="Web-{00D41461-F67E-FDF8-23B6-17DA15DD4F42}" dt="2020-02-05T21:04:56.873" v="1165" actId="20577"/>
        <pc:sldMkLst>
          <pc:docMk/>
          <pc:sldMk cId="3172938196" sldId="276"/>
        </pc:sldMkLst>
        <pc:spChg chg="mod">
          <ac:chgData name="Omar Altrad" userId="S::oaltrad@sfu.ca::2b5dfc3e-8c47-4f71-b862-cf44c15bedb9" providerId="AD" clId="Web-{00D41461-F67E-FDF8-23B6-17DA15DD4F42}" dt="2020-02-05T21:04:56.873" v="1165" actId="20577"/>
          <ac:spMkLst>
            <pc:docMk/>
            <pc:sldMk cId="3172938196" sldId="276"/>
            <ac:spMk id="3" creationId="{6A3AF3DF-6337-4DA8-ADEC-4C4A0162711A}"/>
          </ac:spMkLst>
        </pc:spChg>
      </pc:sldChg>
      <pc:sldChg chg="modSp">
        <pc:chgData name="Omar Altrad" userId="S::oaltrad@sfu.ca::2b5dfc3e-8c47-4f71-b862-cf44c15bedb9" providerId="AD" clId="Web-{00D41461-F67E-FDF8-23B6-17DA15DD4F42}" dt="2020-02-05T21:05:06.405" v="1166" actId="20577"/>
        <pc:sldMkLst>
          <pc:docMk/>
          <pc:sldMk cId="984501514" sldId="277"/>
        </pc:sldMkLst>
        <pc:spChg chg="mod">
          <ac:chgData name="Omar Altrad" userId="S::oaltrad@sfu.ca::2b5dfc3e-8c47-4f71-b862-cf44c15bedb9" providerId="AD" clId="Web-{00D41461-F67E-FDF8-23B6-17DA15DD4F42}" dt="2020-02-05T21:05:06.405" v="1166" actId="20577"/>
          <ac:spMkLst>
            <pc:docMk/>
            <pc:sldMk cId="984501514" sldId="277"/>
            <ac:spMk id="3" creationId="{CF6E3DD7-3533-41BE-8AE5-FD73E7C894BC}"/>
          </ac:spMkLst>
        </pc:spChg>
      </pc:sldChg>
      <pc:sldChg chg="modSp">
        <pc:chgData name="Omar Altrad" userId="S::oaltrad@sfu.ca::2b5dfc3e-8c47-4f71-b862-cf44c15bedb9" providerId="AD" clId="Web-{00D41461-F67E-FDF8-23B6-17DA15DD4F42}" dt="2020-02-05T21:05:24.078" v="1171" actId="20577"/>
        <pc:sldMkLst>
          <pc:docMk/>
          <pc:sldMk cId="63190976" sldId="278"/>
        </pc:sldMkLst>
        <pc:spChg chg="mod">
          <ac:chgData name="Omar Altrad" userId="S::oaltrad@sfu.ca::2b5dfc3e-8c47-4f71-b862-cf44c15bedb9" providerId="AD" clId="Web-{00D41461-F67E-FDF8-23B6-17DA15DD4F42}" dt="2020-02-05T21:05:24.078" v="1171" actId="20577"/>
          <ac:spMkLst>
            <pc:docMk/>
            <pc:sldMk cId="63190976" sldId="278"/>
            <ac:spMk id="3" creationId="{A00E4513-7E07-4A35-B87B-B653EFDC5E76}"/>
          </ac:spMkLst>
        </pc:spChg>
      </pc:sldChg>
      <pc:sldChg chg="modSp">
        <pc:chgData name="Omar Altrad" userId="S::oaltrad@sfu.ca::2b5dfc3e-8c47-4f71-b862-cf44c15bedb9" providerId="AD" clId="Web-{00D41461-F67E-FDF8-23B6-17DA15DD4F42}" dt="2020-02-05T21:05:42.813" v="1176" actId="1076"/>
        <pc:sldMkLst>
          <pc:docMk/>
          <pc:sldMk cId="2139349707" sldId="279"/>
        </pc:sldMkLst>
        <pc:spChg chg="mod">
          <ac:chgData name="Omar Altrad" userId="S::oaltrad@sfu.ca::2b5dfc3e-8c47-4f71-b862-cf44c15bedb9" providerId="AD" clId="Web-{00D41461-F67E-FDF8-23B6-17DA15DD4F42}" dt="2020-02-05T21:05:36.391" v="1172" actId="20577"/>
          <ac:spMkLst>
            <pc:docMk/>
            <pc:sldMk cId="2139349707" sldId="279"/>
            <ac:spMk id="3" creationId="{83138580-FFC3-4596-B83E-87B2912FF4FF}"/>
          </ac:spMkLst>
        </pc:spChg>
        <pc:picChg chg="mod">
          <ac:chgData name="Omar Altrad" userId="S::oaltrad@sfu.ca::2b5dfc3e-8c47-4f71-b862-cf44c15bedb9" providerId="AD" clId="Web-{00D41461-F67E-FDF8-23B6-17DA15DD4F42}" dt="2020-02-05T21:05:40.657" v="1175" actId="1076"/>
          <ac:picMkLst>
            <pc:docMk/>
            <pc:sldMk cId="2139349707" sldId="279"/>
            <ac:picMk id="7" creationId="{EB182222-FDBA-4B30-A378-1C2ED2FBB6C6}"/>
          </ac:picMkLst>
        </pc:picChg>
        <pc:picChg chg="mod">
          <ac:chgData name="Omar Altrad" userId="S::oaltrad@sfu.ca::2b5dfc3e-8c47-4f71-b862-cf44c15bedb9" providerId="AD" clId="Web-{00D41461-F67E-FDF8-23B6-17DA15DD4F42}" dt="2020-02-05T21:05:42.813" v="1176" actId="1076"/>
          <ac:picMkLst>
            <pc:docMk/>
            <pc:sldMk cId="2139349707" sldId="279"/>
            <ac:picMk id="9" creationId="{9620933B-3C2A-4667-9800-F6C179623322}"/>
          </ac:picMkLst>
        </pc:picChg>
      </pc:sldChg>
      <pc:sldChg chg="modSp">
        <pc:chgData name="Omar Altrad" userId="S::oaltrad@sfu.ca::2b5dfc3e-8c47-4f71-b862-cf44c15bedb9" providerId="AD" clId="Web-{00D41461-F67E-FDF8-23B6-17DA15DD4F42}" dt="2020-02-05T20:57:41.244" v="1049"/>
        <pc:sldMkLst>
          <pc:docMk/>
          <pc:sldMk cId="2415564763" sldId="281"/>
        </pc:sldMkLst>
        <pc:spChg chg="mod">
          <ac:chgData name="Omar Altrad" userId="S::oaltrad@sfu.ca::2b5dfc3e-8c47-4f71-b862-cf44c15bedb9" providerId="AD" clId="Web-{00D41461-F67E-FDF8-23B6-17DA15DD4F42}" dt="2020-02-05T20:57:41.244" v="1049"/>
          <ac:spMkLst>
            <pc:docMk/>
            <pc:sldMk cId="2415564763" sldId="281"/>
            <ac:spMk id="3" creationId="{5D165DC3-81BE-4EB4-A380-D174E24F51F4}"/>
          </ac:spMkLst>
        </pc:spChg>
      </pc:sldChg>
      <pc:sldChg chg="modSp">
        <pc:chgData name="Omar Altrad" userId="S::oaltrad@sfu.ca::2b5dfc3e-8c47-4f71-b862-cf44c15bedb9" providerId="AD" clId="Web-{00D41461-F67E-FDF8-23B6-17DA15DD4F42}" dt="2020-02-05T21:06:24.659" v="1180" actId="1076"/>
        <pc:sldMkLst>
          <pc:docMk/>
          <pc:sldMk cId="532447915" sldId="285"/>
        </pc:sldMkLst>
        <pc:spChg chg="mod">
          <ac:chgData name="Omar Altrad" userId="S::oaltrad@sfu.ca::2b5dfc3e-8c47-4f71-b862-cf44c15bedb9" providerId="AD" clId="Web-{00D41461-F67E-FDF8-23B6-17DA15DD4F42}" dt="2020-02-05T21:06:21.018" v="1177" actId="20577"/>
          <ac:spMkLst>
            <pc:docMk/>
            <pc:sldMk cId="532447915" sldId="285"/>
            <ac:spMk id="3" creationId="{5D165DC3-81BE-4EB4-A380-D174E24F51F4}"/>
          </ac:spMkLst>
        </pc:spChg>
        <pc:picChg chg="mod">
          <ac:chgData name="Omar Altrad" userId="S::oaltrad@sfu.ca::2b5dfc3e-8c47-4f71-b862-cf44c15bedb9" providerId="AD" clId="Web-{00D41461-F67E-FDF8-23B6-17DA15DD4F42}" dt="2020-02-05T21:06:24.659" v="1180" actId="1076"/>
          <ac:picMkLst>
            <pc:docMk/>
            <pc:sldMk cId="532447915" sldId="285"/>
            <ac:picMk id="11" creationId="{8ADAAF8F-68FE-4460-9F74-29E4BFCD34F9}"/>
          </ac:picMkLst>
        </pc:picChg>
      </pc:sldChg>
      <pc:sldChg chg="modSp">
        <pc:chgData name="Omar Altrad" userId="S::oaltrad@sfu.ca::2b5dfc3e-8c47-4f71-b862-cf44c15bedb9" providerId="AD" clId="Web-{00D41461-F67E-FDF8-23B6-17DA15DD4F42}" dt="2020-02-05T20:44:44.693" v="758"/>
        <pc:sldMkLst>
          <pc:docMk/>
          <pc:sldMk cId="2071479451" sldId="291"/>
        </pc:sldMkLst>
        <pc:spChg chg="mod">
          <ac:chgData name="Omar Altrad" userId="S::oaltrad@sfu.ca::2b5dfc3e-8c47-4f71-b862-cf44c15bedb9" providerId="AD" clId="Web-{00D41461-F67E-FDF8-23B6-17DA15DD4F42}" dt="2020-02-05T20:44:44.693" v="758"/>
          <ac:spMkLst>
            <pc:docMk/>
            <pc:sldMk cId="2071479451" sldId="291"/>
            <ac:spMk id="3" creationId="{0DC5E725-783B-4436-8143-66BD6B474541}"/>
          </ac:spMkLst>
        </pc:spChg>
      </pc:sldChg>
      <pc:sldChg chg="modSp">
        <pc:chgData name="Omar Altrad" userId="S::oaltrad@sfu.ca::2b5dfc3e-8c47-4f71-b862-cf44c15bedb9" providerId="AD" clId="Web-{00D41461-F67E-FDF8-23B6-17DA15DD4F42}" dt="2020-02-05T20:52:48.012" v="1027"/>
        <pc:sldMkLst>
          <pc:docMk/>
          <pc:sldMk cId="3701700311" sldId="296"/>
        </pc:sldMkLst>
        <pc:graphicFrameChg chg="mod modGraphic">
          <ac:chgData name="Omar Altrad" userId="S::oaltrad@sfu.ca::2b5dfc3e-8c47-4f71-b862-cf44c15bedb9" providerId="AD" clId="Web-{00D41461-F67E-FDF8-23B6-17DA15DD4F42}" dt="2020-02-05T20:52:48.012" v="1027"/>
          <ac:graphicFrameMkLst>
            <pc:docMk/>
            <pc:sldMk cId="3701700311" sldId="296"/>
            <ac:graphicFrameMk id="3" creationId="{924F413C-7C06-4DEF-9E1B-FC21AE7CC30E}"/>
          </ac:graphicFrameMkLst>
        </pc:graphicFrameChg>
      </pc:sldChg>
      <pc:sldChg chg="modSp add replId">
        <pc:chgData name="Omar Altrad" userId="S::oaltrad@sfu.ca::2b5dfc3e-8c47-4f71-b862-cf44c15bedb9" providerId="AD" clId="Web-{00D41461-F67E-FDF8-23B6-17DA15DD4F42}" dt="2020-02-05T20:44:18.285" v="756" actId="20577"/>
        <pc:sldMkLst>
          <pc:docMk/>
          <pc:sldMk cId="2001977341" sldId="297"/>
        </pc:sldMkLst>
        <pc:spChg chg="mod">
          <ac:chgData name="Omar Altrad" userId="S::oaltrad@sfu.ca::2b5dfc3e-8c47-4f71-b862-cf44c15bedb9" providerId="AD" clId="Web-{00D41461-F67E-FDF8-23B6-17DA15DD4F42}" dt="2020-02-05T20:17:32.353" v="15" actId="20577"/>
          <ac:spMkLst>
            <pc:docMk/>
            <pc:sldMk cId="2001977341" sldId="297"/>
            <ac:spMk id="2" creationId="{F4057342-978E-453D-B361-607FAB5ACD0D}"/>
          </ac:spMkLst>
        </pc:spChg>
        <pc:spChg chg="mod">
          <ac:chgData name="Omar Altrad" userId="S::oaltrad@sfu.ca::2b5dfc3e-8c47-4f71-b862-cf44c15bedb9" providerId="AD" clId="Web-{00D41461-F67E-FDF8-23B6-17DA15DD4F42}" dt="2020-02-05T20:44:18.285" v="756" actId="20577"/>
          <ac:spMkLst>
            <pc:docMk/>
            <pc:sldMk cId="2001977341" sldId="297"/>
            <ac:spMk id="3" creationId="{2FFC6293-7551-4F74-858C-B6CF53F856CC}"/>
          </ac:spMkLst>
        </pc:spChg>
      </pc:sldChg>
      <pc:sldChg chg="delSp modSp add replId">
        <pc:chgData name="Omar Altrad" userId="S::oaltrad@sfu.ca::2b5dfc3e-8c47-4f71-b862-cf44c15bedb9" providerId="AD" clId="Web-{00D41461-F67E-FDF8-23B6-17DA15DD4F42}" dt="2020-02-05T21:02:04.569" v="1135" actId="20577"/>
        <pc:sldMkLst>
          <pc:docMk/>
          <pc:sldMk cId="1125055798" sldId="298"/>
        </pc:sldMkLst>
        <pc:spChg chg="mod">
          <ac:chgData name="Omar Altrad" userId="S::oaltrad@sfu.ca::2b5dfc3e-8c47-4f71-b862-cf44c15bedb9" providerId="AD" clId="Web-{00D41461-F67E-FDF8-23B6-17DA15DD4F42}" dt="2020-02-05T20:46:04.743" v="791" actId="20577"/>
          <ac:spMkLst>
            <pc:docMk/>
            <pc:sldMk cId="1125055798" sldId="298"/>
            <ac:spMk id="2" creationId="{53A21612-66DF-4DF8-B644-B82A14EF4D83}"/>
          </ac:spMkLst>
        </pc:spChg>
        <pc:spChg chg="mod">
          <ac:chgData name="Omar Altrad" userId="S::oaltrad@sfu.ca::2b5dfc3e-8c47-4f71-b862-cf44c15bedb9" providerId="AD" clId="Web-{00D41461-F67E-FDF8-23B6-17DA15DD4F42}" dt="2020-02-05T21:02:04.569" v="1135" actId="20577"/>
          <ac:spMkLst>
            <pc:docMk/>
            <pc:sldMk cId="1125055798" sldId="298"/>
            <ac:spMk id="3" creationId="{95EDCDD1-D7F8-4EBA-BCEA-6EDAEB854087}"/>
          </ac:spMkLst>
        </pc:spChg>
        <pc:picChg chg="del">
          <ac:chgData name="Omar Altrad" userId="S::oaltrad@sfu.ca::2b5dfc3e-8c47-4f71-b862-cf44c15bedb9" providerId="AD" clId="Web-{00D41461-F67E-FDF8-23B6-17DA15DD4F42}" dt="2020-02-05T20:46:19.322" v="795"/>
          <ac:picMkLst>
            <pc:docMk/>
            <pc:sldMk cId="1125055798" sldId="298"/>
            <ac:picMk id="6" creationId="{A87DFD5F-26BF-4A36-9CC9-977DB16368CC}"/>
          </ac:picMkLst>
        </pc:picChg>
      </pc:sldChg>
    </pc:docChg>
  </pc:docChgLst>
  <pc:docChgLst>
    <pc:chgData name="Omar Altrad" userId="S::oaltrad@sfu.ca::2b5dfc3e-8c47-4f71-b862-cf44c15bedb9" providerId="AD" clId="Web-{025DB680-AD3F-9D11-C786-6578BE665787}"/>
    <pc:docChg chg="modSld">
      <pc:chgData name="Omar Altrad" userId="S::oaltrad@sfu.ca::2b5dfc3e-8c47-4f71-b862-cf44c15bedb9" providerId="AD" clId="Web-{025DB680-AD3F-9D11-C786-6578BE665787}" dt="2020-01-26T01:47:55.774" v="55" actId="20577"/>
      <pc:docMkLst>
        <pc:docMk/>
      </pc:docMkLst>
      <pc:sldChg chg="delSp modSp">
        <pc:chgData name="Omar Altrad" userId="S::oaltrad@sfu.ca::2b5dfc3e-8c47-4f71-b862-cf44c15bedb9" providerId="AD" clId="Web-{025DB680-AD3F-9D11-C786-6578BE665787}" dt="2020-01-26T01:44:40.711" v="27" actId="20577"/>
        <pc:sldMkLst>
          <pc:docMk/>
          <pc:sldMk cId="4256663093" sldId="271"/>
        </pc:sldMkLst>
        <pc:spChg chg="mod">
          <ac:chgData name="Omar Altrad" userId="S::oaltrad@sfu.ca::2b5dfc3e-8c47-4f71-b862-cf44c15bedb9" providerId="AD" clId="Web-{025DB680-AD3F-9D11-C786-6578BE665787}" dt="2020-01-26T01:44:40.711" v="27" actId="20577"/>
          <ac:spMkLst>
            <pc:docMk/>
            <pc:sldMk cId="4256663093" sldId="271"/>
            <ac:spMk id="3" creationId="{428F29DF-B28C-462F-8BB7-71C90AC18118}"/>
          </ac:spMkLst>
        </pc:spChg>
        <pc:picChg chg="del">
          <ac:chgData name="Omar Altrad" userId="S::oaltrad@sfu.ca::2b5dfc3e-8c47-4f71-b862-cf44c15bedb9" providerId="AD" clId="Web-{025DB680-AD3F-9D11-C786-6578BE665787}" dt="2020-01-26T01:44:32.133" v="16"/>
          <ac:picMkLst>
            <pc:docMk/>
            <pc:sldMk cId="4256663093" sldId="271"/>
            <ac:picMk id="7" creationId="{DAA4DF4E-10E5-4757-A850-A6B658299217}"/>
          </ac:picMkLst>
        </pc:picChg>
      </pc:sldChg>
      <pc:sldChg chg="delSp modSp">
        <pc:chgData name="Omar Altrad" userId="S::oaltrad@sfu.ca::2b5dfc3e-8c47-4f71-b862-cf44c15bedb9" providerId="AD" clId="Web-{025DB680-AD3F-9D11-C786-6578BE665787}" dt="2020-01-26T01:44:19.914" v="15" actId="14100"/>
        <pc:sldMkLst>
          <pc:docMk/>
          <pc:sldMk cId="1681606007" sldId="272"/>
        </pc:sldMkLst>
        <pc:spChg chg="mod">
          <ac:chgData name="Omar Altrad" userId="S::oaltrad@sfu.ca::2b5dfc3e-8c47-4f71-b862-cf44c15bedb9" providerId="AD" clId="Web-{025DB680-AD3F-9D11-C786-6578BE665787}" dt="2020-01-26T01:44:19.914" v="15" actId="14100"/>
          <ac:spMkLst>
            <pc:docMk/>
            <pc:sldMk cId="1681606007" sldId="272"/>
            <ac:spMk id="7" creationId="{20EE53ED-3EBA-445B-A00D-5847E6504BC6}"/>
          </ac:spMkLst>
        </pc:spChg>
        <pc:picChg chg="del">
          <ac:chgData name="Omar Altrad" userId="S::oaltrad@sfu.ca::2b5dfc3e-8c47-4f71-b862-cf44c15bedb9" providerId="AD" clId="Web-{025DB680-AD3F-9D11-C786-6578BE665787}" dt="2020-01-26T01:44:01.505" v="0"/>
          <ac:picMkLst>
            <pc:docMk/>
            <pc:sldMk cId="1681606007" sldId="272"/>
            <ac:picMk id="11" creationId="{A032C92A-A40D-4B58-8958-AB35660A20CF}"/>
          </ac:picMkLst>
        </pc:picChg>
      </pc:sldChg>
      <pc:sldChg chg="modSp">
        <pc:chgData name="Omar Altrad" userId="S::oaltrad@sfu.ca::2b5dfc3e-8c47-4f71-b862-cf44c15bedb9" providerId="AD" clId="Web-{025DB680-AD3F-9D11-C786-6578BE665787}" dt="2020-01-26T01:47:53.306" v="53" actId="20577"/>
        <pc:sldMkLst>
          <pc:docMk/>
          <pc:sldMk cId="63190976" sldId="278"/>
        </pc:sldMkLst>
        <pc:spChg chg="mod">
          <ac:chgData name="Omar Altrad" userId="S::oaltrad@sfu.ca::2b5dfc3e-8c47-4f71-b862-cf44c15bedb9" providerId="AD" clId="Web-{025DB680-AD3F-9D11-C786-6578BE665787}" dt="2020-01-26T01:47:53.306" v="53" actId="20577"/>
          <ac:spMkLst>
            <pc:docMk/>
            <pc:sldMk cId="63190976" sldId="278"/>
            <ac:spMk id="3" creationId="{A00E4513-7E07-4A35-B87B-B653EFDC5E7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E71639-3C30-420C-801F-A71EF7345A85}" type="datetimeFigureOut">
              <a:rPr lang="en-CA" smtClean="0"/>
              <a:t>2020-02-05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023B97-7F13-45B8-AFD2-A3ABDAB84D41}" type="slidenum">
              <a:rPr lang="en-CA" smtClean="0"/>
              <a:t>‹#›</a:t>
            </a:fld>
            <a:endParaRPr lang="en-CA"/>
          </a:p>
        </p:txBody>
      </p:sp>
    </p:spTree>
    <p:extLst>
      <p:ext uri="{BB962C8B-B14F-4D97-AF65-F5344CB8AC3E}">
        <p14:creationId xmlns:p14="http://schemas.microsoft.com/office/powerpoint/2010/main" val="86339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71639-3C30-420C-801F-A71EF7345A85}" type="datetimeFigureOut">
              <a:rPr lang="en-CA" smtClean="0"/>
              <a:t>2020-02-05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023B97-7F13-45B8-AFD2-A3ABDAB84D41}" type="slidenum">
              <a:rPr lang="en-CA" smtClean="0"/>
              <a:t>‹#›</a:t>
            </a:fld>
            <a:endParaRPr lang="en-CA"/>
          </a:p>
        </p:txBody>
      </p:sp>
    </p:spTree>
    <p:extLst>
      <p:ext uri="{BB962C8B-B14F-4D97-AF65-F5344CB8AC3E}">
        <p14:creationId xmlns:p14="http://schemas.microsoft.com/office/powerpoint/2010/main" val="203209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71639-3C30-420C-801F-A71EF7345A85}" type="datetimeFigureOut">
              <a:rPr lang="en-CA" smtClean="0"/>
              <a:t>2020-02-05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023B97-7F13-45B8-AFD2-A3ABDAB84D41}" type="slidenum">
              <a:rPr lang="en-CA" smtClean="0"/>
              <a:t>‹#›</a:t>
            </a:fld>
            <a:endParaRPr lang="en-CA"/>
          </a:p>
        </p:txBody>
      </p:sp>
    </p:spTree>
    <p:extLst>
      <p:ext uri="{BB962C8B-B14F-4D97-AF65-F5344CB8AC3E}">
        <p14:creationId xmlns:p14="http://schemas.microsoft.com/office/powerpoint/2010/main" val="394754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71639-3C30-420C-801F-A71EF7345A85}" type="datetimeFigureOut">
              <a:rPr lang="en-CA" smtClean="0"/>
              <a:t>2020-02-05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023B97-7F13-45B8-AFD2-A3ABDAB84D41}" type="slidenum">
              <a:rPr lang="en-CA" smtClean="0"/>
              <a:t>‹#›</a:t>
            </a:fld>
            <a:endParaRPr lang="en-CA"/>
          </a:p>
        </p:txBody>
      </p:sp>
    </p:spTree>
    <p:extLst>
      <p:ext uri="{BB962C8B-B14F-4D97-AF65-F5344CB8AC3E}">
        <p14:creationId xmlns:p14="http://schemas.microsoft.com/office/powerpoint/2010/main" val="95326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71639-3C30-420C-801F-A71EF7345A85}" type="datetimeFigureOut">
              <a:rPr lang="en-CA" smtClean="0"/>
              <a:t>2020-02-05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023B97-7F13-45B8-AFD2-A3ABDAB84D41}" type="slidenum">
              <a:rPr lang="en-CA" smtClean="0"/>
              <a:t>‹#›</a:t>
            </a:fld>
            <a:endParaRPr lang="en-CA"/>
          </a:p>
        </p:txBody>
      </p:sp>
    </p:spTree>
    <p:extLst>
      <p:ext uri="{BB962C8B-B14F-4D97-AF65-F5344CB8AC3E}">
        <p14:creationId xmlns:p14="http://schemas.microsoft.com/office/powerpoint/2010/main" val="299769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E71639-3C30-420C-801F-A71EF7345A85}" type="datetimeFigureOut">
              <a:rPr lang="en-CA" smtClean="0"/>
              <a:t>2020-02-05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023B97-7F13-45B8-AFD2-A3ABDAB84D41}" type="slidenum">
              <a:rPr lang="en-CA" smtClean="0"/>
              <a:t>‹#›</a:t>
            </a:fld>
            <a:endParaRPr lang="en-CA"/>
          </a:p>
        </p:txBody>
      </p:sp>
    </p:spTree>
    <p:extLst>
      <p:ext uri="{BB962C8B-B14F-4D97-AF65-F5344CB8AC3E}">
        <p14:creationId xmlns:p14="http://schemas.microsoft.com/office/powerpoint/2010/main" val="39856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E71639-3C30-420C-801F-A71EF7345A85}" type="datetimeFigureOut">
              <a:rPr lang="en-CA" smtClean="0"/>
              <a:t>2020-02-05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7023B97-7F13-45B8-AFD2-A3ABDAB84D41}" type="slidenum">
              <a:rPr lang="en-CA" smtClean="0"/>
              <a:t>‹#›</a:t>
            </a:fld>
            <a:endParaRPr lang="en-CA"/>
          </a:p>
        </p:txBody>
      </p:sp>
    </p:spTree>
    <p:extLst>
      <p:ext uri="{BB962C8B-B14F-4D97-AF65-F5344CB8AC3E}">
        <p14:creationId xmlns:p14="http://schemas.microsoft.com/office/powerpoint/2010/main" val="200737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E71639-3C30-420C-801F-A71EF7345A85}" type="datetimeFigureOut">
              <a:rPr lang="en-CA" smtClean="0"/>
              <a:t>2020-02-05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7023B97-7F13-45B8-AFD2-A3ABDAB84D41}" type="slidenum">
              <a:rPr lang="en-CA" smtClean="0"/>
              <a:t>‹#›</a:t>
            </a:fld>
            <a:endParaRPr lang="en-CA"/>
          </a:p>
        </p:txBody>
      </p:sp>
    </p:spTree>
    <p:extLst>
      <p:ext uri="{BB962C8B-B14F-4D97-AF65-F5344CB8AC3E}">
        <p14:creationId xmlns:p14="http://schemas.microsoft.com/office/powerpoint/2010/main" val="365044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71639-3C30-420C-801F-A71EF7345A85}" type="datetimeFigureOut">
              <a:rPr lang="en-CA" smtClean="0"/>
              <a:t>2020-02-05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7023B97-7F13-45B8-AFD2-A3ABDAB84D41}" type="slidenum">
              <a:rPr lang="en-CA" smtClean="0"/>
              <a:t>‹#›</a:t>
            </a:fld>
            <a:endParaRPr lang="en-CA"/>
          </a:p>
        </p:txBody>
      </p:sp>
    </p:spTree>
    <p:extLst>
      <p:ext uri="{BB962C8B-B14F-4D97-AF65-F5344CB8AC3E}">
        <p14:creationId xmlns:p14="http://schemas.microsoft.com/office/powerpoint/2010/main" val="1963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71639-3C30-420C-801F-A71EF7345A85}" type="datetimeFigureOut">
              <a:rPr lang="en-CA" smtClean="0"/>
              <a:t>2020-02-05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023B97-7F13-45B8-AFD2-A3ABDAB84D41}" type="slidenum">
              <a:rPr lang="en-CA" smtClean="0"/>
              <a:t>‹#›</a:t>
            </a:fld>
            <a:endParaRPr lang="en-CA"/>
          </a:p>
        </p:txBody>
      </p:sp>
    </p:spTree>
    <p:extLst>
      <p:ext uri="{BB962C8B-B14F-4D97-AF65-F5344CB8AC3E}">
        <p14:creationId xmlns:p14="http://schemas.microsoft.com/office/powerpoint/2010/main" val="186116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71639-3C30-420C-801F-A71EF7345A85}" type="datetimeFigureOut">
              <a:rPr lang="en-CA" smtClean="0"/>
              <a:t>2020-02-05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023B97-7F13-45B8-AFD2-A3ABDAB84D41}" type="slidenum">
              <a:rPr lang="en-CA" smtClean="0"/>
              <a:t>‹#›</a:t>
            </a:fld>
            <a:endParaRPr lang="en-CA"/>
          </a:p>
        </p:txBody>
      </p:sp>
    </p:spTree>
    <p:extLst>
      <p:ext uri="{BB962C8B-B14F-4D97-AF65-F5344CB8AC3E}">
        <p14:creationId xmlns:p14="http://schemas.microsoft.com/office/powerpoint/2010/main" val="175435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71639-3C30-420C-801F-A71EF7345A85}" type="datetimeFigureOut">
              <a:rPr lang="en-CA" smtClean="0"/>
              <a:t>2020-02-05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23B97-7F13-45B8-AFD2-A3ABDAB84D41}" type="slidenum">
              <a:rPr lang="en-CA" smtClean="0"/>
              <a:t>‹#›</a:t>
            </a:fld>
            <a:endParaRPr lang="en-CA"/>
          </a:p>
        </p:txBody>
      </p:sp>
    </p:spTree>
    <p:extLst>
      <p:ext uri="{BB962C8B-B14F-4D97-AF65-F5344CB8AC3E}">
        <p14:creationId xmlns:p14="http://schemas.microsoft.com/office/powerpoint/2010/main" val="1138371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nkscape.or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ommons.wikimedia.org/wiki/File:Generic_Camera_Icon.svg" TargetMode="External"/><Relationship Id="rId4" Type="http://schemas.openxmlformats.org/officeDocument/2006/relationships/hyperlink" Target="http://Generic_Camera_Icon.sv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gbaker.ca/165-slide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creativecommons.org/licenses/by-sa/4.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gbaker.ca/165-slide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creativecommons.org/licenses/by-sa/4.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images.guid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5"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6"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7"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757727A-FDCF-4F0D-8E19-6D5A62081E74}"/>
              </a:ext>
            </a:extLst>
          </p:cNvPr>
          <p:cNvSpPr>
            <a:spLocks noGrp="1"/>
          </p:cNvSpPr>
          <p:nvPr>
            <p:ph type="ctrTitle"/>
          </p:nvPr>
        </p:nvSpPr>
        <p:spPr>
          <a:xfrm>
            <a:off x="1524000" y="2776538"/>
            <a:ext cx="9144000" cy="1381188"/>
          </a:xfrm>
        </p:spPr>
        <p:txBody>
          <a:bodyPr anchor="ctr">
            <a:normAutofit/>
          </a:bodyPr>
          <a:lstStyle/>
          <a:p>
            <a:r>
              <a:rPr lang="en-US" altLang="en-US" sz="4000" b="1" dirty="0">
                <a:solidFill>
                  <a:srgbClr val="54585A"/>
                </a:solidFill>
              </a:rPr>
              <a:t>CMPT 165, Spring 2020</a:t>
            </a:r>
            <a:br>
              <a:rPr lang="en-US" sz="4000" b="1" spc="-50" dirty="0">
                <a:solidFill>
                  <a:srgbClr val="54585A"/>
                </a:solidFill>
                <a:latin typeface="Calibri"/>
              </a:rPr>
            </a:br>
            <a:r>
              <a:rPr lang="en-US" sz="4000" b="1" spc="-50" dirty="0">
                <a:solidFill>
                  <a:srgbClr val="54585A"/>
                </a:solidFill>
                <a:latin typeface="Calibri"/>
              </a:rPr>
              <a:t>Graphics</a:t>
            </a:r>
            <a:endParaRPr lang="en-CA" sz="4000" dirty="0">
              <a:solidFill>
                <a:schemeClr val="bg2"/>
              </a:solidFill>
            </a:endParaRPr>
          </a:p>
        </p:txBody>
      </p:sp>
      <p:sp>
        <p:nvSpPr>
          <p:cNvPr id="3" name="Subtitle 2">
            <a:extLst>
              <a:ext uri="{FF2B5EF4-FFF2-40B4-BE49-F238E27FC236}">
                <a16:creationId xmlns:a16="http://schemas.microsoft.com/office/drawing/2014/main" id="{0A423EDA-2801-4515-9C38-5E85B8B39C06}"/>
              </a:ext>
            </a:extLst>
          </p:cNvPr>
          <p:cNvSpPr>
            <a:spLocks noGrp="1"/>
          </p:cNvSpPr>
          <p:nvPr>
            <p:ph type="subTitle" idx="1"/>
          </p:nvPr>
        </p:nvSpPr>
        <p:spPr>
          <a:xfrm>
            <a:off x="1524000" y="4495800"/>
            <a:ext cx="9144000" cy="762000"/>
          </a:xfrm>
        </p:spPr>
        <p:txBody>
          <a:bodyPr>
            <a:normAutofit/>
          </a:bodyPr>
          <a:lstStyle/>
          <a:p>
            <a:endParaRPr lang="en-CA" sz="1800" dirty="0"/>
          </a:p>
        </p:txBody>
      </p:sp>
    </p:spTree>
    <p:extLst>
      <p:ext uri="{BB962C8B-B14F-4D97-AF65-F5344CB8AC3E}">
        <p14:creationId xmlns:p14="http://schemas.microsoft.com/office/powerpoint/2010/main" val="38029055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7F6E78F-DA3D-4F6C-925F-D44001B41495}"/>
              </a:ext>
            </a:extLst>
          </p:cNvPr>
          <p:cNvSpPr>
            <a:spLocks noGrp="1"/>
          </p:cNvSpPr>
          <p:nvPr>
            <p:ph type="title"/>
          </p:nvPr>
        </p:nvSpPr>
        <p:spPr>
          <a:xfrm>
            <a:off x="1179226" y="826680"/>
            <a:ext cx="9833548" cy="1325563"/>
          </a:xfrm>
        </p:spPr>
        <p:txBody>
          <a:bodyPr>
            <a:normAutofit/>
          </a:bodyPr>
          <a:lstStyle/>
          <a:p>
            <a:pPr algn="ctr"/>
            <a:r>
              <a:rPr lang="en-CA" b="1" dirty="0">
                <a:solidFill>
                  <a:schemeClr val="bg1"/>
                </a:solidFill>
              </a:rPr>
              <a:t>Vector Formats</a:t>
            </a:r>
            <a:endParaRPr lang="en-CA" sz="4000" b="1" dirty="0">
              <a:solidFill>
                <a:schemeClr val="bg1"/>
              </a:solidFill>
            </a:endParaRPr>
          </a:p>
        </p:txBody>
      </p:sp>
      <p:sp>
        <p:nvSpPr>
          <p:cNvPr id="11" name="Content Placeholder 10">
            <a:extLst>
              <a:ext uri="{FF2B5EF4-FFF2-40B4-BE49-F238E27FC236}">
                <a16:creationId xmlns:a16="http://schemas.microsoft.com/office/drawing/2014/main" id="{875DCA3A-058E-4867-A07A-690AC77E205F}"/>
              </a:ext>
            </a:extLst>
          </p:cNvPr>
          <p:cNvSpPr>
            <a:spLocks noGrp="1"/>
          </p:cNvSpPr>
          <p:nvPr>
            <p:ph idx="1"/>
          </p:nvPr>
        </p:nvSpPr>
        <p:spPr>
          <a:xfrm>
            <a:off x="1179226" y="2753936"/>
            <a:ext cx="10398258" cy="3558374"/>
          </a:xfrm>
        </p:spPr>
        <p:txBody>
          <a:bodyPr vert="horz" lIns="91440" tIns="45720" rIns="91440" bIns="45720" rtlCol="0" anchor="t">
            <a:normAutofit/>
          </a:bodyPr>
          <a:lstStyle/>
          <a:p>
            <a:r>
              <a:rPr lang="en-CA" sz="2400" dirty="0">
                <a:solidFill>
                  <a:srgbClr val="000000"/>
                </a:solidFill>
              </a:rPr>
              <a:t>There's really only one vector image format to worry about for the web: SVG, Scalable Vector Graphics.</a:t>
            </a:r>
            <a:endParaRPr lang="en-CA" sz="2400" dirty="0">
              <a:solidFill>
                <a:srgbClr val="000000"/>
              </a:solidFill>
              <a:cs typeface="Calibri"/>
            </a:endParaRPr>
          </a:p>
          <a:p>
            <a:r>
              <a:rPr lang="en-CA" sz="2400" dirty="0">
                <a:solidFill>
                  <a:srgbClr val="000000"/>
                </a:solidFill>
              </a:rPr>
              <a:t>It's a vector format designed for web use. </a:t>
            </a:r>
            <a:r>
              <a:rPr lang="en-CA" sz="2400" dirty="0">
                <a:solidFill>
                  <a:srgbClr val="000000"/>
                </a:solidFill>
                <a:hlinkClick r:id="rId3"/>
              </a:rPr>
              <a:t>Inkscape</a:t>
            </a:r>
            <a:r>
              <a:rPr lang="en-CA" sz="2400" dirty="0">
                <a:solidFill>
                  <a:srgbClr val="000000"/>
                </a:solidFill>
              </a:rPr>
              <a:t> is a good, free SVG editor. Example image: </a:t>
            </a:r>
            <a:r>
              <a:rPr lang="en-CA" sz="2400" dirty="0">
                <a:solidFill>
                  <a:srgbClr val="000000"/>
                </a:solidFill>
                <a:hlinkClick r:id="rId4"/>
              </a:rPr>
              <a:t>Generic_Camera_Icon.svg </a:t>
            </a:r>
            <a:r>
              <a:rPr lang="en-CA" sz="2400" dirty="0">
                <a:solidFill>
                  <a:srgbClr val="000000"/>
                </a:solidFill>
              </a:rPr>
              <a:t>from </a:t>
            </a:r>
            <a:r>
              <a:rPr lang="en-CA" sz="2400" dirty="0">
                <a:solidFill>
                  <a:srgbClr val="000000"/>
                </a:solidFill>
                <a:hlinkClick r:id="rId5"/>
              </a:rPr>
              <a:t>Wikiemedia Commons</a:t>
            </a:r>
            <a:endParaRPr lang="en-CA" sz="2400" dirty="0">
              <a:solidFill>
                <a:srgbClr val="000000"/>
              </a:solidFill>
              <a:cs typeface="Calibri"/>
            </a:endParaRPr>
          </a:p>
          <a:p>
            <a:r>
              <a:rPr lang="en-CA" sz="2400" dirty="0">
                <a:solidFill>
                  <a:srgbClr val="000000"/>
                </a:solidFill>
              </a:rPr>
              <a:t>Other vector formats you might have seen: PDF (</a:t>
            </a:r>
            <a:r>
              <a:rPr lang="en-CA" sz="2400" b="1" dirty="0">
                <a:ea typeface="+mn-lt"/>
                <a:cs typeface="+mn-lt"/>
              </a:rPr>
              <a:t>portable document format</a:t>
            </a:r>
            <a:r>
              <a:rPr lang="en-CA" sz="2400" b="1" dirty="0">
                <a:solidFill>
                  <a:srgbClr val="000000"/>
                </a:solidFill>
              </a:rPr>
              <a:t>)</a:t>
            </a:r>
            <a:r>
              <a:rPr lang="en-CA" sz="2400" dirty="0">
                <a:solidFill>
                  <a:srgbClr val="000000"/>
                </a:solidFill>
              </a:rPr>
              <a:t>, Adobe Illustrator, EPS (</a:t>
            </a:r>
            <a:r>
              <a:rPr lang="en-CA" sz="2400" b="1" dirty="0">
                <a:ea typeface="+mn-lt"/>
                <a:cs typeface="+mn-lt"/>
              </a:rPr>
              <a:t>Encapsulated PostScript</a:t>
            </a:r>
            <a:r>
              <a:rPr lang="en-CA" sz="2400" dirty="0">
                <a:ea typeface="+mn-lt"/>
                <a:cs typeface="+mn-lt"/>
              </a:rPr>
              <a:t>)</a:t>
            </a:r>
            <a:endParaRPr lang="en-CA" sz="2400">
              <a:solidFill>
                <a:srgbClr val="000000"/>
              </a:solidFill>
              <a:cs typeface="Calibri"/>
            </a:endParaRPr>
          </a:p>
        </p:txBody>
      </p:sp>
    </p:spTree>
    <p:extLst>
      <p:ext uri="{BB962C8B-B14F-4D97-AF65-F5344CB8AC3E}">
        <p14:creationId xmlns:p14="http://schemas.microsoft.com/office/powerpoint/2010/main" val="153588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47F21E-5DC5-45C5-9621-9B1507F5A6EB}"/>
              </a:ext>
            </a:extLst>
          </p:cNvPr>
          <p:cNvSpPr>
            <a:spLocks noGrp="1"/>
          </p:cNvSpPr>
          <p:nvPr>
            <p:ph type="title"/>
          </p:nvPr>
        </p:nvSpPr>
        <p:spPr>
          <a:xfrm>
            <a:off x="1179226" y="826680"/>
            <a:ext cx="9833548" cy="1325563"/>
          </a:xfrm>
        </p:spPr>
        <p:txBody>
          <a:bodyPr>
            <a:normAutofit/>
          </a:bodyPr>
          <a:lstStyle/>
          <a:p>
            <a:pPr algn="ctr"/>
            <a:r>
              <a:rPr lang="en-CA" sz="4000" b="1" dirty="0">
                <a:solidFill>
                  <a:srgbClr val="FFFFFF"/>
                </a:solidFill>
              </a:rPr>
              <a:t>Bitmap Formats</a:t>
            </a:r>
          </a:p>
        </p:txBody>
      </p:sp>
      <p:sp>
        <p:nvSpPr>
          <p:cNvPr id="3" name="Content Placeholder 2">
            <a:extLst>
              <a:ext uri="{FF2B5EF4-FFF2-40B4-BE49-F238E27FC236}">
                <a16:creationId xmlns:a16="http://schemas.microsoft.com/office/drawing/2014/main" id="{41BC915E-BC73-4853-9C0D-1B898C7F7EA1}"/>
              </a:ext>
            </a:extLst>
          </p:cNvPr>
          <p:cNvSpPr>
            <a:spLocks noGrp="1"/>
          </p:cNvSpPr>
          <p:nvPr>
            <p:ph idx="1"/>
          </p:nvPr>
        </p:nvSpPr>
        <p:spPr>
          <a:xfrm>
            <a:off x="878780" y="2753936"/>
            <a:ext cx="10485905" cy="3239689"/>
          </a:xfrm>
        </p:spPr>
        <p:txBody>
          <a:bodyPr vert="horz" lIns="91440" tIns="45720" rIns="91440" bIns="45720" rtlCol="0" anchor="t">
            <a:normAutofit/>
          </a:bodyPr>
          <a:lstStyle/>
          <a:p>
            <a:r>
              <a:rPr lang="en-US" sz="2400" dirty="0">
                <a:solidFill>
                  <a:srgbClr val="000000"/>
                </a:solidFill>
              </a:rPr>
              <a:t>There are more choices of file format for bitmap images, and more options when you create/save the files.</a:t>
            </a:r>
            <a:endParaRPr lang="en-US" sz="2400" dirty="0">
              <a:solidFill>
                <a:srgbClr val="000000"/>
              </a:solidFill>
              <a:cs typeface="Calibri"/>
            </a:endParaRPr>
          </a:p>
          <a:p>
            <a:r>
              <a:rPr lang="en-US" sz="2400" dirty="0">
                <a:solidFill>
                  <a:srgbClr val="000000"/>
                </a:solidFill>
              </a:rPr>
              <a:t>Knowing the differences can make your images look better with smaller files.</a:t>
            </a:r>
            <a:endParaRPr lang="en-US" sz="2400" dirty="0">
              <a:solidFill>
                <a:srgbClr val="000000"/>
              </a:solidFill>
              <a:cs typeface="Calibri"/>
            </a:endParaRPr>
          </a:p>
          <a:p>
            <a:r>
              <a:rPr lang="en-US" sz="2400" dirty="0">
                <a:solidFill>
                  <a:srgbClr val="000000"/>
                </a:solidFill>
              </a:rPr>
              <a:t>We need to choose an image format appropriate for the web. Like with HTML and CSS, we are limited to what users' browsers can handle.</a:t>
            </a:r>
            <a:endParaRPr lang="en-US" sz="2400" dirty="0">
              <a:solidFill>
                <a:srgbClr val="000000"/>
              </a:solidFill>
              <a:cs typeface="Calibri"/>
            </a:endParaRPr>
          </a:p>
          <a:p>
            <a:r>
              <a:rPr lang="en-US" sz="2400" dirty="0">
                <a:solidFill>
                  <a:srgbClr val="000000"/>
                </a:solidFill>
              </a:rPr>
              <a:t>That means PNG (Portable Network Graphics), JPEG (Joint Photographic Experts Group), and GIF(graphics interchange format) (and SVG for vector images).</a:t>
            </a:r>
            <a:endParaRPr lang="en-US" sz="2400" dirty="0">
              <a:solidFill>
                <a:srgbClr val="000000"/>
              </a:solidFill>
              <a:cs typeface="Calibri"/>
            </a:endParaRPr>
          </a:p>
        </p:txBody>
      </p:sp>
      <p:sp>
        <p:nvSpPr>
          <p:cNvPr id="4" name="Rectangle 1">
            <a:extLst>
              <a:ext uri="{FF2B5EF4-FFF2-40B4-BE49-F238E27FC236}">
                <a16:creationId xmlns:a16="http://schemas.microsoft.com/office/drawing/2014/main" id="{C445159F-64FF-4010-BF02-E30883622063}"/>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175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084F62-D353-4123-9441-A9F1588236BA}"/>
              </a:ext>
            </a:extLst>
          </p:cNvPr>
          <p:cNvSpPr>
            <a:spLocks noGrp="1"/>
          </p:cNvSpPr>
          <p:nvPr>
            <p:ph type="title"/>
          </p:nvPr>
        </p:nvSpPr>
        <p:spPr>
          <a:xfrm>
            <a:off x="1179226" y="826680"/>
            <a:ext cx="9833548" cy="1325563"/>
          </a:xfrm>
        </p:spPr>
        <p:txBody>
          <a:bodyPr>
            <a:normAutofit/>
          </a:bodyPr>
          <a:lstStyle/>
          <a:p>
            <a:pPr algn="ctr"/>
            <a:r>
              <a:rPr lang="en-CA" sz="4000" b="1" dirty="0">
                <a:solidFill>
                  <a:srgbClr val="FFFFFF"/>
                </a:solidFill>
              </a:rPr>
              <a:t>Bitmap Formats</a:t>
            </a:r>
            <a:endParaRPr lang="en-CA" sz="4000" dirty="0">
              <a:solidFill>
                <a:srgbClr val="FFFFFF"/>
              </a:solidFill>
            </a:endParaRPr>
          </a:p>
        </p:txBody>
      </p:sp>
      <p:sp>
        <p:nvSpPr>
          <p:cNvPr id="3" name="Content Placeholder 2">
            <a:extLst>
              <a:ext uri="{FF2B5EF4-FFF2-40B4-BE49-F238E27FC236}">
                <a16:creationId xmlns:a16="http://schemas.microsoft.com/office/drawing/2014/main" id="{6A3AF3DF-6337-4DA8-ADEC-4C4A0162711A}"/>
              </a:ext>
            </a:extLst>
          </p:cNvPr>
          <p:cNvSpPr>
            <a:spLocks noGrp="1"/>
          </p:cNvSpPr>
          <p:nvPr>
            <p:ph idx="1"/>
          </p:nvPr>
        </p:nvSpPr>
        <p:spPr>
          <a:xfrm>
            <a:off x="983130" y="2753935"/>
            <a:ext cx="10029643" cy="3607675"/>
          </a:xfrm>
        </p:spPr>
        <p:txBody>
          <a:bodyPr vert="horz" lIns="91440" tIns="45720" rIns="91440" bIns="45720" rtlCol="0" anchor="t">
            <a:noAutofit/>
          </a:bodyPr>
          <a:lstStyle/>
          <a:p>
            <a:r>
              <a:rPr lang="en-US" sz="2400" dirty="0">
                <a:solidFill>
                  <a:srgbClr val="000000"/>
                </a:solidFill>
              </a:rPr>
              <a:t>[There are a few newer formats that could be used, </a:t>
            </a:r>
            <a:r>
              <a:rPr lang="en-US" sz="2400" dirty="0" err="1">
                <a:solidFill>
                  <a:srgbClr val="000000"/>
                </a:solidFill>
              </a:rPr>
              <a:t>WebP</a:t>
            </a:r>
            <a:r>
              <a:rPr lang="en-US" sz="2400" dirty="0">
                <a:solidFill>
                  <a:srgbClr val="000000"/>
                </a:solidFill>
              </a:rPr>
              <a:t>, JPEG XR, but they have imperfect browser support. My experience is that using PNG or JPEG well is good enough to not worry about the newer formats. Further evidence: Facebook, </a:t>
            </a:r>
            <a:r>
              <a:rPr lang="en-US" sz="2400" dirty="0" err="1">
                <a:solidFill>
                  <a:srgbClr val="000000"/>
                </a:solidFill>
              </a:rPr>
              <a:t>Instragram</a:t>
            </a:r>
            <a:r>
              <a:rPr lang="en-US" sz="2400" dirty="0">
                <a:solidFill>
                  <a:srgbClr val="000000"/>
                </a:solidFill>
              </a:rPr>
              <a:t>, </a:t>
            </a:r>
            <a:r>
              <a:rPr lang="en-US" sz="2400" dirty="0" err="1">
                <a:solidFill>
                  <a:srgbClr val="000000"/>
                </a:solidFill>
              </a:rPr>
              <a:t>etc</a:t>
            </a:r>
            <a:r>
              <a:rPr lang="en-US" sz="2400" dirty="0">
                <a:solidFill>
                  <a:srgbClr val="000000"/>
                </a:solidFill>
              </a:rPr>
              <a:t> all use JPEG or PNG, even if your browser supports </a:t>
            </a:r>
            <a:r>
              <a:rPr lang="en-US" sz="2400" dirty="0" err="1">
                <a:solidFill>
                  <a:srgbClr val="000000"/>
                </a:solidFill>
              </a:rPr>
              <a:t>WebP</a:t>
            </a:r>
            <a:r>
              <a:rPr lang="en-US" sz="2400" dirty="0">
                <a:solidFill>
                  <a:srgbClr val="000000"/>
                </a:solidFill>
              </a:rPr>
              <a:t>.]</a:t>
            </a:r>
            <a:endParaRPr lang="en-US" sz="2400" dirty="0">
              <a:solidFill>
                <a:srgbClr val="000000"/>
              </a:solidFill>
              <a:cs typeface="Calibri"/>
            </a:endParaRPr>
          </a:p>
          <a:p>
            <a:r>
              <a:rPr lang="en-US" sz="2400" b="1" dirty="0">
                <a:solidFill>
                  <a:srgbClr val="FF0000"/>
                </a:solidFill>
              </a:rPr>
              <a:t>Our goal throughout this section is to have the smallest possible file size with an acceptable quality image.</a:t>
            </a:r>
            <a:endParaRPr lang="en-US" sz="2400" b="1" dirty="0">
              <a:solidFill>
                <a:srgbClr val="FF0000"/>
              </a:solidFill>
              <a:cs typeface="Calibri"/>
            </a:endParaRPr>
          </a:p>
          <a:p>
            <a:r>
              <a:rPr lang="en-US" sz="2400" dirty="0">
                <a:solidFill>
                  <a:srgbClr val="000000"/>
                </a:solidFill>
              </a:rPr>
              <a:t>For bitmap images, the first step is going to be to resize the file to the size you need. Resizing with width and height in the </a:t>
            </a:r>
            <a:r>
              <a:rPr lang="en-US" sz="2400" b="1" dirty="0">
                <a:solidFill>
                  <a:schemeClr val="accent1"/>
                </a:solidFill>
              </a:rPr>
              <a:t>&lt;</a:t>
            </a:r>
            <a:r>
              <a:rPr lang="en-US" sz="2400" b="1" dirty="0" err="1">
                <a:solidFill>
                  <a:schemeClr val="accent1"/>
                </a:solidFill>
              </a:rPr>
              <a:t>img</a:t>
            </a:r>
            <a:r>
              <a:rPr lang="en-US" sz="2400" b="1" dirty="0">
                <a:solidFill>
                  <a:schemeClr val="accent1"/>
                </a:solidFill>
              </a:rPr>
              <a:t>&gt;</a:t>
            </a:r>
            <a:r>
              <a:rPr lang="en-US" sz="2400" dirty="0">
                <a:solidFill>
                  <a:srgbClr val="000000"/>
                </a:solidFill>
              </a:rPr>
              <a:t> tag doesn't change the file size.</a:t>
            </a:r>
            <a:endParaRPr lang="en-US" sz="2400" dirty="0">
              <a:solidFill>
                <a:srgbClr val="000000"/>
              </a:solidFill>
              <a:cs typeface="Calibri"/>
            </a:endParaRPr>
          </a:p>
        </p:txBody>
      </p:sp>
    </p:spTree>
    <p:extLst>
      <p:ext uri="{BB962C8B-B14F-4D97-AF65-F5344CB8AC3E}">
        <p14:creationId xmlns:p14="http://schemas.microsoft.com/office/powerpoint/2010/main" val="3172938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9D8B14-1432-4063-A52E-BB9A6F642F25}"/>
              </a:ext>
            </a:extLst>
          </p:cNvPr>
          <p:cNvSpPr>
            <a:spLocks noGrp="1"/>
          </p:cNvSpPr>
          <p:nvPr>
            <p:ph type="title"/>
          </p:nvPr>
        </p:nvSpPr>
        <p:spPr>
          <a:xfrm>
            <a:off x="1179226" y="826680"/>
            <a:ext cx="9833548" cy="1325563"/>
          </a:xfrm>
        </p:spPr>
        <p:txBody>
          <a:bodyPr>
            <a:normAutofit/>
          </a:bodyPr>
          <a:lstStyle/>
          <a:p>
            <a:pPr algn="ctr"/>
            <a:r>
              <a:rPr lang="en-CA" sz="4000" b="1" dirty="0">
                <a:solidFill>
                  <a:srgbClr val="FFFFFF"/>
                </a:solidFill>
              </a:rPr>
              <a:t>Colour Depth</a:t>
            </a:r>
          </a:p>
        </p:txBody>
      </p:sp>
      <p:sp>
        <p:nvSpPr>
          <p:cNvPr id="3" name="Content Placeholder 2">
            <a:extLst>
              <a:ext uri="{FF2B5EF4-FFF2-40B4-BE49-F238E27FC236}">
                <a16:creationId xmlns:a16="http://schemas.microsoft.com/office/drawing/2014/main" id="{CF6E3DD7-3533-41BE-8AE5-FD73E7C894BC}"/>
              </a:ext>
            </a:extLst>
          </p:cNvPr>
          <p:cNvSpPr>
            <a:spLocks noGrp="1"/>
          </p:cNvSpPr>
          <p:nvPr>
            <p:ph idx="1"/>
          </p:nvPr>
        </p:nvSpPr>
        <p:spPr>
          <a:xfrm>
            <a:off x="1179074" y="2790856"/>
            <a:ext cx="9623909" cy="3984171"/>
          </a:xfrm>
        </p:spPr>
        <p:txBody>
          <a:bodyPr vert="horz" lIns="91440" tIns="45720" rIns="91440" bIns="45720" rtlCol="0" anchor="t">
            <a:normAutofit/>
          </a:bodyPr>
          <a:lstStyle/>
          <a:p>
            <a:r>
              <a:rPr lang="en-US" sz="2400" dirty="0"/>
              <a:t>For each pixel, we need to store a </a:t>
            </a:r>
            <a:r>
              <a:rPr lang="en-US" sz="2400" dirty="0" err="1"/>
              <a:t>colour</a:t>
            </a:r>
            <a:r>
              <a:rPr lang="en-US" sz="2400" dirty="0"/>
              <a:t>. How much information do we need to store for each pixel?</a:t>
            </a:r>
            <a:endParaRPr lang="en-US" sz="2400" dirty="0">
              <a:cs typeface="Calibri"/>
            </a:endParaRPr>
          </a:p>
          <a:p>
            <a:r>
              <a:rPr lang="en-US" sz="2400" dirty="0"/>
              <a:t>The answer depends on how many choices of </a:t>
            </a:r>
            <a:r>
              <a:rPr lang="en-US" sz="2400" dirty="0" err="1"/>
              <a:t>colour</a:t>
            </a:r>
            <a:r>
              <a:rPr lang="en-US" sz="2400" dirty="0"/>
              <a:t> we have for each pixel.</a:t>
            </a:r>
            <a:endParaRPr lang="en-US" sz="2400" dirty="0">
              <a:cs typeface="Calibri"/>
            </a:endParaRPr>
          </a:p>
          <a:p>
            <a:r>
              <a:rPr lang="en-US" sz="2400" dirty="0"/>
              <a:t>The default is usually 24-bit </a:t>
            </a:r>
            <a:r>
              <a:rPr lang="en-US" sz="2400" dirty="0" err="1"/>
              <a:t>colour</a:t>
            </a:r>
            <a:r>
              <a:rPr lang="en-US" sz="2400" dirty="0"/>
              <a:t>: the file stores 24 bits for each pixel and get 2</a:t>
            </a:r>
            <a:r>
              <a:rPr lang="en-US" sz="2400" baseline="30000" dirty="0"/>
              <a:t>24</a:t>
            </a:r>
            <a:r>
              <a:rPr lang="en-US" sz="2400" dirty="0"/>
              <a:t> = 16.8 million possible </a:t>
            </a:r>
            <a:r>
              <a:rPr lang="en-US" sz="2400" dirty="0" err="1"/>
              <a:t>colours</a:t>
            </a:r>
            <a:r>
              <a:rPr lang="en-US" sz="2400" dirty="0"/>
              <a:t>. Also called full </a:t>
            </a:r>
            <a:r>
              <a:rPr lang="en-US" sz="2400" dirty="0" err="1"/>
              <a:t>colour</a:t>
            </a:r>
            <a:r>
              <a:rPr lang="en-US" sz="2400" dirty="0"/>
              <a:t>.</a:t>
            </a:r>
            <a:endParaRPr lang="en-US" sz="2400" dirty="0">
              <a:cs typeface="Calibri"/>
            </a:endParaRPr>
          </a:p>
          <a:p>
            <a:r>
              <a:rPr lang="en-US" sz="2400" dirty="0"/>
              <a:t>This is enough to represent photographs, or other images with many </a:t>
            </a:r>
            <a:r>
              <a:rPr lang="en-US" sz="2400" dirty="0" err="1"/>
              <a:t>colours</a:t>
            </a:r>
            <a:r>
              <a:rPr lang="en-US" sz="2400" dirty="0"/>
              <a:t>, but lots of data to store, leading to large files.</a:t>
            </a:r>
            <a:endParaRPr lang="en-US" sz="2400" dirty="0">
              <a:cs typeface="Calibri"/>
            </a:endParaRPr>
          </a:p>
          <a:p>
            <a:endParaRPr lang="en-CA" sz="2000" dirty="0">
              <a:solidFill>
                <a:srgbClr val="000000"/>
              </a:solidFill>
            </a:endParaRPr>
          </a:p>
        </p:txBody>
      </p:sp>
      <p:sp>
        <p:nvSpPr>
          <p:cNvPr id="4" name="Rectangle 1">
            <a:extLst>
              <a:ext uri="{FF2B5EF4-FFF2-40B4-BE49-F238E27FC236}">
                <a16:creationId xmlns:a16="http://schemas.microsoft.com/office/drawing/2014/main" id="{42210421-CF42-4339-8937-7A5D4560D2DC}"/>
              </a:ext>
            </a:extLst>
          </p:cNvPr>
          <p:cNvSpPr>
            <a:spLocks noChangeArrowheads="1"/>
          </p:cNvSpPr>
          <p:nvPr/>
        </p:nvSpPr>
        <p:spPr bwMode="auto">
          <a:xfrm>
            <a:off x="7907338" y="29333825"/>
            <a:ext cx="8567737"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7933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(Call/​run/​execute all mean do the stuff in the function.)</a:t>
            </a:r>
            <a:endParaRPr kumimoji="0" lang="en-US" altLang="en-US" sz="3200" b="1" i="0" u="none" strike="noStrike" cap="none" normalizeH="0" baseline="0">
              <a:ln>
                <a:noFill/>
              </a:ln>
              <a:solidFill>
                <a:srgbClr val="000000"/>
              </a:solidFill>
              <a:effectLst/>
              <a:latin typeface="Alegreya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000000"/>
                </a:solidFill>
                <a:effectLst/>
                <a:latin typeface="Alegreya Sans"/>
              </a:rPr>
              <a:t>Types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rPr>
              <a:t>There are several different kinds of information that can be stored in JavaScript variables, or elsewhere in calculations.</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Each is a </a:t>
            </a:r>
            <a:r>
              <a:rPr kumimoji="0" lang="en-US" altLang="en-US" sz="1800" b="0" i="1" u="none" strike="noStrike" cap="none" normalizeH="0" baseline="0">
                <a:ln>
                  <a:noFill/>
                </a:ln>
                <a:solidFill>
                  <a:srgbClr val="000000"/>
                </a:solidFill>
                <a:effectLst/>
                <a:latin typeface="Arial" panose="020B0604020202020204" pitchFamily="34" charset="0"/>
              </a:rPr>
              <a:t>type</a:t>
            </a:r>
            <a:r>
              <a:rPr kumimoji="0" lang="en-US" altLang="en-US" sz="1800" b="0" i="0" u="none" strike="noStrike" cap="none" normalizeH="0" baseline="0">
                <a:ln>
                  <a:noFill/>
                </a:ln>
                <a:solidFill>
                  <a:schemeClr val="tx1"/>
                </a:solidFill>
                <a:effectLst/>
                <a:latin typeface="Arial" panose="020B0604020202020204" pitchFamily="34" charset="0"/>
              </a:rPr>
              <a:t>.</a:t>
            </a:r>
            <a:endParaRPr kumimoji="0" lang="en-US" altLang="en-US" sz="3200" b="1" i="0" u="none" strike="noStrike" cap="none" normalizeH="0" baseline="0">
              <a:ln>
                <a:noFill/>
              </a:ln>
              <a:solidFill>
                <a:srgbClr val="000000"/>
              </a:solidFill>
              <a:effectLst/>
              <a:latin typeface="Alegreya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000000"/>
                </a:solidFill>
                <a:effectLst/>
                <a:latin typeface="Alegreya Sans"/>
              </a:rPr>
              <a:t>Types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rPr>
              <a:t>Numbers are numeric values that can be used in calculations. Each of these statements puts a number in a variable:</a:t>
            </a:r>
            <a:endParaRPr kumimoji="0" lang="en-US" altLang="en-US" sz="7000" b="0" i="0" u="none" strike="noStrike" cap="none" normalizeH="0" baseline="0">
              <a:ln>
                <a:noFill/>
              </a:ln>
              <a:solidFill>
                <a:srgbClr val="000000"/>
              </a:solidFill>
              <a:effectLst/>
              <a:latin typeface="Source Code Pro" panose="020B050903040302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0" b="0" i="0" u="none" strike="noStrike" cap="none" normalizeH="0" baseline="0">
                <a:ln>
                  <a:noFill/>
                </a:ln>
                <a:solidFill>
                  <a:srgbClr val="000000"/>
                </a:solidFill>
                <a:effectLst/>
                <a:latin typeface="Source Code Pro" panose="020B0509030403020204" pitchFamily="49" charset="0"/>
              </a:rPr>
              <a:t>count = 17 higher_count = count + 1 double_count = count * 2 length = 7.32</a:t>
            </a:r>
            <a:endParaRPr kumimoji="0" lang="en-US" altLang="en-US" sz="1100" b="0" i="0" u="none" strike="noStrike" cap="none" normalizeH="0" baseline="0">
              <a:ln>
                <a:noFill/>
              </a:ln>
              <a:solidFill>
                <a:srgbClr val="007096"/>
              </a:solidFill>
              <a:effectLst/>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7096"/>
                </a:solidFill>
                <a:effectLst/>
                <a:latin typeface="Arial" panose="020B0604020202020204" pitchFamily="34" charset="0"/>
                <a:hlinkClick r:id="rId3"/>
              </a:rPr>
              <a:t>CMPT 165, Fall 2019</a:t>
            </a:r>
            <a:r>
              <a:rPr kumimoji="0" lang="en-US" altLang="en-US" sz="1800" b="0" i="0" u="none" strike="noStrike" cap="none" normalizeH="0" baseline="0">
                <a:ln>
                  <a:noFill/>
                </a:ln>
                <a:solidFill>
                  <a:schemeClr val="tx1"/>
                </a:solidFill>
                <a:effectLst/>
                <a:latin typeface="Arial" panose="020B0604020202020204" pitchFamily="34" charset="0"/>
              </a:rPr>
              <a:t>. Copyright © 2015–2019 Greg Baker. </a:t>
            </a:r>
            <a:r>
              <a:rPr kumimoji="0" lang="en-US" altLang="en-US" sz="1800" b="0" i="0" u="none" strike="noStrike" cap="none" normalizeH="0" baseline="0">
                <a:ln>
                  <a:noFill/>
                </a:ln>
                <a:solidFill>
                  <a:srgbClr val="007096"/>
                </a:solidFill>
                <a:effectLst/>
                <a:latin typeface="Arial" panose="020B0604020202020204" pitchFamily="34" charset="0"/>
              </a:rPr>
              <a:t>  </a:t>
            </a:r>
            <a:r>
              <a:rPr kumimoji="0" lang="en-US" altLang="en-US" sz="1900" b="0" i="0" u="none" strike="noStrike" cap="none" normalizeH="0" baseline="0">
                <a:ln>
                  <a:noFill/>
                </a:ln>
                <a:solidFill>
                  <a:srgbClr val="007096"/>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000" b="0" i="0" u="none" strike="noStrike" cap="none" normalizeH="0" baseline="0">
                <a:ln>
                  <a:noFill/>
                </a:ln>
                <a:solidFill>
                  <a:srgbClr val="54585A"/>
                </a:solidFill>
                <a:effectLst/>
                <a:latin typeface="Alegreya San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AutoShape 2" descr="Creative Commons License">
            <a:hlinkClick r:id="rId4"/>
            <a:extLst>
              <a:ext uri="{FF2B5EF4-FFF2-40B4-BE49-F238E27FC236}">
                <a16:creationId xmlns:a16="http://schemas.microsoft.com/office/drawing/2014/main" id="{D5703B23-2B68-4353-A460-A3778150334E}"/>
              </a:ext>
            </a:extLst>
          </p:cNvPr>
          <p:cNvSpPr>
            <a:spLocks noChangeAspect="1" noChangeArrowheads="1"/>
          </p:cNvSpPr>
          <p:nvPr/>
        </p:nvSpPr>
        <p:spPr bwMode="auto">
          <a:xfrm>
            <a:off x="6188075" y="863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98450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3818AB-9F0A-4F2E-B6E4-31630EC642EA}"/>
              </a:ext>
            </a:extLst>
          </p:cNvPr>
          <p:cNvSpPr>
            <a:spLocks noGrp="1"/>
          </p:cNvSpPr>
          <p:nvPr>
            <p:ph type="title"/>
          </p:nvPr>
        </p:nvSpPr>
        <p:spPr>
          <a:xfrm>
            <a:off x="1179226" y="826680"/>
            <a:ext cx="9833548" cy="1325563"/>
          </a:xfrm>
        </p:spPr>
        <p:txBody>
          <a:bodyPr>
            <a:normAutofit/>
          </a:bodyPr>
          <a:lstStyle/>
          <a:p>
            <a:pPr algn="ctr"/>
            <a:r>
              <a:rPr lang="en-CA" sz="4000" b="1" dirty="0">
                <a:solidFill>
                  <a:srgbClr val="FFFFFF"/>
                </a:solidFill>
              </a:rPr>
              <a:t>Colour Depth</a:t>
            </a:r>
            <a:endParaRPr lang="en-CA" sz="4000" dirty="0">
              <a:solidFill>
                <a:srgbClr val="FFFFFF"/>
              </a:solidFill>
            </a:endParaRPr>
          </a:p>
        </p:txBody>
      </p:sp>
      <p:sp>
        <p:nvSpPr>
          <p:cNvPr id="3" name="Content Placeholder 2">
            <a:extLst>
              <a:ext uri="{FF2B5EF4-FFF2-40B4-BE49-F238E27FC236}">
                <a16:creationId xmlns:a16="http://schemas.microsoft.com/office/drawing/2014/main" id="{A00E4513-7E07-4A35-B87B-B653EFDC5E76}"/>
              </a:ext>
            </a:extLst>
          </p:cNvPr>
          <p:cNvSpPr>
            <a:spLocks noGrp="1"/>
          </p:cNvSpPr>
          <p:nvPr>
            <p:ph idx="1"/>
          </p:nvPr>
        </p:nvSpPr>
        <p:spPr>
          <a:xfrm>
            <a:off x="1179226" y="2753935"/>
            <a:ext cx="9833548" cy="3689067"/>
          </a:xfrm>
        </p:spPr>
        <p:txBody>
          <a:bodyPr vert="horz" lIns="91440" tIns="45720" rIns="91440" bIns="45720" rtlCol="0" anchor="t">
            <a:noAutofit/>
          </a:bodyPr>
          <a:lstStyle/>
          <a:p>
            <a:r>
              <a:rPr lang="en-US" sz="2400" dirty="0">
                <a:solidFill>
                  <a:srgbClr val="000000"/>
                </a:solidFill>
              </a:rPr>
              <a:t>If our image doesn't have a lot of unique </a:t>
            </a:r>
            <a:r>
              <a:rPr lang="en-US" sz="2400" dirty="0" err="1">
                <a:solidFill>
                  <a:srgbClr val="000000"/>
                </a:solidFill>
              </a:rPr>
              <a:t>colours</a:t>
            </a:r>
            <a:r>
              <a:rPr lang="en-US" sz="2400" dirty="0">
                <a:solidFill>
                  <a:srgbClr val="000000"/>
                </a:solidFill>
              </a:rPr>
              <a:t>, we can limit the number of choices for each pixel and thus store less information for each.</a:t>
            </a:r>
            <a:endParaRPr lang="en-US" sz="2400" dirty="0">
              <a:solidFill>
                <a:srgbClr val="000000"/>
              </a:solidFill>
              <a:cs typeface="Calibri"/>
            </a:endParaRPr>
          </a:p>
          <a:p>
            <a:r>
              <a:rPr lang="en-US" sz="2400" dirty="0">
                <a:solidFill>
                  <a:srgbClr val="000000"/>
                </a:solidFill>
              </a:rPr>
              <a:t>This means choosing a palette of </a:t>
            </a:r>
            <a:r>
              <a:rPr lang="en-US" sz="2400" dirty="0" err="1">
                <a:solidFill>
                  <a:srgbClr val="000000"/>
                </a:solidFill>
              </a:rPr>
              <a:t>colours</a:t>
            </a:r>
            <a:r>
              <a:rPr lang="en-US" sz="2400" dirty="0">
                <a:solidFill>
                  <a:srgbClr val="000000"/>
                </a:solidFill>
              </a:rPr>
              <a:t> for the image, then choosing each pixel from those. Often 2</a:t>
            </a:r>
            <a:r>
              <a:rPr lang="en-US" sz="2400" baseline="30000" dirty="0">
                <a:solidFill>
                  <a:srgbClr val="000000"/>
                </a:solidFill>
              </a:rPr>
              <a:t>8</a:t>
            </a:r>
            <a:r>
              <a:rPr lang="en-US" sz="2400" dirty="0">
                <a:solidFill>
                  <a:srgbClr val="000000"/>
                </a:solidFill>
              </a:rPr>
              <a:t> = 256 </a:t>
            </a:r>
            <a:r>
              <a:rPr lang="en-US" sz="2400" dirty="0" err="1">
                <a:solidFill>
                  <a:srgbClr val="000000"/>
                </a:solidFill>
              </a:rPr>
              <a:t>colours</a:t>
            </a:r>
            <a:r>
              <a:rPr lang="en-US" sz="2400" dirty="0">
                <a:solidFill>
                  <a:srgbClr val="000000"/>
                </a:solidFill>
              </a:rPr>
              <a:t>, requiring 8 bits for each pixel Or some smaller power of two.</a:t>
            </a:r>
            <a:endParaRPr lang="en-US" sz="2400" dirty="0">
              <a:solidFill>
                <a:srgbClr val="000000"/>
              </a:solidFill>
              <a:cs typeface="Calibri"/>
            </a:endParaRPr>
          </a:p>
          <a:p>
            <a:r>
              <a:rPr lang="en-US" sz="2400" dirty="0">
                <a:solidFill>
                  <a:srgbClr val="000000"/>
                </a:solidFill>
              </a:rPr>
              <a:t>Storing 8 instead of 24 bits per pixel should make the file ≈1/3 the size, but at the cost of having fewer possible </a:t>
            </a:r>
            <a:r>
              <a:rPr lang="en-US" sz="2400" dirty="0" err="1">
                <a:solidFill>
                  <a:srgbClr val="000000"/>
                </a:solidFill>
              </a:rPr>
              <a:t>colours</a:t>
            </a:r>
            <a:r>
              <a:rPr lang="en-US" sz="2400" dirty="0">
                <a:solidFill>
                  <a:srgbClr val="000000"/>
                </a:solidFill>
              </a:rPr>
              <a:t> in the image.</a:t>
            </a:r>
            <a:endParaRPr lang="en-US" sz="2400" dirty="0">
              <a:solidFill>
                <a:srgbClr val="000000"/>
              </a:solidFill>
              <a:cs typeface="Calibri"/>
            </a:endParaRPr>
          </a:p>
          <a:p>
            <a:r>
              <a:rPr lang="en-US" sz="2400" dirty="0">
                <a:solidFill>
                  <a:srgbClr val="000000"/>
                </a:solidFill>
              </a:rPr>
              <a:t>So, this is a great idea for images that have few unique </a:t>
            </a:r>
            <a:r>
              <a:rPr lang="en-US" sz="2400" err="1">
                <a:solidFill>
                  <a:srgbClr val="000000"/>
                </a:solidFill>
              </a:rPr>
              <a:t>colours</a:t>
            </a:r>
            <a:r>
              <a:rPr lang="en-US" sz="2400" dirty="0">
                <a:solidFill>
                  <a:srgbClr val="000000"/>
                </a:solidFill>
              </a:rPr>
              <a:t>, like including logos, drawings, comics, or screenshots. For images with lots of </a:t>
            </a:r>
            <a:r>
              <a:rPr lang="en-US" sz="2400" err="1">
                <a:solidFill>
                  <a:srgbClr val="000000"/>
                </a:solidFill>
              </a:rPr>
              <a:t>colours</a:t>
            </a:r>
            <a:r>
              <a:rPr lang="en-US" sz="2400" dirty="0">
                <a:solidFill>
                  <a:srgbClr val="000000"/>
                </a:solidFill>
              </a:rPr>
              <a:t>, we'll make the image look much worse: photographs, full-</a:t>
            </a:r>
            <a:r>
              <a:rPr lang="en-US" sz="2400" dirty="0" err="1">
                <a:solidFill>
                  <a:srgbClr val="000000"/>
                </a:solidFill>
              </a:rPr>
              <a:t>colour</a:t>
            </a:r>
            <a:r>
              <a:rPr lang="en-US" sz="2400" dirty="0">
                <a:solidFill>
                  <a:srgbClr val="000000"/>
                </a:solidFill>
              </a:rPr>
              <a:t> illustrations.</a:t>
            </a:r>
            <a:endParaRPr lang="en-CA" sz="2400">
              <a:solidFill>
                <a:srgbClr val="000000"/>
              </a:solidFill>
              <a:cs typeface="Calibri"/>
            </a:endParaRPr>
          </a:p>
        </p:txBody>
      </p:sp>
    </p:spTree>
    <p:extLst>
      <p:ext uri="{BB962C8B-B14F-4D97-AF65-F5344CB8AC3E}">
        <p14:creationId xmlns:p14="http://schemas.microsoft.com/office/powerpoint/2010/main" val="63190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E181C15-F519-4742-80B3-3FFA8AD6A1A4}"/>
              </a:ext>
            </a:extLst>
          </p:cNvPr>
          <p:cNvSpPr>
            <a:spLocks noGrp="1"/>
          </p:cNvSpPr>
          <p:nvPr>
            <p:ph type="title"/>
          </p:nvPr>
        </p:nvSpPr>
        <p:spPr>
          <a:xfrm>
            <a:off x="1179226" y="826680"/>
            <a:ext cx="9833548" cy="1325563"/>
          </a:xfrm>
        </p:spPr>
        <p:txBody>
          <a:bodyPr>
            <a:normAutofit/>
          </a:bodyPr>
          <a:lstStyle/>
          <a:p>
            <a:pPr algn="ctr"/>
            <a:r>
              <a:rPr lang="en-CA" sz="4000" b="1" dirty="0">
                <a:solidFill>
                  <a:srgbClr val="FFFFFF"/>
                </a:solidFill>
              </a:rPr>
              <a:t>Colour Depth</a:t>
            </a:r>
            <a:endParaRPr lang="en-CA" sz="4000" dirty="0">
              <a:solidFill>
                <a:srgbClr val="FFFFFF"/>
              </a:solidFill>
            </a:endParaRPr>
          </a:p>
        </p:txBody>
      </p:sp>
      <p:sp>
        <p:nvSpPr>
          <p:cNvPr id="3" name="Content Placeholder 2">
            <a:extLst>
              <a:ext uri="{FF2B5EF4-FFF2-40B4-BE49-F238E27FC236}">
                <a16:creationId xmlns:a16="http://schemas.microsoft.com/office/drawing/2014/main" id="{83138580-FFC3-4596-B83E-87B2912FF4FF}"/>
              </a:ext>
            </a:extLst>
          </p:cNvPr>
          <p:cNvSpPr>
            <a:spLocks noGrp="1"/>
          </p:cNvSpPr>
          <p:nvPr>
            <p:ph idx="1"/>
          </p:nvPr>
        </p:nvSpPr>
        <p:spPr>
          <a:xfrm>
            <a:off x="837649" y="2710815"/>
            <a:ext cx="10516397" cy="3989886"/>
          </a:xfrm>
        </p:spPr>
        <p:txBody>
          <a:bodyPr vert="horz" lIns="91440" tIns="45720" rIns="91440" bIns="45720" rtlCol="0" anchor="t">
            <a:normAutofit/>
          </a:bodyPr>
          <a:lstStyle/>
          <a:p>
            <a:r>
              <a:rPr lang="en-US" sz="2400" dirty="0">
                <a:solidFill>
                  <a:srgbClr val="000000"/>
                </a:solidFill>
              </a:rPr>
              <a:t>But the number of </a:t>
            </a:r>
            <a:r>
              <a:rPr lang="en-US" sz="2400" dirty="0" err="1">
                <a:solidFill>
                  <a:srgbClr val="000000"/>
                </a:solidFill>
              </a:rPr>
              <a:t>colours</a:t>
            </a:r>
            <a:r>
              <a:rPr lang="en-US" sz="2400" dirty="0">
                <a:solidFill>
                  <a:srgbClr val="000000"/>
                </a:solidFill>
              </a:rPr>
              <a:t> might be higher than is obvious. This looks like three: white, black, and red:</a:t>
            </a:r>
            <a:endParaRPr lang="en-US" sz="2400" dirty="0">
              <a:solidFill>
                <a:srgbClr val="000000"/>
              </a:solidFill>
              <a:cs typeface="Calibri"/>
            </a:endParaRPr>
          </a:p>
          <a:p>
            <a:endParaRPr lang="en-US" sz="2400" dirty="0">
              <a:solidFill>
                <a:srgbClr val="000000"/>
              </a:solidFill>
              <a:cs typeface="Calibri"/>
            </a:endParaRPr>
          </a:p>
          <a:p>
            <a:endParaRPr lang="en-US" sz="2400" dirty="0">
              <a:solidFill>
                <a:srgbClr val="000000"/>
              </a:solidFill>
              <a:cs typeface="Calibri"/>
            </a:endParaRPr>
          </a:p>
          <a:p>
            <a:endParaRPr lang="en-US" sz="2400" dirty="0">
              <a:solidFill>
                <a:srgbClr val="000000"/>
              </a:solidFill>
              <a:cs typeface="Calibri"/>
            </a:endParaRPr>
          </a:p>
          <a:p>
            <a:r>
              <a:rPr lang="en-US" sz="2400" dirty="0">
                <a:solidFill>
                  <a:srgbClr val="000000"/>
                </a:solidFill>
              </a:rPr>
              <a:t>But on a closer look, there are many greys, pinks, and dark reds:</a:t>
            </a:r>
            <a:endParaRPr lang="en-CA" sz="2400">
              <a:solidFill>
                <a:srgbClr val="000000"/>
              </a:solidFill>
              <a:cs typeface="Calibri"/>
            </a:endParaRPr>
          </a:p>
        </p:txBody>
      </p:sp>
      <p:pic>
        <p:nvPicPr>
          <p:cNvPr id="7" name="Picture 6">
            <a:extLst>
              <a:ext uri="{FF2B5EF4-FFF2-40B4-BE49-F238E27FC236}">
                <a16:creationId xmlns:a16="http://schemas.microsoft.com/office/drawing/2014/main" id="{EB182222-FDBA-4B30-A378-1C2ED2FBB6C6}"/>
              </a:ext>
            </a:extLst>
          </p:cNvPr>
          <p:cNvPicPr>
            <a:picLocks noChangeAspect="1"/>
          </p:cNvPicPr>
          <p:nvPr/>
        </p:nvPicPr>
        <p:blipFill>
          <a:blip r:embed="rId3"/>
          <a:stretch>
            <a:fillRect/>
          </a:stretch>
        </p:blipFill>
        <p:spPr>
          <a:xfrm>
            <a:off x="3045551" y="3597520"/>
            <a:ext cx="1581150" cy="1285875"/>
          </a:xfrm>
          <a:prstGeom prst="rect">
            <a:avLst/>
          </a:prstGeom>
        </p:spPr>
      </p:pic>
      <p:pic>
        <p:nvPicPr>
          <p:cNvPr id="9" name="Picture 8">
            <a:extLst>
              <a:ext uri="{FF2B5EF4-FFF2-40B4-BE49-F238E27FC236}">
                <a16:creationId xmlns:a16="http://schemas.microsoft.com/office/drawing/2014/main" id="{9620933B-3C2A-4667-9800-F6C179623322}"/>
              </a:ext>
            </a:extLst>
          </p:cNvPr>
          <p:cNvPicPr>
            <a:picLocks noChangeAspect="1"/>
          </p:cNvPicPr>
          <p:nvPr/>
        </p:nvPicPr>
        <p:blipFill>
          <a:blip r:embed="rId4"/>
          <a:stretch>
            <a:fillRect/>
          </a:stretch>
        </p:blipFill>
        <p:spPr>
          <a:xfrm>
            <a:off x="2778851" y="5474889"/>
            <a:ext cx="1847850" cy="1219200"/>
          </a:xfrm>
          <a:prstGeom prst="rect">
            <a:avLst/>
          </a:prstGeom>
        </p:spPr>
      </p:pic>
    </p:spTree>
    <p:extLst>
      <p:ext uri="{BB962C8B-B14F-4D97-AF65-F5344CB8AC3E}">
        <p14:creationId xmlns:p14="http://schemas.microsoft.com/office/powerpoint/2010/main" val="2139349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2D0C52-55A2-4968-81A8-A25FAE4D16ED}"/>
              </a:ext>
            </a:extLst>
          </p:cNvPr>
          <p:cNvSpPr>
            <a:spLocks noGrp="1"/>
          </p:cNvSpPr>
          <p:nvPr>
            <p:ph type="title"/>
          </p:nvPr>
        </p:nvSpPr>
        <p:spPr>
          <a:xfrm>
            <a:off x="1179226" y="826680"/>
            <a:ext cx="9833548" cy="1325563"/>
          </a:xfrm>
        </p:spPr>
        <p:txBody>
          <a:bodyPr>
            <a:normAutofit/>
          </a:bodyPr>
          <a:lstStyle/>
          <a:p>
            <a:pPr algn="ctr"/>
            <a:r>
              <a:rPr lang="en-CA" sz="4000" b="1" dirty="0">
                <a:solidFill>
                  <a:srgbClr val="FFFFFF"/>
                </a:solidFill>
              </a:rPr>
              <a:t>Colour Depth</a:t>
            </a:r>
            <a:endParaRPr lang="en-CA" sz="4000" dirty="0">
              <a:solidFill>
                <a:srgbClr val="FFFFFF"/>
              </a:solidFill>
            </a:endParaRPr>
          </a:p>
        </p:txBody>
      </p:sp>
      <p:sp>
        <p:nvSpPr>
          <p:cNvPr id="3" name="Content Placeholder 2">
            <a:extLst>
              <a:ext uri="{FF2B5EF4-FFF2-40B4-BE49-F238E27FC236}">
                <a16:creationId xmlns:a16="http://schemas.microsoft.com/office/drawing/2014/main" id="{5D165DC3-81BE-4EB4-A380-D174E24F51F4}"/>
              </a:ext>
            </a:extLst>
          </p:cNvPr>
          <p:cNvSpPr>
            <a:spLocks noGrp="1"/>
          </p:cNvSpPr>
          <p:nvPr>
            <p:ph idx="1"/>
          </p:nvPr>
        </p:nvSpPr>
        <p:spPr>
          <a:xfrm>
            <a:off x="1179074" y="2841477"/>
            <a:ext cx="9833548" cy="2753937"/>
          </a:xfrm>
        </p:spPr>
        <p:txBody>
          <a:bodyPr>
            <a:normAutofit/>
          </a:bodyPr>
          <a:lstStyle/>
          <a:p>
            <a:r>
              <a:rPr lang="en-US" sz="2400" dirty="0">
                <a:solidFill>
                  <a:srgbClr val="000000"/>
                </a:solidFill>
              </a:rPr>
              <a:t>JPEG images only stores 24-bit </a:t>
            </a:r>
            <a:r>
              <a:rPr lang="en-US" sz="2400" dirty="0" err="1">
                <a:solidFill>
                  <a:srgbClr val="000000"/>
                </a:solidFill>
              </a:rPr>
              <a:t>colour</a:t>
            </a:r>
            <a:r>
              <a:rPr lang="en-US" sz="2400" dirty="0">
                <a:solidFill>
                  <a:srgbClr val="000000"/>
                </a:solidFill>
              </a:rPr>
              <a:t>.</a:t>
            </a:r>
          </a:p>
          <a:p>
            <a:r>
              <a:rPr lang="en-US" sz="2400" dirty="0">
                <a:solidFill>
                  <a:srgbClr val="000000"/>
                </a:solidFill>
              </a:rPr>
              <a:t>PNG can store 24-bit full </a:t>
            </a:r>
            <a:r>
              <a:rPr lang="en-US" sz="2400" dirty="0" err="1">
                <a:solidFill>
                  <a:srgbClr val="000000"/>
                </a:solidFill>
              </a:rPr>
              <a:t>colour</a:t>
            </a:r>
            <a:r>
              <a:rPr lang="en-US" sz="2400" dirty="0">
                <a:solidFill>
                  <a:srgbClr val="000000"/>
                </a:solidFill>
              </a:rPr>
              <a:t>, or 8-bit or less </a:t>
            </a:r>
            <a:r>
              <a:rPr lang="en-US" sz="2400" dirty="0" err="1">
                <a:solidFill>
                  <a:srgbClr val="000000"/>
                </a:solidFill>
              </a:rPr>
              <a:t>paletted</a:t>
            </a:r>
            <a:r>
              <a:rPr lang="en-US" sz="2400" dirty="0">
                <a:solidFill>
                  <a:srgbClr val="000000"/>
                </a:solidFill>
              </a:rPr>
              <a:t> images.</a:t>
            </a:r>
          </a:p>
          <a:p>
            <a:r>
              <a:rPr lang="en-US" sz="2400" dirty="0">
                <a:solidFill>
                  <a:srgbClr val="000000"/>
                </a:solidFill>
              </a:rPr>
              <a:t>GIF can store 8-bit </a:t>
            </a:r>
            <a:r>
              <a:rPr lang="en-US" sz="2400" dirty="0" err="1">
                <a:solidFill>
                  <a:srgbClr val="000000"/>
                </a:solidFill>
              </a:rPr>
              <a:t>colour</a:t>
            </a:r>
            <a:r>
              <a:rPr lang="en-US" sz="2400" dirty="0">
                <a:solidFill>
                  <a:srgbClr val="000000"/>
                </a:solidFill>
              </a:rPr>
              <a:t> or less.</a:t>
            </a:r>
          </a:p>
          <a:p>
            <a:r>
              <a:rPr lang="en-US" sz="2400" dirty="0">
                <a:solidFill>
                  <a:srgbClr val="000000"/>
                </a:solidFill>
              </a:rPr>
              <a:t>Especially when working with PNG, check your image editing program for </a:t>
            </a:r>
            <a:r>
              <a:rPr lang="en-US" sz="2400" dirty="0" err="1">
                <a:solidFill>
                  <a:srgbClr val="000000"/>
                </a:solidFill>
              </a:rPr>
              <a:t>colour</a:t>
            </a:r>
            <a:r>
              <a:rPr lang="en-US" sz="2400" dirty="0">
                <a:solidFill>
                  <a:srgbClr val="000000"/>
                </a:solidFill>
              </a:rPr>
              <a:t> depth or indexed </a:t>
            </a:r>
            <a:r>
              <a:rPr lang="en-US" sz="2400" dirty="0" err="1">
                <a:solidFill>
                  <a:srgbClr val="000000"/>
                </a:solidFill>
              </a:rPr>
              <a:t>colour</a:t>
            </a:r>
            <a:r>
              <a:rPr lang="en-US" sz="2400" dirty="0">
                <a:solidFill>
                  <a:srgbClr val="000000"/>
                </a:solidFill>
              </a:rPr>
              <a:t>.</a:t>
            </a:r>
          </a:p>
          <a:p>
            <a:r>
              <a:rPr lang="en-US" sz="2400" dirty="0">
                <a:solidFill>
                  <a:srgbClr val="000000"/>
                </a:solidFill>
              </a:rPr>
              <a:t>Choose the smallest palette possible, but no smaller.</a:t>
            </a:r>
            <a:endParaRPr lang="en-CA" sz="2400" dirty="0">
              <a:solidFill>
                <a:srgbClr val="000000"/>
              </a:solidFill>
            </a:endParaRPr>
          </a:p>
        </p:txBody>
      </p:sp>
    </p:spTree>
    <p:extLst>
      <p:ext uri="{BB962C8B-B14F-4D97-AF65-F5344CB8AC3E}">
        <p14:creationId xmlns:p14="http://schemas.microsoft.com/office/powerpoint/2010/main" val="3478439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2D0C52-55A2-4968-81A8-A25FAE4D16ED}"/>
              </a:ext>
            </a:extLst>
          </p:cNvPr>
          <p:cNvSpPr>
            <a:spLocks noGrp="1"/>
          </p:cNvSpPr>
          <p:nvPr>
            <p:ph type="title"/>
          </p:nvPr>
        </p:nvSpPr>
        <p:spPr>
          <a:xfrm>
            <a:off x="1179226" y="826680"/>
            <a:ext cx="9833548" cy="1325563"/>
          </a:xfrm>
        </p:spPr>
        <p:txBody>
          <a:bodyPr>
            <a:normAutofit/>
          </a:bodyPr>
          <a:lstStyle/>
          <a:p>
            <a:pPr algn="ctr"/>
            <a:r>
              <a:rPr lang="en-CA" b="1" dirty="0">
                <a:solidFill>
                  <a:schemeClr val="bg1"/>
                </a:solidFill>
              </a:rPr>
              <a:t>Image Compression</a:t>
            </a:r>
            <a:endParaRPr lang="en-CA" sz="4000" dirty="0">
              <a:solidFill>
                <a:schemeClr val="bg1"/>
              </a:solidFill>
            </a:endParaRPr>
          </a:p>
        </p:txBody>
      </p:sp>
      <p:sp>
        <p:nvSpPr>
          <p:cNvPr id="3" name="Content Placeholder 2">
            <a:extLst>
              <a:ext uri="{FF2B5EF4-FFF2-40B4-BE49-F238E27FC236}">
                <a16:creationId xmlns:a16="http://schemas.microsoft.com/office/drawing/2014/main" id="{5D165DC3-81BE-4EB4-A380-D174E24F51F4}"/>
              </a:ext>
            </a:extLst>
          </p:cNvPr>
          <p:cNvSpPr>
            <a:spLocks noGrp="1"/>
          </p:cNvSpPr>
          <p:nvPr>
            <p:ph idx="1"/>
          </p:nvPr>
        </p:nvSpPr>
        <p:spPr>
          <a:xfrm>
            <a:off x="787340" y="2757077"/>
            <a:ext cx="10668786" cy="2693976"/>
          </a:xfrm>
        </p:spPr>
        <p:txBody>
          <a:bodyPr vert="horz" lIns="91440" tIns="45720" rIns="91440" bIns="45720" rtlCol="0" anchor="t">
            <a:noAutofit/>
          </a:bodyPr>
          <a:lstStyle/>
          <a:p>
            <a:r>
              <a:rPr lang="en-US" sz="2400" dirty="0">
                <a:solidFill>
                  <a:srgbClr val="000000"/>
                </a:solidFill>
              </a:rPr>
              <a:t>Raw pixel data is too large, even for small images.</a:t>
            </a:r>
          </a:p>
          <a:p>
            <a:r>
              <a:rPr lang="en-US" sz="2400" dirty="0">
                <a:solidFill>
                  <a:srgbClr val="000000"/>
                </a:solidFill>
              </a:rPr>
              <a:t>Windows BMP files are usually not compressed, and huge. (A 500×500 pixel full </a:t>
            </a:r>
            <a:r>
              <a:rPr lang="en-US" sz="2400" dirty="0" err="1">
                <a:solidFill>
                  <a:srgbClr val="000000"/>
                </a:solidFill>
              </a:rPr>
              <a:t>colour</a:t>
            </a:r>
            <a:r>
              <a:rPr lang="en-US" sz="2400" dirty="0">
                <a:solidFill>
                  <a:srgbClr val="000000"/>
                </a:solidFill>
              </a:rPr>
              <a:t> image will be 732 kB.). They don't make sense on the web.</a:t>
            </a:r>
          </a:p>
          <a:p>
            <a:r>
              <a:rPr lang="en-US" sz="2400" dirty="0">
                <a:solidFill>
                  <a:srgbClr val="000000"/>
                </a:solidFill>
              </a:rPr>
              <a:t>Every other bitmap format uses some kind of data compression to make smaller files.</a:t>
            </a:r>
            <a:endParaRPr lang="en-CA" sz="2400" dirty="0">
              <a:solidFill>
                <a:srgbClr val="000000"/>
              </a:solidFill>
            </a:endParaRPr>
          </a:p>
        </p:txBody>
      </p:sp>
    </p:spTree>
    <p:extLst>
      <p:ext uri="{BB962C8B-B14F-4D97-AF65-F5344CB8AC3E}">
        <p14:creationId xmlns:p14="http://schemas.microsoft.com/office/powerpoint/2010/main" val="2415564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2D0C52-55A2-4968-81A8-A25FAE4D16ED}"/>
              </a:ext>
            </a:extLst>
          </p:cNvPr>
          <p:cNvSpPr>
            <a:spLocks noGrp="1"/>
          </p:cNvSpPr>
          <p:nvPr>
            <p:ph type="title"/>
          </p:nvPr>
        </p:nvSpPr>
        <p:spPr>
          <a:xfrm>
            <a:off x="1179226" y="826680"/>
            <a:ext cx="9833548" cy="1325563"/>
          </a:xfrm>
        </p:spPr>
        <p:txBody>
          <a:bodyPr>
            <a:normAutofit/>
          </a:bodyPr>
          <a:lstStyle/>
          <a:p>
            <a:pPr algn="ctr"/>
            <a:r>
              <a:rPr lang="en-CA" sz="4000" b="1" dirty="0">
                <a:solidFill>
                  <a:schemeClr val="bg1"/>
                </a:solidFill>
              </a:rPr>
              <a:t>Image Compression</a:t>
            </a:r>
            <a:endParaRPr lang="en-CA" sz="4000" dirty="0">
              <a:solidFill>
                <a:srgbClr val="FFFFFF"/>
              </a:solidFill>
            </a:endParaRPr>
          </a:p>
        </p:txBody>
      </p:sp>
      <p:sp>
        <p:nvSpPr>
          <p:cNvPr id="3" name="Content Placeholder 2">
            <a:extLst>
              <a:ext uri="{FF2B5EF4-FFF2-40B4-BE49-F238E27FC236}">
                <a16:creationId xmlns:a16="http://schemas.microsoft.com/office/drawing/2014/main" id="{5D165DC3-81BE-4EB4-A380-D174E24F51F4}"/>
              </a:ext>
            </a:extLst>
          </p:cNvPr>
          <p:cNvSpPr>
            <a:spLocks noGrp="1"/>
          </p:cNvSpPr>
          <p:nvPr>
            <p:ph idx="1"/>
          </p:nvPr>
        </p:nvSpPr>
        <p:spPr>
          <a:xfrm>
            <a:off x="1179226" y="2625213"/>
            <a:ext cx="9833548" cy="4055805"/>
          </a:xfrm>
        </p:spPr>
        <p:txBody>
          <a:bodyPr vert="horz" lIns="91440" tIns="45720" rIns="91440" bIns="45720" rtlCol="0" anchor="t">
            <a:normAutofit/>
          </a:bodyPr>
          <a:lstStyle/>
          <a:p>
            <a:r>
              <a:rPr lang="en-US" sz="2400" dirty="0">
                <a:solidFill>
                  <a:srgbClr val="000000"/>
                </a:solidFill>
              </a:rPr>
              <a:t>Compression can be </a:t>
            </a:r>
            <a:r>
              <a:rPr lang="en-US" sz="2400" b="1" dirty="0">
                <a:solidFill>
                  <a:srgbClr val="FF0000"/>
                </a:solidFill>
              </a:rPr>
              <a:t>lossless or lossy.</a:t>
            </a:r>
            <a:endParaRPr lang="en-US" sz="2400" b="1">
              <a:solidFill>
                <a:srgbClr val="FF0000"/>
              </a:solidFill>
              <a:cs typeface="Calibri"/>
            </a:endParaRPr>
          </a:p>
          <a:p>
            <a:r>
              <a:rPr lang="en-US" sz="2400" dirty="0">
                <a:solidFill>
                  <a:srgbClr val="000000"/>
                </a:solidFill>
              </a:rPr>
              <a:t>With lossless compression, you can compress and </a:t>
            </a:r>
            <a:r>
              <a:rPr lang="en-US" sz="2400" dirty="0" err="1">
                <a:solidFill>
                  <a:srgbClr val="000000"/>
                </a:solidFill>
              </a:rPr>
              <a:t>uncompress</a:t>
            </a:r>
            <a:r>
              <a:rPr lang="en-US" sz="2400" dirty="0">
                <a:solidFill>
                  <a:srgbClr val="000000"/>
                </a:solidFill>
              </a:rPr>
              <a:t> and you'll get exactly the same thing back.</a:t>
            </a:r>
          </a:p>
          <a:p>
            <a:r>
              <a:rPr lang="en-US" sz="2400" dirty="0">
                <a:solidFill>
                  <a:srgbClr val="000000"/>
                </a:solidFill>
              </a:rPr>
              <a:t>With lossy compression, there may be some changes, but hopefully not noticeable.</a:t>
            </a:r>
          </a:p>
          <a:p>
            <a:r>
              <a:rPr lang="en-US" sz="2400" dirty="0">
                <a:solidFill>
                  <a:srgbClr val="000000"/>
                </a:solidFill>
              </a:rPr>
              <a:t>PNG and GIF use lossless compression algorithms. PNG's compression is generally better, and produces smaller files.</a:t>
            </a:r>
          </a:p>
          <a:p>
            <a:r>
              <a:rPr lang="en-US" sz="2400" dirty="0">
                <a:solidFill>
                  <a:srgbClr val="000000"/>
                </a:solidFill>
              </a:rPr>
              <a:t>SVG images are often compressed with a lossless algorithm (but not always: they tend to be big when not).</a:t>
            </a:r>
          </a:p>
        </p:txBody>
      </p:sp>
    </p:spTree>
    <p:extLst>
      <p:ext uri="{BB962C8B-B14F-4D97-AF65-F5344CB8AC3E}">
        <p14:creationId xmlns:p14="http://schemas.microsoft.com/office/powerpoint/2010/main" val="1675504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2D0C52-55A2-4968-81A8-A25FAE4D16ED}"/>
              </a:ext>
            </a:extLst>
          </p:cNvPr>
          <p:cNvSpPr>
            <a:spLocks noGrp="1"/>
          </p:cNvSpPr>
          <p:nvPr>
            <p:ph type="title"/>
          </p:nvPr>
        </p:nvSpPr>
        <p:spPr>
          <a:xfrm>
            <a:off x="1179226" y="826680"/>
            <a:ext cx="9833548" cy="1325563"/>
          </a:xfrm>
        </p:spPr>
        <p:txBody>
          <a:bodyPr>
            <a:normAutofit/>
          </a:bodyPr>
          <a:lstStyle/>
          <a:p>
            <a:pPr algn="ctr"/>
            <a:r>
              <a:rPr lang="en-CA" b="1" dirty="0">
                <a:solidFill>
                  <a:schemeClr val="bg1"/>
                </a:solidFill>
              </a:rPr>
              <a:t>Image Compression</a:t>
            </a:r>
            <a:endParaRPr lang="en-CA" sz="4000" dirty="0">
              <a:solidFill>
                <a:schemeClr val="bg1"/>
              </a:solidFill>
            </a:endParaRPr>
          </a:p>
        </p:txBody>
      </p:sp>
      <p:sp>
        <p:nvSpPr>
          <p:cNvPr id="3" name="Content Placeholder 2">
            <a:extLst>
              <a:ext uri="{FF2B5EF4-FFF2-40B4-BE49-F238E27FC236}">
                <a16:creationId xmlns:a16="http://schemas.microsoft.com/office/drawing/2014/main" id="{5D165DC3-81BE-4EB4-A380-D174E24F51F4}"/>
              </a:ext>
            </a:extLst>
          </p:cNvPr>
          <p:cNvSpPr>
            <a:spLocks noGrp="1"/>
          </p:cNvSpPr>
          <p:nvPr>
            <p:ph idx="1"/>
          </p:nvPr>
        </p:nvSpPr>
        <p:spPr>
          <a:xfrm>
            <a:off x="1179226" y="2753936"/>
            <a:ext cx="9833548" cy="3953160"/>
          </a:xfrm>
        </p:spPr>
        <p:txBody>
          <a:bodyPr vert="horz" lIns="91440" tIns="45720" rIns="91440" bIns="45720" rtlCol="0" anchor="t">
            <a:normAutofit lnSpcReduction="10000"/>
          </a:bodyPr>
          <a:lstStyle/>
          <a:p>
            <a:r>
              <a:rPr lang="en-US" sz="2200" dirty="0">
                <a:solidFill>
                  <a:srgbClr val="000000"/>
                </a:solidFill>
              </a:rPr>
              <a:t>JPEG uses a lossy compression method designed for photographs.</a:t>
            </a:r>
          </a:p>
          <a:p>
            <a:r>
              <a:rPr lang="en-US" sz="2200" dirty="0">
                <a:solidFill>
                  <a:srgbClr val="000000"/>
                </a:solidFill>
              </a:rPr>
              <a:t>Given a photograph, JPEG should be much smaller than PNG and visually identical.</a:t>
            </a:r>
          </a:p>
          <a:p>
            <a:r>
              <a:rPr lang="en-US" sz="2200" dirty="0">
                <a:solidFill>
                  <a:srgbClr val="000000"/>
                </a:solidFill>
              </a:rPr>
              <a:t>For non-photograph images, JPEG usually does a bad job. Same simple image,</a:t>
            </a:r>
            <a:endParaRPr lang="en-US" sz="2200" dirty="0">
              <a:solidFill>
                <a:srgbClr val="000000"/>
              </a:solidFill>
              <a:cs typeface="Calibri" panose="020F0502020204030204"/>
            </a:endParaRPr>
          </a:p>
          <a:p>
            <a:r>
              <a:rPr lang="en-US" sz="2200" dirty="0">
                <a:solidFill>
                  <a:srgbClr val="000000"/>
                </a:solidFill>
              </a:rPr>
              <a:t> saved as JPEG (scaled 2×):</a:t>
            </a:r>
            <a:endParaRPr lang="en-US"/>
          </a:p>
          <a:p>
            <a:endParaRPr lang="en-US" sz="2200" dirty="0">
              <a:solidFill>
                <a:srgbClr val="000000"/>
              </a:solidFill>
            </a:endParaRPr>
          </a:p>
          <a:p>
            <a:endParaRPr lang="en-US" sz="2200" dirty="0">
              <a:solidFill>
                <a:srgbClr val="000000"/>
              </a:solidFill>
            </a:endParaRPr>
          </a:p>
          <a:p>
            <a:r>
              <a:rPr lang="en-US" sz="2200" dirty="0">
                <a:solidFill>
                  <a:srgbClr val="000000"/>
                </a:solidFill>
              </a:rPr>
              <a:t>Detail (scaled another 10×):</a:t>
            </a:r>
          </a:p>
          <a:p>
            <a:endParaRPr lang="en-US" sz="2200" dirty="0">
              <a:solidFill>
                <a:srgbClr val="000000"/>
              </a:solidFill>
              <a:ea typeface="+mn-lt"/>
              <a:cs typeface="+mn-lt"/>
            </a:endParaRPr>
          </a:p>
          <a:p>
            <a:r>
              <a:rPr lang="en-US" sz="2200" dirty="0">
                <a:solidFill>
                  <a:srgbClr val="000000"/>
                </a:solidFill>
                <a:ea typeface="+mn-lt"/>
                <a:cs typeface="+mn-lt"/>
              </a:rPr>
              <a:t>JPEG compression has a quality scale: 1 to 100 (or similar, depending on the program). Lower quality will lose more, but have a smaller file size.</a:t>
            </a:r>
            <a:endParaRPr lang="en-US" sz="2200" dirty="0">
              <a:ea typeface="+mn-lt"/>
              <a:cs typeface="+mn-lt"/>
            </a:endParaRPr>
          </a:p>
          <a:p>
            <a:endParaRPr lang="en-US" sz="2200" dirty="0">
              <a:solidFill>
                <a:srgbClr val="000000"/>
              </a:solidFill>
              <a:cs typeface="Calibri" panose="020F0502020204030204"/>
            </a:endParaRPr>
          </a:p>
          <a:p>
            <a:pPr marL="0" indent="0">
              <a:buNone/>
            </a:pPr>
            <a:endParaRPr lang="en-CA" sz="2200" dirty="0">
              <a:solidFill>
                <a:srgbClr val="000000"/>
              </a:solidFill>
              <a:cs typeface="Calibri" panose="020F0502020204030204"/>
            </a:endParaRPr>
          </a:p>
        </p:txBody>
      </p:sp>
      <p:pic>
        <p:nvPicPr>
          <p:cNvPr id="4" name="Picture 3">
            <a:extLst>
              <a:ext uri="{FF2B5EF4-FFF2-40B4-BE49-F238E27FC236}">
                <a16:creationId xmlns:a16="http://schemas.microsoft.com/office/drawing/2014/main" id="{93E1371D-DE1D-4858-8FF8-BF332CA3E5D1}"/>
              </a:ext>
            </a:extLst>
          </p:cNvPr>
          <p:cNvPicPr>
            <a:picLocks noChangeAspect="1"/>
          </p:cNvPicPr>
          <p:nvPr/>
        </p:nvPicPr>
        <p:blipFill>
          <a:blip r:embed="rId3"/>
          <a:stretch>
            <a:fillRect/>
          </a:stretch>
        </p:blipFill>
        <p:spPr>
          <a:xfrm>
            <a:off x="4713034" y="3851950"/>
            <a:ext cx="1466115" cy="1097281"/>
          </a:xfrm>
          <a:prstGeom prst="rect">
            <a:avLst/>
          </a:prstGeom>
        </p:spPr>
      </p:pic>
      <p:pic>
        <p:nvPicPr>
          <p:cNvPr id="5" name="Picture 4">
            <a:extLst>
              <a:ext uri="{FF2B5EF4-FFF2-40B4-BE49-F238E27FC236}">
                <a16:creationId xmlns:a16="http://schemas.microsoft.com/office/drawing/2014/main" id="{42877707-FD8E-4F19-BD44-252D432F5F17}"/>
              </a:ext>
            </a:extLst>
          </p:cNvPr>
          <p:cNvPicPr>
            <a:picLocks noChangeAspect="1"/>
          </p:cNvPicPr>
          <p:nvPr/>
        </p:nvPicPr>
        <p:blipFill>
          <a:blip r:embed="rId4"/>
          <a:stretch>
            <a:fillRect/>
          </a:stretch>
        </p:blipFill>
        <p:spPr>
          <a:xfrm>
            <a:off x="4899940" y="4939682"/>
            <a:ext cx="1275653" cy="853669"/>
          </a:xfrm>
          <a:prstGeom prst="rect">
            <a:avLst/>
          </a:prstGeom>
        </p:spPr>
      </p:pic>
    </p:spTree>
    <p:extLst>
      <p:ext uri="{BB962C8B-B14F-4D97-AF65-F5344CB8AC3E}">
        <p14:creationId xmlns:p14="http://schemas.microsoft.com/office/powerpoint/2010/main" val="413329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A21612-66DF-4DF8-B644-B82A14EF4D83}"/>
              </a:ext>
            </a:extLst>
          </p:cNvPr>
          <p:cNvSpPr>
            <a:spLocks noGrp="1"/>
          </p:cNvSpPr>
          <p:nvPr>
            <p:ph type="title"/>
          </p:nvPr>
        </p:nvSpPr>
        <p:spPr>
          <a:xfrm>
            <a:off x="1179226" y="826680"/>
            <a:ext cx="9833548" cy="1325563"/>
          </a:xfrm>
        </p:spPr>
        <p:txBody>
          <a:bodyPr>
            <a:normAutofit/>
          </a:bodyPr>
          <a:lstStyle/>
          <a:p>
            <a:pPr algn="ctr"/>
            <a:r>
              <a:rPr lang="en-US" b="1" dirty="0">
                <a:solidFill>
                  <a:schemeClr val="bg1"/>
                </a:solidFill>
              </a:rPr>
              <a:t>Learning Objectives</a:t>
            </a:r>
            <a:endParaRPr lang="en-US" dirty="0">
              <a:solidFill>
                <a:schemeClr val="bg1"/>
              </a:solidFill>
            </a:endParaRPr>
          </a:p>
        </p:txBody>
      </p:sp>
      <p:sp>
        <p:nvSpPr>
          <p:cNvPr id="3" name="Content Placeholder 2">
            <a:extLst>
              <a:ext uri="{FF2B5EF4-FFF2-40B4-BE49-F238E27FC236}">
                <a16:creationId xmlns:a16="http://schemas.microsoft.com/office/drawing/2014/main" id="{95EDCDD1-D7F8-4EBA-BCEA-6EDAEB854087}"/>
              </a:ext>
            </a:extLst>
          </p:cNvPr>
          <p:cNvSpPr>
            <a:spLocks noGrp="1"/>
          </p:cNvSpPr>
          <p:nvPr>
            <p:ph idx="1"/>
          </p:nvPr>
        </p:nvSpPr>
        <p:spPr>
          <a:xfrm>
            <a:off x="1179074" y="2665194"/>
            <a:ext cx="8260348" cy="3765030"/>
          </a:xfrm>
        </p:spPr>
        <p:txBody>
          <a:bodyPr vert="horz" lIns="91440" tIns="45720" rIns="91440" bIns="45720" rtlCol="0" anchor="t">
            <a:noAutofit/>
          </a:bodyPr>
          <a:lstStyle/>
          <a:p>
            <a:r>
              <a:rPr lang="en-US" sz="2400" dirty="0">
                <a:solidFill>
                  <a:srgbClr val="000000"/>
                </a:solidFill>
                <a:cs typeface="Calibri"/>
              </a:rPr>
              <a:t>Learn the different types of graphics used in the web.</a:t>
            </a:r>
          </a:p>
          <a:p>
            <a:r>
              <a:rPr lang="en-US" sz="2400" dirty="0">
                <a:solidFill>
                  <a:srgbClr val="000000"/>
                </a:solidFill>
                <a:cs typeface="Calibri"/>
              </a:rPr>
              <a:t>Learn the methods used to choose the appropriate graphic type.</a:t>
            </a:r>
          </a:p>
          <a:p>
            <a:r>
              <a:rPr lang="en-US" sz="2400" dirty="0">
                <a:solidFill>
                  <a:srgbClr val="000000"/>
                </a:solidFill>
                <a:cs typeface="Calibri"/>
              </a:rPr>
              <a:t>Learn the techniques used to reduce the graphic file size.</a:t>
            </a:r>
          </a:p>
          <a:p>
            <a:r>
              <a:rPr lang="en-US" sz="2400" dirty="0">
                <a:solidFill>
                  <a:srgbClr val="000000"/>
                </a:solidFill>
                <a:cs typeface="Calibri"/>
              </a:rPr>
              <a:t>Basic practice using a graphic editor software for graphic optimization</a:t>
            </a:r>
          </a:p>
        </p:txBody>
      </p:sp>
    </p:spTree>
    <p:extLst>
      <p:ext uri="{BB962C8B-B14F-4D97-AF65-F5344CB8AC3E}">
        <p14:creationId xmlns:p14="http://schemas.microsoft.com/office/powerpoint/2010/main" val="112505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2D0C52-55A2-4968-81A8-A25FAE4D16ED}"/>
              </a:ext>
            </a:extLst>
          </p:cNvPr>
          <p:cNvSpPr>
            <a:spLocks noGrp="1"/>
          </p:cNvSpPr>
          <p:nvPr>
            <p:ph type="title"/>
          </p:nvPr>
        </p:nvSpPr>
        <p:spPr>
          <a:xfrm>
            <a:off x="1179226" y="826680"/>
            <a:ext cx="9833548" cy="1325563"/>
          </a:xfrm>
        </p:spPr>
        <p:txBody>
          <a:bodyPr>
            <a:normAutofit/>
          </a:bodyPr>
          <a:lstStyle/>
          <a:p>
            <a:pPr algn="ctr"/>
            <a:r>
              <a:rPr lang="en-CA" b="1" dirty="0">
                <a:solidFill>
                  <a:schemeClr val="bg1"/>
                </a:solidFill>
              </a:rPr>
              <a:t>Optimizing Images</a:t>
            </a:r>
          </a:p>
        </p:txBody>
      </p:sp>
      <p:sp>
        <p:nvSpPr>
          <p:cNvPr id="3" name="Content Placeholder 2">
            <a:extLst>
              <a:ext uri="{FF2B5EF4-FFF2-40B4-BE49-F238E27FC236}">
                <a16:creationId xmlns:a16="http://schemas.microsoft.com/office/drawing/2014/main" id="{5D165DC3-81BE-4EB4-A380-D174E24F51F4}"/>
              </a:ext>
            </a:extLst>
          </p:cNvPr>
          <p:cNvSpPr>
            <a:spLocks noGrp="1"/>
          </p:cNvSpPr>
          <p:nvPr>
            <p:ph idx="1"/>
          </p:nvPr>
        </p:nvSpPr>
        <p:spPr>
          <a:xfrm>
            <a:off x="1024480" y="2753936"/>
            <a:ext cx="10426621" cy="3951664"/>
          </a:xfrm>
        </p:spPr>
        <p:txBody>
          <a:bodyPr vert="horz" lIns="91440" tIns="45720" rIns="91440" bIns="45720" rtlCol="0" anchor="t">
            <a:normAutofit/>
          </a:bodyPr>
          <a:lstStyle/>
          <a:p>
            <a:r>
              <a:rPr lang="en-US" sz="2400" dirty="0">
                <a:solidFill>
                  <a:srgbClr val="000000"/>
                </a:solidFill>
              </a:rPr>
              <a:t>When you have an image to put on a web page, what do you actually do?</a:t>
            </a:r>
            <a:endParaRPr lang="en-US" sz="2400" dirty="0">
              <a:solidFill>
                <a:srgbClr val="000000"/>
              </a:solidFill>
              <a:cs typeface="Calibri"/>
            </a:endParaRPr>
          </a:p>
          <a:p>
            <a:r>
              <a:rPr lang="en-US" sz="2400" dirty="0">
                <a:solidFill>
                  <a:srgbClr val="000000"/>
                </a:solidFill>
              </a:rPr>
              <a:t>First choice: vector or bitmap?</a:t>
            </a:r>
            <a:endParaRPr lang="en-US" sz="2400" dirty="0">
              <a:solidFill>
                <a:srgbClr val="000000"/>
              </a:solidFill>
              <a:cs typeface="Calibri"/>
            </a:endParaRPr>
          </a:p>
          <a:p>
            <a:r>
              <a:rPr lang="en-US" sz="2400" dirty="0">
                <a:solidFill>
                  <a:srgbClr val="000000"/>
                </a:solidFill>
              </a:rPr>
              <a:t>If SVG makes sense for your image, you probably should use it.</a:t>
            </a:r>
            <a:endParaRPr lang="en-US" sz="2400" dirty="0">
              <a:solidFill>
                <a:srgbClr val="000000"/>
              </a:solidFill>
              <a:cs typeface="Calibri"/>
            </a:endParaRPr>
          </a:p>
          <a:p>
            <a:r>
              <a:rPr lang="en-US" sz="2400" dirty="0">
                <a:solidFill>
                  <a:srgbClr val="000000"/>
                </a:solidFill>
              </a:rPr>
              <a:t>The previous SVG example (left) and converted to PNG (right) look the same:</a:t>
            </a:r>
            <a:endParaRPr lang="en-US" sz="2400" dirty="0">
              <a:solidFill>
                <a:srgbClr val="000000"/>
              </a:solidFill>
              <a:cs typeface="Calibri"/>
            </a:endParaRPr>
          </a:p>
          <a:p>
            <a:endParaRPr lang="en-US" sz="2400" dirty="0">
              <a:solidFill>
                <a:srgbClr val="000000"/>
              </a:solidFill>
            </a:endParaRPr>
          </a:p>
          <a:p>
            <a:pPr marL="0" indent="0">
              <a:buNone/>
            </a:pPr>
            <a:endParaRPr lang="en-US" sz="2400" dirty="0">
              <a:solidFill>
                <a:srgbClr val="000000"/>
              </a:solidFill>
            </a:endParaRPr>
          </a:p>
          <a:p>
            <a:pPr marL="0" indent="0">
              <a:buNone/>
            </a:pPr>
            <a:endParaRPr lang="en-US" sz="2400" dirty="0">
              <a:solidFill>
                <a:srgbClr val="000000"/>
              </a:solidFill>
            </a:endParaRPr>
          </a:p>
          <a:p>
            <a:r>
              <a:rPr lang="en-US" sz="2400" dirty="0">
                <a:solidFill>
                  <a:srgbClr val="000000"/>
                </a:solidFill>
              </a:rPr>
              <a:t>The SVG version is 15 kB (after compression); the PNG is 44 kB.</a:t>
            </a:r>
            <a:endParaRPr lang="en-US" sz="2400" dirty="0">
              <a:solidFill>
                <a:srgbClr val="000000"/>
              </a:solidFill>
              <a:cs typeface="Calibri"/>
            </a:endParaRPr>
          </a:p>
        </p:txBody>
      </p:sp>
      <p:sp>
        <p:nvSpPr>
          <p:cNvPr id="4" name="Rectangle 1">
            <a:extLst>
              <a:ext uri="{FF2B5EF4-FFF2-40B4-BE49-F238E27FC236}">
                <a16:creationId xmlns:a16="http://schemas.microsoft.com/office/drawing/2014/main" id="{BFD65967-B9E4-42EF-8748-C841E07E5F31}"/>
              </a:ext>
            </a:extLst>
          </p:cNvPr>
          <p:cNvSpPr>
            <a:spLocks noChangeArrowheads="1"/>
          </p:cNvSpPr>
          <p:nvPr/>
        </p:nvSpPr>
        <p:spPr bwMode="auto">
          <a:xfrm>
            <a:off x="7907338" y="29333825"/>
            <a:ext cx="8567737"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7933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0" b="0" i="0" u="none" strike="noStrike" cap="none" normalizeH="0" baseline="0">
                <a:ln>
                  <a:noFill/>
                </a:ln>
                <a:solidFill>
                  <a:srgbClr val="0000FF"/>
                </a:solidFill>
                <a:effectLst/>
                <a:latin typeface="Source Code Pro" panose="020B0509030403020204" pitchFamily="49" charset="0"/>
              </a:rPr>
              <a:t>&lt;script </a:t>
            </a:r>
            <a:r>
              <a:rPr kumimoji="0" lang="en-US" altLang="en-US" sz="7000" b="0" i="0" u="none" strike="noStrike" cap="none" normalizeH="0" baseline="0">
                <a:ln>
                  <a:noFill/>
                </a:ln>
                <a:solidFill>
                  <a:srgbClr val="FF0000"/>
                </a:solidFill>
                <a:effectLst/>
                <a:latin typeface="Source Code Pro" panose="020B0509030403020204" pitchFamily="49" charset="0"/>
              </a:rPr>
              <a:t>src</a:t>
            </a:r>
            <a:r>
              <a:rPr kumimoji="0" lang="en-US" altLang="en-US" sz="7000" b="0" i="0" u="none" strike="noStrike" cap="none" normalizeH="0" baseline="0">
                <a:ln>
                  <a:noFill/>
                </a:ln>
                <a:solidFill>
                  <a:srgbClr val="0000FF"/>
                </a:solidFill>
                <a:effectLst/>
                <a:latin typeface="Source Code Pro" panose="020B0509030403020204" pitchFamily="49" charset="0"/>
              </a:rPr>
              <a:t>=</a:t>
            </a:r>
            <a:r>
              <a:rPr kumimoji="0" lang="en-US" altLang="en-US" sz="7000" b="0" i="0" u="none" strike="noStrike" cap="none" normalizeH="0" baseline="0">
                <a:ln>
                  <a:noFill/>
                </a:ln>
                <a:solidFill>
                  <a:srgbClr val="A31515"/>
                </a:solidFill>
                <a:effectLst/>
                <a:latin typeface="Source Code Pro" panose="020B0509030403020204" pitchFamily="49" charset="0"/>
              </a:rPr>
              <a:t>"https://cmpt165.csil.sfu.ca/js/jquery-3.4.1.js"</a:t>
            </a:r>
            <a:r>
              <a:rPr kumimoji="0" lang="en-US" altLang="en-US" sz="7000" b="0" i="0" u="none" strike="noStrike" cap="none" normalizeH="0" baseline="0">
                <a:ln>
                  <a:noFill/>
                </a:ln>
                <a:solidFill>
                  <a:srgbClr val="0000FF"/>
                </a:solidFill>
                <a:effectLst/>
                <a:latin typeface="Source Code Pro" panose="020B0509030403020204" pitchFamily="49" charset="0"/>
              </a:rPr>
              <a:t>&gt;&lt;/script&gt;</a:t>
            </a:r>
            <a:r>
              <a:rPr kumimoji="0" lang="en-US" altLang="en-US" sz="7000" b="0" i="0" u="none" strike="noStrike" cap="none" normalizeH="0" baseline="0">
                <a:ln>
                  <a:noFill/>
                </a:ln>
                <a:solidFill>
                  <a:srgbClr val="000000"/>
                </a:solidFill>
                <a:effectLst/>
                <a:latin typeface="Source Code Pro" panose="020B0509030403020204" pitchFamily="49" charset="0"/>
              </a:rPr>
              <a:t> </a:t>
            </a:r>
            <a:r>
              <a:rPr kumimoji="0" lang="en-US" altLang="en-US" sz="7000" b="0" i="0" u="none" strike="noStrike" cap="none" normalizeH="0" baseline="0">
                <a:ln>
                  <a:noFill/>
                </a:ln>
                <a:solidFill>
                  <a:srgbClr val="0000FF"/>
                </a:solidFill>
                <a:effectLst/>
                <a:latin typeface="Source Code Pro" panose="020B0509030403020204" pitchFamily="49" charset="0"/>
              </a:rPr>
              <a:t>&lt;script </a:t>
            </a:r>
            <a:r>
              <a:rPr kumimoji="0" lang="en-US" altLang="en-US" sz="7000" b="0" i="0" u="none" strike="noStrike" cap="none" normalizeH="0" baseline="0">
                <a:ln>
                  <a:noFill/>
                </a:ln>
                <a:solidFill>
                  <a:srgbClr val="FF0000"/>
                </a:solidFill>
                <a:effectLst/>
                <a:latin typeface="Source Code Pro" panose="020B0509030403020204" pitchFamily="49" charset="0"/>
              </a:rPr>
              <a:t>src</a:t>
            </a:r>
            <a:r>
              <a:rPr kumimoji="0" lang="en-US" altLang="en-US" sz="7000" b="0" i="0" u="none" strike="noStrike" cap="none" normalizeH="0" baseline="0">
                <a:ln>
                  <a:noFill/>
                </a:ln>
                <a:solidFill>
                  <a:srgbClr val="0000FF"/>
                </a:solidFill>
                <a:effectLst/>
                <a:latin typeface="Source Code Pro" panose="020B0509030403020204" pitchFamily="49" charset="0"/>
              </a:rPr>
              <a:t>=</a:t>
            </a:r>
            <a:r>
              <a:rPr kumimoji="0" lang="en-US" altLang="en-US" sz="7000" b="0" i="0" u="none" strike="noStrike" cap="none" normalizeH="0" baseline="0">
                <a:ln>
                  <a:noFill/>
                </a:ln>
                <a:solidFill>
                  <a:srgbClr val="A31515"/>
                </a:solidFill>
                <a:effectLst/>
                <a:latin typeface="Source Code Pro" panose="020B0509030403020204" pitchFamily="49" charset="0"/>
              </a:rPr>
              <a:t>"our-code.js"</a:t>
            </a:r>
            <a:r>
              <a:rPr kumimoji="0" lang="en-US" altLang="en-US" sz="7000" b="0" i="0" u="none" strike="noStrike" cap="none" normalizeH="0" baseline="0">
                <a:ln>
                  <a:noFill/>
                </a:ln>
                <a:solidFill>
                  <a:srgbClr val="0000FF"/>
                </a:solidFill>
                <a:effectLst/>
                <a:latin typeface="Source Code Pro" panose="020B0509030403020204" pitchFamily="49" charset="0"/>
              </a:rPr>
              <a:t>&gt;&lt;/script&gt;</a:t>
            </a:r>
            <a:endParaRPr kumimoji="0" lang="en-US" altLang="en-US" sz="3200" b="1" i="0" u="none" strike="noStrike" cap="none" normalizeH="0" baseline="0">
              <a:ln>
                <a:noFill/>
              </a:ln>
              <a:solidFill>
                <a:srgbClr val="000000"/>
              </a:solidFill>
              <a:effectLst/>
              <a:latin typeface="Alegreya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000000"/>
                </a:solidFill>
                <a:effectLst/>
                <a:latin typeface="Alegreya Sans"/>
              </a:rPr>
              <a:t>jQuery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rPr>
              <a:t>The jQuery library gives us a function</a:t>
            </a: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2500" b="0" i="0" u="none" strike="noStrike" cap="none" normalizeH="0" baseline="0">
                <a:ln>
                  <a:noFill/>
                </a:ln>
                <a:solidFill>
                  <a:srgbClr val="000000"/>
                </a:solidFill>
                <a:effectLst/>
                <a:latin typeface="Source Code Pro" panose="020B0509030403020204" pitchFamily="49" charset="0"/>
              </a:rPr>
              <a:t>jQuery</a:t>
            </a:r>
            <a:r>
              <a:rPr kumimoji="0" lang="en-US" altLang="en-US" sz="1100" b="0" i="0" u="none" strike="noStrike" cap="none" normalizeH="0" baseline="0">
                <a:ln>
                  <a:noFill/>
                </a:ln>
                <a:solidFill>
                  <a:schemeClr val="tx1"/>
                </a:solidFill>
                <a:effectLst/>
              </a:rPr>
              <a:t> </a:t>
            </a:r>
            <a:r>
              <a:rPr kumimoji="0" lang="en-US" altLang="en-US" sz="1800" b="0" i="0" u="none" strike="noStrike" cap="none" normalizeH="0" baseline="0">
                <a:ln>
                  <a:noFill/>
                </a:ln>
                <a:solidFill>
                  <a:schemeClr val="tx1"/>
                </a:solidFill>
                <a:effectLst/>
                <a:latin typeface="Arial" panose="020B0604020202020204" pitchFamily="34" charset="0"/>
              </a:rPr>
              <a:t>that we will use to access all of its functionality.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The </a:t>
            </a:r>
            <a:r>
              <a:rPr kumimoji="0" lang="en-US" altLang="en-US" sz="2500" b="0" i="0" u="none" strike="noStrike" cap="none" normalizeH="0" baseline="0">
                <a:ln>
                  <a:noFill/>
                </a:ln>
                <a:solidFill>
                  <a:srgbClr val="000000"/>
                </a:solidFill>
                <a:effectLst/>
                <a:latin typeface="Source Code Pro" panose="020B0509030403020204" pitchFamily="49" charset="0"/>
              </a:rPr>
              <a:t>jQuery</a:t>
            </a:r>
            <a:r>
              <a:rPr kumimoji="0" lang="en-US" altLang="en-US" sz="1100" b="0" i="0" u="none" strike="noStrike" cap="none" normalizeH="0" baseline="0">
                <a:ln>
                  <a:noFill/>
                </a:ln>
                <a:solidFill>
                  <a:schemeClr val="tx1"/>
                </a:solidFill>
                <a:effectLst/>
              </a:rPr>
              <a:t> </a:t>
            </a:r>
            <a:r>
              <a:rPr kumimoji="0" lang="en-US" altLang="en-US" sz="1800" b="0" i="0" u="none" strike="noStrike" cap="none" normalizeH="0" baseline="0">
                <a:ln>
                  <a:noFill/>
                </a:ln>
                <a:solidFill>
                  <a:schemeClr val="tx1"/>
                </a:solidFill>
                <a:effectLst/>
                <a:latin typeface="Arial" panose="020B0604020202020204" pitchFamily="34" charset="0"/>
              </a:rPr>
              <a:t>function always gives us back a jQuery object that contains a bunch of magic and lets us be much more expressive in our JavaScript code.</a:t>
            </a:r>
            <a:endParaRPr kumimoji="0" lang="en-US" altLang="en-US" sz="3200" b="1" i="0" u="none" strike="noStrike" cap="none" normalizeH="0" baseline="0">
              <a:ln>
                <a:noFill/>
              </a:ln>
              <a:solidFill>
                <a:srgbClr val="000000"/>
              </a:solidFill>
              <a:effectLst/>
              <a:latin typeface="Alegreya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000000"/>
                </a:solidFill>
                <a:effectLst/>
                <a:latin typeface="Alegreya Sans"/>
              </a:rPr>
              <a:t>jQuery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rPr>
              <a:t>In particular, we won't have to modify the HTML (by adding</a:t>
            </a: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2500" b="0" i="0" u="none" strike="noStrike" cap="none" normalizeH="0" baseline="0">
                <a:ln>
                  <a:noFill/>
                </a:ln>
                <a:solidFill>
                  <a:srgbClr val="000000"/>
                </a:solidFill>
                <a:effectLst/>
                <a:latin typeface="Source Code Pro" panose="020B0509030403020204" pitchFamily="49" charset="0"/>
              </a:rPr>
              <a:t>onclick</a:t>
            </a:r>
            <a:r>
              <a:rPr kumimoji="0" lang="en-US" altLang="en-US" sz="1100" b="0" i="0" u="none" strike="noStrike" cap="none" normalizeH="0" baseline="0">
                <a:ln>
                  <a:noFill/>
                </a:ln>
                <a:solidFill>
                  <a:schemeClr val="tx1"/>
                </a:solidFill>
                <a:effectLst/>
              </a:rPr>
              <a:t> </a:t>
            </a:r>
            <a:r>
              <a:rPr kumimoji="0" lang="en-US" altLang="en-US" sz="1800" b="0" i="0" u="none" strike="noStrike" cap="none" normalizeH="0" baseline="0">
                <a:ln>
                  <a:noFill/>
                </a:ln>
                <a:solidFill>
                  <a:schemeClr val="tx1"/>
                </a:solidFill>
                <a:effectLst/>
                <a:latin typeface="Arial" panose="020B0604020202020204" pitchFamily="34" charset="0"/>
              </a:rPr>
              <a:t>etc) to connect our behaviour to the page. That way, we can keep ideas separated: content in HTML, behaviour in JavaScript.</a:t>
            </a:r>
            <a:endParaRPr kumimoji="0" lang="en-US" altLang="en-US" sz="1800" b="0" i="0" u="none" strike="noStrike" cap="none" normalizeH="0" baseline="0">
              <a:ln>
                <a:noFill/>
              </a:ln>
              <a:solidFill>
                <a:srgbClr val="007096"/>
              </a:solidFill>
              <a:effectLst/>
              <a:latin typeface="Arial" panose="020B0604020202020204"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7096"/>
                </a:solidFill>
                <a:effectLst/>
                <a:latin typeface="Arial" panose="020B0604020202020204" pitchFamily="34" charset="0"/>
                <a:hlinkClick r:id="rId3"/>
              </a:rPr>
              <a:t>CMPT 165, Fall 2019</a:t>
            </a:r>
            <a:r>
              <a:rPr kumimoji="0" lang="en-US" altLang="en-US" sz="1800" b="0" i="0" u="none" strike="noStrike" cap="none" normalizeH="0" baseline="0">
                <a:ln>
                  <a:noFill/>
                </a:ln>
                <a:solidFill>
                  <a:schemeClr val="tx1"/>
                </a:solidFill>
                <a:effectLst/>
                <a:latin typeface="Arial" panose="020B0604020202020204" pitchFamily="34" charset="0"/>
              </a:rPr>
              <a:t>. Copyright © 2015–2019 Greg Baker. </a:t>
            </a:r>
            <a:r>
              <a:rPr kumimoji="0" lang="en-US" altLang="en-US" sz="1800" b="0" i="0" u="none" strike="noStrike" cap="none" normalizeH="0" baseline="0">
                <a:ln>
                  <a:noFill/>
                </a:ln>
                <a:solidFill>
                  <a:srgbClr val="007096"/>
                </a:solidFill>
                <a:effectLst/>
                <a:latin typeface="Arial" panose="020B0604020202020204" pitchFamily="34" charset="0"/>
              </a:rPr>
              <a:t>  </a:t>
            </a:r>
            <a:r>
              <a:rPr kumimoji="0" lang="en-US" altLang="en-US" sz="1900" b="0" i="0" u="none" strike="noStrike" cap="none" normalizeH="0" baseline="0">
                <a:ln>
                  <a:noFill/>
                </a:ln>
                <a:solidFill>
                  <a:srgbClr val="007096"/>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000" b="0" i="0" u="none" strike="noStrike" cap="none" normalizeH="0" baseline="0">
                <a:ln>
                  <a:noFill/>
                </a:ln>
                <a:solidFill>
                  <a:srgbClr val="54585A"/>
                </a:solidFill>
                <a:effectLst/>
                <a:latin typeface="Alegreya San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AutoShape 2" descr="Creative Commons License">
            <a:hlinkClick r:id="rId4"/>
            <a:extLst>
              <a:ext uri="{FF2B5EF4-FFF2-40B4-BE49-F238E27FC236}">
                <a16:creationId xmlns:a16="http://schemas.microsoft.com/office/drawing/2014/main" id="{A23F9D69-699E-4B86-A55D-350C53BA80C0}"/>
              </a:ext>
            </a:extLst>
          </p:cNvPr>
          <p:cNvSpPr>
            <a:spLocks noChangeAspect="1" noChangeArrowheads="1"/>
          </p:cNvSpPr>
          <p:nvPr/>
        </p:nvSpPr>
        <p:spPr bwMode="auto">
          <a:xfrm>
            <a:off x="6188075" y="9921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Rectangle 3">
            <a:extLst>
              <a:ext uri="{FF2B5EF4-FFF2-40B4-BE49-F238E27FC236}">
                <a16:creationId xmlns:a16="http://schemas.microsoft.com/office/drawing/2014/main" id="{A9E47FCA-6E0C-40C2-8CEA-24DD58F30DBC}"/>
              </a:ext>
            </a:extLst>
          </p:cNvPr>
          <p:cNvSpPr>
            <a:spLocks noChangeArrowheads="1"/>
          </p:cNvSpPr>
          <p:nvPr/>
        </p:nvSpPr>
        <p:spPr bwMode="auto">
          <a:xfrm>
            <a:off x="8059738" y="29486225"/>
            <a:ext cx="8567737"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7933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0" b="0" i="0" u="none" strike="noStrike" cap="none" normalizeH="0" baseline="0">
                <a:ln>
                  <a:noFill/>
                </a:ln>
                <a:solidFill>
                  <a:srgbClr val="0000FF"/>
                </a:solidFill>
                <a:effectLst/>
                <a:latin typeface="Source Code Pro" panose="020B0509030403020204" pitchFamily="49" charset="0"/>
              </a:rPr>
              <a:t>&lt;script </a:t>
            </a:r>
            <a:r>
              <a:rPr kumimoji="0" lang="en-US" altLang="en-US" sz="7000" b="0" i="0" u="none" strike="noStrike" cap="none" normalizeH="0" baseline="0">
                <a:ln>
                  <a:noFill/>
                </a:ln>
                <a:solidFill>
                  <a:srgbClr val="FF0000"/>
                </a:solidFill>
                <a:effectLst/>
                <a:latin typeface="Source Code Pro" panose="020B0509030403020204" pitchFamily="49" charset="0"/>
              </a:rPr>
              <a:t>src</a:t>
            </a:r>
            <a:r>
              <a:rPr kumimoji="0" lang="en-US" altLang="en-US" sz="7000" b="0" i="0" u="none" strike="noStrike" cap="none" normalizeH="0" baseline="0">
                <a:ln>
                  <a:noFill/>
                </a:ln>
                <a:solidFill>
                  <a:srgbClr val="0000FF"/>
                </a:solidFill>
                <a:effectLst/>
                <a:latin typeface="Source Code Pro" panose="020B0509030403020204" pitchFamily="49" charset="0"/>
              </a:rPr>
              <a:t>=</a:t>
            </a:r>
            <a:r>
              <a:rPr kumimoji="0" lang="en-US" altLang="en-US" sz="7000" b="0" i="0" u="none" strike="noStrike" cap="none" normalizeH="0" baseline="0">
                <a:ln>
                  <a:noFill/>
                </a:ln>
                <a:solidFill>
                  <a:srgbClr val="A31515"/>
                </a:solidFill>
                <a:effectLst/>
                <a:latin typeface="Source Code Pro" panose="020B0509030403020204" pitchFamily="49" charset="0"/>
              </a:rPr>
              <a:t>"https://cmpt165.csil.sfu.ca/js/jquery-3.4.1.js"</a:t>
            </a:r>
            <a:r>
              <a:rPr kumimoji="0" lang="en-US" altLang="en-US" sz="7000" b="0" i="0" u="none" strike="noStrike" cap="none" normalizeH="0" baseline="0">
                <a:ln>
                  <a:noFill/>
                </a:ln>
                <a:solidFill>
                  <a:srgbClr val="0000FF"/>
                </a:solidFill>
                <a:effectLst/>
                <a:latin typeface="Source Code Pro" panose="020B0509030403020204" pitchFamily="49" charset="0"/>
              </a:rPr>
              <a:t>&gt;&lt;/script&gt;</a:t>
            </a:r>
            <a:r>
              <a:rPr kumimoji="0" lang="en-US" altLang="en-US" sz="7000" b="0" i="0" u="none" strike="noStrike" cap="none" normalizeH="0" baseline="0">
                <a:ln>
                  <a:noFill/>
                </a:ln>
                <a:solidFill>
                  <a:srgbClr val="000000"/>
                </a:solidFill>
                <a:effectLst/>
                <a:latin typeface="Source Code Pro" panose="020B0509030403020204" pitchFamily="49" charset="0"/>
              </a:rPr>
              <a:t> </a:t>
            </a:r>
            <a:r>
              <a:rPr kumimoji="0" lang="en-US" altLang="en-US" sz="7000" b="0" i="0" u="none" strike="noStrike" cap="none" normalizeH="0" baseline="0">
                <a:ln>
                  <a:noFill/>
                </a:ln>
                <a:solidFill>
                  <a:srgbClr val="0000FF"/>
                </a:solidFill>
                <a:effectLst/>
                <a:latin typeface="Source Code Pro" panose="020B0509030403020204" pitchFamily="49" charset="0"/>
              </a:rPr>
              <a:t>&lt;script </a:t>
            </a:r>
            <a:r>
              <a:rPr kumimoji="0" lang="en-US" altLang="en-US" sz="7000" b="0" i="0" u="none" strike="noStrike" cap="none" normalizeH="0" baseline="0">
                <a:ln>
                  <a:noFill/>
                </a:ln>
                <a:solidFill>
                  <a:srgbClr val="FF0000"/>
                </a:solidFill>
                <a:effectLst/>
                <a:latin typeface="Source Code Pro" panose="020B0509030403020204" pitchFamily="49" charset="0"/>
              </a:rPr>
              <a:t>src</a:t>
            </a:r>
            <a:r>
              <a:rPr kumimoji="0" lang="en-US" altLang="en-US" sz="7000" b="0" i="0" u="none" strike="noStrike" cap="none" normalizeH="0" baseline="0">
                <a:ln>
                  <a:noFill/>
                </a:ln>
                <a:solidFill>
                  <a:srgbClr val="0000FF"/>
                </a:solidFill>
                <a:effectLst/>
                <a:latin typeface="Source Code Pro" panose="020B0509030403020204" pitchFamily="49" charset="0"/>
              </a:rPr>
              <a:t>=</a:t>
            </a:r>
            <a:r>
              <a:rPr kumimoji="0" lang="en-US" altLang="en-US" sz="7000" b="0" i="0" u="none" strike="noStrike" cap="none" normalizeH="0" baseline="0">
                <a:ln>
                  <a:noFill/>
                </a:ln>
                <a:solidFill>
                  <a:srgbClr val="A31515"/>
                </a:solidFill>
                <a:effectLst/>
                <a:latin typeface="Source Code Pro" panose="020B0509030403020204" pitchFamily="49" charset="0"/>
              </a:rPr>
              <a:t>"our-code.js"</a:t>
            </a:r>
            <a:r>
              <a:rPr kumimoji="0" lang="en-US" altLang="en-US" sz="7000" b="0" i="0" u="none" strike="noStrike" cap="none" normalizeH="0" baseline="0">
                <a:ln>
                  <a:noFill/>
                </a:ln>
                <a:solidFill>
                  <a:srgbClr val="0000FF"/>
                </a:solidFill>
                <a:effectLst/>
                <a:latin typeface="Source Code Pro" panose="020B0509030403020204" pitchFamily="49" charset="0"/>
              </a:rPr>
              <a:t>&gt;&lt;/script&gt;</a:t>
            </a:r>
            <a:endParaRPr kumimoji="0" lang="en-US" altLang="en-US" sz="3200" b="1" i="0" u="none" strike="noStrike" cap="none" normalizeH="0" baseline="0">
              <a:ln>
                <a:noFill/>
              </a:ln>
              <a:solidFill>
                <a:srgbClr val="000000"/>
              </a:solidFill>
              <a:effectLst/>
              <a:latin typeface="Alegreya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000000"/>
                </a:solidFill>
                <a:effectLst/>
                <a:latin typeface="Alegreya Sans"/>
              </a:rPr>
              <a:t>jQuery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rPr>
              <a:t>The jQuery library gives us a function</a:t>
            </a: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2500" b="0" i="0" u="none" strike="noStrike" cap="none" normalizeH="0" baseline="0">
                <a:ln>
                  <a:noFill/>
                </a:ln>
                <a:solidFill>
                  <a:srgbClr val="000000"/>
                </a:solidFill>
                <a:effectLst/>
                <a:latin typeface="Source Code Pro" panose="020B0509030403020204" pitchFamily="49" charset="0"/>
              </a:rPr>
              <a:t>jQuery</a:t>
            </a:r>
            <a:r>
              <a:rPr kumimoji="0" lang="en-US" altLang="en-US" sz="1100" b="0" i="0" u="none" strike="noStrike" cap="none" normalizeH="0" baseline="0">
                <a:ln>
                  <a:noFill/>
                </a:ln>
                <a:solidFill>
                  <a:schemeClr val="tx1"/>
                </a:solidFill>
                <a:effectLst/>
              </a:rPr>
              <a:t> </a:t>
            </a:r>
            <a:r>
              <a:rPr kumimoji="0" lang="en-US" altLang="en-US" sz="1800" b="0" i="0" u="none" strike="noStrike" cap="none" normalizeH="0" baseline="0">
                <a:ln>
                  <a:noFill/>
                </a:ln>
                <a:solidFill>
                  <a:schemeClr val="tx1"/>
                </a:solidFill>
                <a:effectLst/>
                <a:latin typeface="Arial" panose="020B0604020202020204" pitchFamily="34" charset="0"/>
              </a:rPr>
              <a:t>that we will use to access all of its functionality.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The </a:t>
            </a:r>
            <a:r>
              <a:rPr kumimoji="0" lang="en-US" altLang="en-US" sz="2500" b="0" i="0" u="none" strike="noStrike" cap="none" normalizeH="0" baseline="0">
                <a:ln>
                  <a:noFill/>
                </a:ln>
                <a:solidFill>
                  <a:srgbClr val="000000"/>
                </a:solidFill>
                <a:effectLst/>
                <a:latin typeface="Source Code Pro" panose="020B0509030403020204" pitchFamily="49" charset="0"/>
              </a:rPr>
              <a:t>jQuery</a:t>
            </a:r>
            <a:r>
              <a:rPr kumimoji="0" lang="en-US" altLang="en-US" sz="1100" b="0" i="0" u="none" strike="noStrike" cap="none" normalizeH="0" baseline="0">
                <a:ln>
                  <a:noFill/>
                </a:ln>
                <a:solidFill>
                  <a:schemeClr val="tx1"/>
                </a:solidFill>
                <a:effectLst/>
              </a:rPr>
              <a:t> </a:t>
            </a:r>
            <a:r>
              <a:rPr kumimoji="0" lang="en-US" altLang="en-US" sz="1800" b="0" i="0" u="none" strike="noStrike" cap="none" normalizeH="0" baseline="0">
                <a:ln>
                  <a:noFill/>
                </a:ln>
                <a:solidFill>
                  <a:schemeClr val="tx1"/>
                </a:solidFill>
                <a:effectLst/>
                <a:latin typeface="Arial" panose="020B0604020202020204" pitchFamily="34" charset="0"/>
              </a:rPr>
              <a:t>function always gives us back a jQuery object that contains a bunch of magic and lets us be much more expressive in our JavaScript code.</a:t>
            </a:r>
            <a:endParaRPr kumimoji="0" lang="en-US" altLang="en-US" sz="3200" b="1" i="0" u="none" strike="noStrike" cap="none" normalizeH="0" baseline="0">
              <a:ln>
                <a:noFill/>
              </a:ln>
              <a:solidFill>
                <a:srgbClr val="000000"/>
              </a:solidFill>
              <a:effectLst/>
              <a:latin typeface="Alegreya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000000"/>
                </a:solidFill>
                <a:effectLst/>
                <a:latin typeface="Alegreya Sans"/>
              </a:rPr>
              <a:t>jQuery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rPr>
              <a:t>In particular, we won't have to modify the HTML (by adding</a:t>
            </a: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2500" b="0" i="0" u="none" strike="noStrike" cap="none" normalizeH="0" baseline="0">
                <a:ln>
                  <a:noFill/>
                </a:ln>
                <a:solidFill>
                  <a:srgbClr val="000000"/>
                </a:solidFill>
                <a:effectLst/>
                <a:latin typeface="Source Code Pro" panose="020B0509030403020204" pitchFamily="49" charset="0"/>
              </a:rPr>
              <a:t>onclick</a:t>
            </a:r>
            <a:r>
              <a:rPr kumimoji="0" lang="en-US" altLang="en-US" sz="1100" b="0" i="0" u="none" strike="noStrike" cap="none" normalizeH="0" baseline="0">
                <a:ln>
                  <a:noFill/>
                </a:ln>
                <a:solidFill>
                  <a:schemeClr val="tx1"/>
                </a:solidFill>
                <a:effectLst/>
              </a:rPr>
              <a:t> </a:t>
            </a:r>
            <a:r>
              <a:rPr kumimoji="0" lang="en-US" altLang="en-US" sz="1800" b="0" i="0" u="none" strike="noStrike" cap="none" normalizeH="0" baseline="0">
                <a:ln>
                  <a:noFill/>
                </a:ln>
                <a:solidFill>
                  <a:schemeClr val="tx1"/>
                </a:solidFill>
                <a:effectLst/>
                <a:latin typeface="Arial" panose="020B0604020202020204" pitchFamily="34" charset="0"/>
              </a:rPr>
              <a:t>etc) to connect our behaviour to the page. That way, we can keep ideas separated: content in HTML, behaviour in JavaScript.</a:t>
            </a:r>
            <a:endParaRPr kumimoji="0" lang="en-US" altLang="en-US" sz="1800" b="0" i="0" u="none" strike="noStrike" cap="none" normalizeH="0" baseline="0">
              <a:ln>
                <a:noFill/>
              </a:ln>
              <a:solidFill>
                <a:srgbClr val="007096"/>
              </a:solidFill>
              <a:effectLst/>
              <a:latin typeface="Arial" panose="020B0604020202020204"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7096"/>
                </a:solidFill>
                <a:effectLst/>
                <a:latin typeface="Arial" panose="020B0604020202020204" pitchFamily="34" charset="0"/>
                <a:hlinkClick r:id="rId3"/>
              </a:rPr>
              <a:t>CMPT 165, Fall 2019</a:t>
            </a:r>
            <a:r>
              <a:rPr kumimoji="0" lang="en-US" altLang="en-US" sz="1800" b="0" i="0" u="none" strike="noStrike" cap="none" normalizeH="0" baseline="0">
                <a:ln>
                  <a:noFill/>
                </a:ln>
                <a:solidFill>
                  <a:schemeClr val="tx1"/>
                </a:solidFill>
                <a:effectLst/>
                <a:latin typeface="Arial" panose="020B0604020202020204" pitchFamily="34" charset="0"/>
              </a:rPr>
              <a:t>. Copyright © 2015–2019 Greg Baker. </a:t>
            </a:r>
            <a:r>
              <a:rPr kumimoji="0" lang="en-US" altLang="en-US" sz="1800" b="0" i="0" u="none" strike="noStrike" cap="none" normalizeH="0" baseline="0">
                <a:ln>
                  <a:noFill/>
                </a:ln>
                <a:solidFill>
                  <a:srgbClr val="007096"/>
                </a:solidFill>
                <a:effectLst/>
                <a:latin typeface="Arial" panose="020B0604020202020204" pitchFamily="34" charset="0"/>
              </a:rPr>
              <a:t>  </a:t>
            </a:r>
            <a:r>
              <a:rPr kumimoji="0" lang="en-US" altLang="en-US" sz="1900" b="0" i="0" u="none" strike="noStrike" cap="none" normalizeH="0" baseline="0">
                <a:ln>
                  <a:noFill/>
                </a:ln>
                <a:solidFill>
                  <a:srgbClr val="007096"/>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000" b="0" i="0" u="none" strike="noStrike" cap="none" normalizeH="0" baseline="0">
                <a:ln>
                  <a:noFill/>
                </a:ln>
                <a:solidFill>
                  <a:srgbClr val="54585A"/>
                </a:solidFill>
                <a:effectLst/>
                <a:latin typeface="Alegreya San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AutoShape 4" descr="Creative Commons License">
            <a:hlinkClick r:id="rId4"/>
            <a:extLst>
              <a:ext uri="{FF2B5EF4-FFF2-40B4-BE49-F238E27FC236}">
                <a16:creationId xmlns:a16="http://schemas.microsoft.com/office/drawing/2014/main" id="{C86B39C2-E05D-492F-A421-6C372593D1E5}"/>
              </a:ext>
            </a:extLst>
          </p:cNvPr>
          <p:cNvSpPr>
            <a:spLocks noChangeAspect="1" noChangeArrowheads="1"/>
          </p:cNvSpPr>
          <p:nvPr/>
        </p:nvSpPr>
        <p:spPr bwMode="auto">
          <a:xfrm>
            <a:off x="6340475" y="11445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1" name="Picture 10">
            <a:extLst>
              <a:ext uri="{FF2B5EF4-FFF2-40B4-BE49-F238E27FC236}">
                <a16:creationId xmlns:a16="http://schemas.microsoft.com/office/drawing/2014/main" id="{8ADAAF8F-68FE-4460-9F74-29E4BFCD34F9}"/>
              </a:ext>
            </a:extLst>
          </p:cNvPr>
          <p:cNvPicPr>
            <a:picLocks noChangeAspect="1"/>
          </p:cNvPicPr>
          <p:nvPr/>
        </p:nvPicPr>
        <p:blipFill>
          <a:blip r:embed="rId5"/>
          <a:stretch>
            <a:fillRect/>
          </a:stretch>
        </p:blipFill>
        <p:spPr>
          <a:xfrm>
            <a:off x="3739591" y="4594370"/>
            <a:ext cx="3043647" cy="1285819"/>
          </a:xfrm>
          <a:prstGeom prst="rect">
            <a:avLst/>
          </a:prstGeom>
        </p:spPr>
      </p:pic>
    </p:spTree>
    <p:extLst>
      <p:ext uri="{BB962C8B-B14F-4D97-AF65-F5344CB8AC3E}">
        <p14:creationId xmlns:p14="http://schemas.microsoft.com/office/powerpoint/2010/main" val="532447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338D8D8-5D9B-48DB-9FB2-25FE4DAE327D}"/>
              </a:ext>
            </a:extLst>
          </p:cNvPr>
          <p:cNvSpPr>
            <a:spLocks noGrp="1"/>
          </p:cNvSpPr>
          <p:nvPr>
            <p:ph type="title"/>
          </p:nvPr>
        </p:nvSpPr>
        <p:spPr>
          <a:xfrm>
            <a:off x="1179226" y="826680"/>
            <a:ext cx="9833548" cy="1325563"/>
          </a:xfrm>
        </p:spPr>
        <p:txBody>
          <a:bodyPr>
            <a:normAutofit/>
          </a:bodyPr>
          <a:lstStyle/>
          <a:p>
            <a:pPr algn="ctr"/>
            <a:r>
              <a:rPr lang="en-CA" sz="4000" dirty="0">
                <a:solidFill>
                  <a:srgbClr val="FFFFFF"/>
                </a:solidFill>
              </a:rPr>
              <a:t>Optimizing Images</a:t>
            </a:r>
          </a:p>
        </p:txBody>
      </p:sp>
      <p:sp>
        <p:nvSpPr>
          <p:cNvPr id="3" name="Content Placeholder 2">
            <a:extLst>
              <a:ext uri="{FF2B5EF4-FFF2-40B4-BE49-F238E27FC236}">
                <a16:creationId xmlns:a16="http://schemas.microsoft.com/office/drawing/2014/main" id="{9FA5B9C7-87CA-4156-AAC4-D41435956C91}"/>
              </a:ext>
            </a:extLst>
          </p:cNvPr>
          <p:cNvSpPr>
            <a:spLocks noGrp="1"/>
          </p:cNvSpPr>
          <p:nvPr>
            <p:ph idx="1"/>
          </p:nvPr>
        </p:nvSpPr>
        <p:spPr>
          <a:xfrm>
            <a:off x="862150" y="2539211"/>
            <a:ext cx="10434360" cy="2693976"/>
          </a:xfrm>
        </p:spPr>
        <p:txBody>
          <a:bodyPr>
            <a:noAutofit/>
          </a:bodyPr>
          <a:lstStyle/>
          <a:p>
            <a:r>
              <a:rPr lang="en-US" sz="2000" dirty="0">
                <a:solidFill>
                  <a:srgbClr val="000000"/>
                </a:solidFill>
              </a:rPr>
              <a:t>And the SVG is still a vector image, so it scales smoothly. A detail of the SVG and PNG at 10×:</a:t>
            </a:r>
          </a:p>
          <a:p>
            <a:endParaRPr lang="en-US" sz="2000" dirty="0">
              <a:solidFill>
                <a:srgbClr val="000000"/>
              </a:solidFill>
            </a:endParaRPr>
          </a:p>
          <a:p>
            <a:endParaRPr lang="en-US" sz="2000" dirty="0">
              <a:solidFill>
                <a:srgbClr val="000000"/>
              </a:solidFill>
            </a:endParaRPr>
          </a:p>
          <a:p>
            <a:pPr marL="0" indent="0">
              <a:buNone/>
            </a:pPr>
            <a:endParaRPr lang="en-US" sz="2000" dirty="0">
              <a:solidFill>
                <a:srgbClr val="000000"/>
              </a:solidFill>
            </a:endParaRPr>
          </a:p>
          <a:p>
            <a:r>
              <a:rPr lang="en-CA" sz="2000" dirty="0">
                <a:solidFill>
                  <a:srgbClr val="000000"/>
                </a:solidFill>
              </a:rPr>
              <a:t>All-around, a better choice.</a:t>
            </a:r>
          </a:p>
          <a:p>
            <a:r>
              <a:rPr lang="en-US" sz="2000" dirty="0">
                <a:solidFill>
                  <a:srgbClr val="000000"/>
                </a:solidFill>
              </a:rPr>
              <a:t>If you have a picture that doesn't make sense as a vector image, forcing it to be one isn't going to go well:</a:t>
            </a:r>
          </a:p>
          <a:p>
            <a:endParaRPr lang="en-US" sz="2000" dirty="0">
              <a:solidFill>
                <a:srgbClr val="000000"/>
              </a:solidFill>
            </a:endParaRPr>
          </a:p>
          <a:p>
            <a:pPr marL="0" indent="0">
              <a:buNone/>
            </a:pPr>
            <a:endParaRPr lang="en-US" sz="2000" dirty="0">
              <a:solidFill>
                <a:srgbClr val="000000"/>
              </a:solidFill>
            </a:endParaRPr>
          </a:p>
          <a:p>
            <a:endParaRPr lang="en-US" sz="2000" dirty="0">
              <a:solidFill>
                <a:srgbClr val="000000"/>
              </a:solidFill>
            </a:endParaRPr>
          </a:p>
          <a:p>
            <a:r>
              <a:rPr lang="en-US" sz="2000" dirty="0">
                <a:solidFill>
                  <a:srgbClr val="000000"/>
                </a:solidFill>
              </a:rPr>
              <a:t>Original JPEG: 29 kB. Compressed SVG: 87 kB (and worse quality).</a:t>
            </a:r>
            <a:endParaRPr lang="en-CA" sz="2000" dirty="0">
              <a:solidFill>
                <a:srgbClr val="000000"/>
              </a:solidFill>
            </a:endParaRPr>
          </a:p>
        </p:txBody>
      </p:sp>
      <p:pic>
        <p:nvPicPr>
          <p:cNvPr id="7" name="Picture 6">
            <a:extLst>
              <a:ext uri="{FF2B5EF4-FFF2-40B4-BE49-F238E27FC236}">
                <a16:creationId xmlns:a16="http://schemas.microsoft.com/office/drawing/2014/main" id="{9E67EED5-9AE0-4915-8953-DAA72B43BBBA}"/>
              </a:ext>
            </a:extLst>
          </p:cNvPr>
          <p:cNvPicPr>
            <a:picLocks noChangeAspect="1"/>
          </p:cNvPicPr>
          <p:nvPr/>
        </p:nvPicPr>
        <p:blipFill>
          <a:blip r:embed="rId3"/>
          <a:stretch>
            <a:fillRect/>
          </a:stretch>
        </p:blipFill>
        <p:spPr>
          <a:xfrm>
            <a:off x="3540034" y="2978923"/>
            <a:ext cx="4481378" cy="1229327"/>
          </a:xfrm>
          <a:prstGeom prst="rect">
            <a:avLst/>
          </a:prstGeom>
        </p:spPr>
      </p:pic>
      <p:pic>
        <p:nvPicPr>
          <p:cNvPr id="9" name="Picture 8">
            <a:extLst>
              <a:ext uri="{FF2B5EF4-FFF2-40B4-BE49-F238E27FC236}">
                <a16:creationId xmlns:a16="http://schemas.microsoft.com/office/drawing/2014/main" id="{F9127BFF-522B-4D17-A5F0-7C002D420C4E}"/>
              </a:ext>
            </a:extLst>
          </p:cNvPr>
          <p:cNvPicPr>
            <a:picLocks noChangeAspect="1"/>
          </p:cNvPicPr>
          <p:nvPr/>
        </p:nvPicPr>
        <p:blipFill>
          <a:blip r:embed="rId4"/>
          <a:stretch>
            <a:fillRect/>
          </a:stretch>
        </p:blipFill>
        <p:spPr>
          <a:xfrm>
            <a:off x="3540034" y="4936396"/>
            <a:ext cx="4102555" cy="1367518"/>
          </a:xfrm>
          <a:prstGeom prst="rect">
            <a:avLst/>
          </a:prstGeom>
        </p:spPr>
      </p:pic>
    </p:spTree>
    <p:extLst>
      <p:ext uri="{BB962C8B-B14F-4D97-AF65-F5344CB8AC3E}">
        <p14:creationId xmlns:p14="http://schemas.microsoft.com/office/powerpoint/2010/main" val="597867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03AD5E-9E04-4C3C-A729-638D8495BDEE}"/>
              </a:ext>
            </a:extLst>
          </p:cNvPr>
          <p:cNvSpPr>
            <a:spLocks noGrp="1"/>
          </p:cNvSpPr>
          <p:nvPr>
            <p:ph type="title"/>
          </p:nvPr>
        </p:nvSpPr>
        <p:spPr>
          <a:xfrm>
            <a:off x="1179226" y="826680"/>
            <a:ext cx="9833548" cy="1325563"/>
          </a:xfrm>
        </p:spPr>
        <p:txBody>
          <a:bodyPr>
            <a:normAutofit/>
          </a:bodyPr>
          <a:lstStyle/>
          <a:p>
            <a:pPr algn="ctr"/>
            <a:r>
              <a:rPr lang="en-CA" sz="4000" dirty="0">
                <a:solidFill>
                  <a:srgbClr val="FFFFFF"/>
                </a:solidFill>
              </a:rPr>
              <a:t>Optimizing Images</a:t>
            </a:r>
          </a:p>
        </p:txBody>
      </p:sp>
      <p:sp>
        <p:nvSpPr>
          <p:cNvPr id="3" name="Content Placeholder 2">
            <a:extLst>
              <a:ext uri="{FF2B5EF4-FFF2-40B4-BE49-F238E27FC236}">
                <a16:creationId xmlns:a16="http://schemas.microsoft.com/office/drawing/2014/main" id="{CD1CC3F5-62F6-4EE8-AF39-95B56FE8282E}"/>
              </a:ext>
            </a:extLst>
          </p:cNvPr>
          <p:cNvSpPr>
            <a:spLocks noGrp="1"/>
          </p:cNvSpPr>
          <p:nvPr>
            <p:ph idx="1"/>
          </p:nvPr>
        </p:nvSpPr>
        <p:spPr>
          <a:xfrm>
            <a:off x="943251" y="2606273"/>
            <a:ext cx="10368761" cy="4074746"/>
          </a:xfrm>
        </p:spPr>
        <p:txBody>
          <a:bodyPr>
            <a:normAutofit/>
          </a:bodyPr>
          <a:lstStyle/>
          <a:p>
            <a:r>
              <a:rPr lang="en-US" sz="2000" dirty="0">
                <a:solidFill>
                  <a:srgbClr val="000000"/>
                </a:solidFill>
              </a:rPr>
              <a:t>For a bitmap image, you need to ask if it is a photograph or not: photos should be JPEG. Non-photos should be PNG (since the compression is better than GIF, and you have more </a:t>
            </a:r>
            <a:r>
              <a:rPr lang="en-US" sz="2000" dirty="0" err="1">
                <a:solidFill>
                  <a:srgbClr val="000000"/>
                </a:solidFill>
              </a:rPr>
              <a:t>colour</a:t>
            </a:r>
            <a:r>
              <a:rPr lang="en-US" sz="2000" dirty="0">
                <a:solidFill>
                  <a:srgbClr val="000000"/>
                </a:solidFill>
              </a:rPr>
              <a:t> choices.).</a:t>
            </a:r>
          </a:p>
          <a:p>
            <a:r>
              <a:rPr lang="en-US" sz="2000" dirty="0"/>
              <a:t>Something like this scanned text is probably not going to work well in a vector format.</a:t>
            </a:r>
          </a:p>
          <a:p>
            <a:endParaRPr lang="en-US" sz="2000" dirty="0"/>
          </a:p>
          <a:p>
            <a:endParaRPr lang="en-US" sz="2000" dirty="0"/>
          </a:p>
          <a:p>
            <a:endParaRPr lang="en-US" sz="2000" dirty="0"/>
          </a:p>
          <a:p>
            <a:endParaRPr lang="en-US" sz="2000" dirty="0"/>
          </a:p>
          <a:p>
            <a:r>
              <a:rPr lang="en-US" sz="2000" dirty="0"/>
              <a:t>This original image (scaled 50% here) is 24-bit </a:t>
            </a:r>
            <a:r>
              <a:rPr lang="en-US" sz="2000" dirty="0" err="1"/>
              <a:t>colour</a:t>
            </a:r>
            <a:r>
              <a:rPr lang="en-US" sz="2000" dirty="0"/>
              <a:t> and 88 kB.</a:t>
            </a:r>
          </a:p>
          <a:p>
            <a:endParaRPr lang="en-US" sz="2000" dirty="0"/>
          </a:p>
          <a:p>
            <a:endParaRPr lang="en-CA" sz="2000" dirty="0">
              <a:solidFill>
                <a:srgbClr val="000000"/>
              </a:solidFill>
            </a:endParaRPr>
          </a:p>
        </p:txBody>
      </p:sp>
      <p:pic>
        <p:nvPicPr>
          <p:cNvPr id="6" name="Picture 5">
            <a:extLst>
              <a:ext uri="{FF2B5EF4-FFF2-40B4-BE49-F238E27FC236}">
                <a16:creationId xmlns:a16="http://schemas.microsoft.com/office/drawing/2014/main" id="{FF67BD50-7C7A-433A-BF7B-0484BC1A3B5E}"/>
              </a:ext>
            </a:extLst>
          </p:cNvPr>
          <p:cNvPicPr>
            <a:picLocks noChangeAspect="1"/>
          </p:cNvPicPr>
          <p:nvPr/>
        </p:nvPicPr>
        <p:blipFill>
          <a:blip r:embed="rId3"/>
          <a:stretch>
            <a:fillRect/>
          </a:stretch>
        </p:blipFill>
        <p:spPr>
          <a:xfrm>
            <a:off x="3566567" y="4014996"/>
            <a:ext cx="3648075" cy="1257300"/>
          </a:xfrm>
          <a:prstGeom prst="rect">
            <a:avLst/>
          </a:prstGeom>
        </p:spPr>
      </p:pic>
    </p:spTree>
    <p:extLst>
      <p:ext uri="{BB962C8B-B14F-4D97-AF65-F5344CB8AC3E}">
        <p14:creationId xmlns:p14="http://schemas.microsoft.com/office/powerpoint/2010/main" val="162171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FFFF6F-5940-40BD-BD91-AC7F8A10544C}"/>
              </a:ext>
            </a:extLst>
          </p:cNvPr>
          <p:cNvSpPr>
            <a:spLocks noGrp="1"/>
          </p:cNvSpPr>
          <p:nvPr>
            <p:ph type="title"/>
          </p:nvPr>
        </p:nvSpPr>
        <p:spPr>
          <a:xfrm>
            <a:off x="1179226" y="826680"/>
            <a:ext cx="9833548" cy="1325563"/>
          </a:xfrm>
        </p:spPr>
        <p:txBody>
          <a:bodyPr>
            <a:normAutofit/>
          </a:bodyPr>
          <a:lstStyle/>
          <a:p>
            <a:pPr algn="ctr"/>
            <a:r>
              <a:rPr lang="en-CA" b="1" dirty="0">
                <a:solidFill>
                  <a:schemeClr val="bg1"/>
                </a:solidFill>
              </a:rPr>
              <a:t>Optimizing Images</a:t>
            </a:r>
            <a:endParaRPr lang="en-CA" sz="4000" dirty="0">
              <a:solidFill>
                <a:schemeClr val="bg1"/>
              </a:solidFill>
            </a:endParaRPr>
          </a:p>
        </p:txBody>
      </p:sp>
      <p:sp>
        <p:nvSpPr>
          <p:cNvPr id="3" name="Content Placeholder 2">
            <a:extLst>
              <a:ext uri="{FF2B5EF4-FFF2-40B4-BE49-F238E27FC236}">
                <a16:creationId xmlns:a16="http://schemas.microsoft.com/office/drawing/2014/main" id="{838F87AB-133A-417F-93CD-FAC082C650A1}"/>
              </a:ext>
            </a:extLst>
          </p:cNvPr>
          <p:cNvSpPr>
            <a:spLocks noGrp="1"/>
          </p:cNvSpPr>
          <p:nvPr>
            <p:ph idx="1"/>
          </p:nvPr>
        </p:nvSpPr>
        <p:spPr>
          <a:xfrm>
            <a:off x="1179226" y="3092970"/>
            <a:ext cx="9833548" cy="2693976"/>
          </a:xfrm>
        </p:spPr>
        <p:txBody>
          <a:bodyPr>
            <a:normAutofit/>
          </a:bodyPr>
          <a:lstStyle/>
          <a:p>
            <a:r>
              <a:rPr lang="en-US" sz="2000" dirty="0">
                <a:solidFill>
                  <a:srgbClr val="000000"/>
                </a:solidFill>
              </a:rPr>
              <a:t>It doesn't seem like there are a lot of distinct </a:t>
            </a:r>
            <a:r>
              <a:rPr lang="en-US" sz="2000" dirty="0" err="1">
                <a:solidFill>
                  <a:srgbClr val="000000"/>
                </a:solidFill>
              </a:rPr>
              <a:t>colours</a:t>
            </a:r>
            <a:r>
              <a:rPr lang="en-US" sz="2000" dirty="0">
                <a:solidFill>
                  <a:srgbClr val="000000"/>
                </a:solidFill>
              </a:rPr>
              <a:t>: changing to 4-bit palleted </a:t>
            </a:r>
            <a:r>
              <a:rPr lang="en-US" sz="2000" dirty="0" err="1">
                <a:solidFill>
                  <a:srgbClr val="000000"/>
                </a:solidFill>
              </a:rPr>
              <a:t>colour</a:t>
            </a:r>
            <a:r>
              <a:rPr lang="en-US" sz="2000" dirty="0">
                <a:solidFill>
                  <a:srgbClr val="000000"/>
                </a:solidFill>
              </a:rPr>
              <a:t> (indexed with 16 </a:t>
            </a:r>
            <a:r>
              <a:rPr lang="en-US" sz="2000" dirty="0" err="1">
                <a:solidFill>
                  <a:srgbClr val="000000"/>
                </a:solidFill>
              </a:rPr>
              <a:t>colours</a:t>
            </a:r>
            <a:r>
              <a:rPr lang="en-US" sz="2000" dirty="0">
                <a:solidFill>
                  <a:srgbClr val="000000"/>
                </a:solidFill>
              </a:rPr>
              <a:t> in GIMP) looks the same to me (right):</a:t>
            </a: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r>
              <a:rPr lang="en-CA" sz="2000" dirty="0">
                <a:solidFill>
                  <a:srgbClr val="000000"/>
                </a:solidFill>
              </a:rPr>
              <a:t>… but is 16 kB.</a:t>
            </a:r>
          </a:p>
        </p:txBody>
      </p:sp>
      <p:pic>
        <p:nvPicPr>
          <p:cNvPr id="9" name="Picture 8">
            <a:extLst>
              <a:ext uri="{FF2B5EF4-FFF2-40B4-BE49-F238E27FC236}">
                <a16:creationId xmlns:a16="http://schemas.microsoft.com/office/drawing/2014/main" id="{8E7999D4-3250-4FAC-BF65-F48C98B2BF0D}"/>
              </a:ext>
            </a:extLst>
          </p:cNvPr>
          <p:cNvPicPr>
            <a:picLocks noChangeAspect="1"/>
          </p:cNvPicPr>
          <p:nvPr/>
        </p:nvPicPr>
        <p:blipFill>
          <a:blip r:embed="rId3"/>
          <a:stretch>
            <a:fillRect/>
          </a:stretch>
        </p:blipFill>
        <p:spPr>
          <a:xfrm>
            <a:off x="2180288" y="3916543"/>
            <a:ext cx="7067550" cy="1323975"/>
          </a:xfrm>
          <a:prstGeom prst="rect">
            <a:avLst/>
          </a:prstGeom>
        </p:spPr>
      </p:pic>
    </p:spTree>
    <p:extLst>
      <p:ext uri="{BB962C8B-B14F-4D97-AF65-F5344CB8AC3E}">
        <p14:creationId xmlns:p14="http://schemas.microsoft.com/office/powerpoint/2010/main" val="3602064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24FFAF-21FE-4B28-998B-464EA61D3BB6}"/>
              </a:ext>
            </a:extLst>
          </p:cNvPr>
          <p:cNvSpPr>
            <a:spLocks noGrp="1"/>
          </p:cNvSpPr>
          <p:nvPr>
            <p:ph type="title"/>
          </p:nvPr>
        </p:nvSpPr>
        <p:spPr>
          <a:xfrm>
            <a:off x="1179226" y="826680"/>
            <a:ext cx="9833548" cy="1325563"/>
          </a:xfrm>
        </p:spPr>
        <p:txBody>
          <a:bodyPr>
            <a:normAutofit/>
          </a:bodyPr>
          <a:lstStyle/>
          <a:p>
            <a:pPr algn="ctr"/>
            <a:r>
              <a:rPr lang="en-CA" sz="4000" b="1" dirty="0">
                <a:solidFill>
                  <a:schemeClr val="bg1"/>
                </a:solidFill>
              </a:rPr>
              <a:t>Optimizing Images</a:t>
            </a:r>
            <a:endParaRPr lang="en-CA" sz="4000" dirty="0">
              <a:solidFill>
                <a:srgbClr val="FFFFFF"/>
              </a:solidFill>
            </a:endParaRPr>
          </a:p>
        </p:txBody>
      </p:sp>
      <p:sp>
        <p:nvSpPr>
          <p:cNvPr id="3" name="Content Placeholder 2">
            <a:extLst>
              <a:ext uri="{FF2B5EF4-FFF2-40B4-BE49-F238E27FC236}">
                <a16:creationId xmlns:a16="http://schemas.microsoft.com/office/drawing/2014/main" id="{024B190A-7243-49C8-8A26-A779B6A138EF}"/>
              </a:ext>
            </a:extLst>
          </p:cNvPr>
          <p:cNvSpPr>
            <a:spLocks noGrp="1"/>
          </p:cNvSpPr>
          <p:nvPr>
            <p:ph idx="1"/>
          </p:nvPr>
        </p:nvSpPr>
        <p:spPr>
          <a:xfrm>
            <a:off x="533554" y="2502036"/>
            <a:ext cx="11480494" cy="3966178"/>
          </a:xfrm>
        </p:spPr>
        <p:txBody>
          <a:bodyPr>
            <a:noAutofit/>
          </a:bodyPr>
          <a:lstStyle/>
          <a:p>
            <a:r>
              <a:rPr lang="en-US" sz="2000" dirty="0"/>
              <a:t>Maybe this could be a vector image? In Inkscape, you can Trace bitmap to convert to vector curves (right):</a:t>
            </a:r>
          </a:p>
          <a:p>
            <a:endParaRPr lang="en-CA" sz="2000" dirty="0"/>
          </a:p>
          <a:p>
            <a:endParaRPr lang="en-CA" sz="2000" dirty="0"/>
          </a:p>
          <a:p>
            <a:pPr marL="0" indent="0">
              <a:buNone/>
            </a:pPr>
            <a:endParaRPr lang="en-CA" sz="2000" dirty="0"/>
          </a:p>
          <a:p>
            <a:pPr marL="0" indent="0">
              <a:buNone/>
            </a:pPr>
            <a:endParaRPr lang="en-CA" sz="2000" dirty="0"/>
          </a:p>
          <a:p>
            <a:r>
              <a:rPr lang="en-US" sz="2000" dirty="0"/>
              <a:t>It's 39 kB compressed, and probably slightly worse looking.</a:t>
            </a:r>
            <a:endParaRPr lang="en-CA" sz="2000" dirty="0"/>
          </a:p>
          <a:p>
            <a:r>
              <a:rPr lang="en-US" sz="2000" dirty="0"/>
              <a:t>When an image is a photograph, we probably want JPEG. This image (cropped from a phone photo) was a JPEG originally and 214 kB (scaled 50% here):</a:t>
            </a:r>
            <a:endParaRPr lang="en-CA" sz="2000" dirty="0"/>
          </a:p>
          <a:p>
            <a:endParaRPr lang="en-CA" sz="2000" dirty="0"/>
          </a:p>
          <a:p>
            <a:endParaRPr lang="en-CA" sz="2000" dirty="0"/>
          </a:p>
          <a:p>
            <a:pPr marL="0" indent="0">
              <a:buNone/>
            </a:pPr>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pPr marL="0" indent="0">
              <a:buNone/>
            </a:pPr>
            <a:br>
              <a:rPr lang="en-CA" sz="2000" dirty="0"/>
            </a:br>
            <a:endParaRPr lang="en-CA" sz="2000" dirty="0">
              <a:solidFill>
                <a:srgbClr val="000000"/>
              </a:solidFill>
            </a:endParaRPr>
          </a:p>
        </p:txBody>
      </p:sp>
      <p:pic>
        <p:nvPicPr>
          <p:cNvPr id="5" name="Picture 4">
            <a:extLst>
              <a:ext uri="{FF2B5EF4-FFF2-40B4-BE49-F238E27FC236}">
                <a16:creationId xmlns:a16="http://schemas.microsoft.com/office/drawing/2014/main" id="{15607AE6-1A7E-4156-91A8-979839C6B2CE}"/>
              </a:ext>
            </a:extLst>
          </p:cNvPr>
          <p:cNvPicPr>
            <a:picLocks noChangeAspect="1"/>
          </p:cNvPicPr>
          <p:nvPr/>
        </p:nvPicPr>
        <p:blipFill>
          <a:blip r:embed="rId3"/>
          <a:stretch>
            <a:fillRect/>
          </a:stretch>
        </p:blipFill>
        <p:spPr>
          <a:xfrm>
            <a:off x="2190598" y="2978923"/>
            <a:ext cx="7200900" cy="1304925"/>
          </a:xfrm>
          <a:prstGeom prst="rect">
            <a:avLst/>
          </a:prstGeom>
        </p:spPr>
      </p:pic>
      <p:pic>
        <p:nvPicPr>
          <p:cNvPr id="6" name="Picture 5">
            <a:extLst>
              <a:ext uri="{FF2B5EF4-FFF2-40B4-BE49-F238E27FC236}">
                <a16:creationId xmlns:a16="http://schemas.microsoft.com/office/drawing/2014/main" id="{6594F2ED-00C0-45AC-B785-DE4CCABBF213}"/>
              </a:ext>
            </a:extLst>
          </p:cNvPr>
          <p:cNvPicPr>
            <a:picLocks noChangeAspect="1"/>
          </p:cNvPicPr>
          <p:nvPr/>
        </p:nvPicPr>
        <p:blipFill>
          <a:blip r:embed="rId4"/>
          <a:stretch>
            <a:fillRect/>
          </a:stretch>
        </p:blipFill>
        <p:spPr>
          <a:xfrm>
            <a:off x="5791199" y="5255972"/>
            <a:ext cx="2668853" cy="1431885"/>
          </a:xfrm>
          <a:prstGeom prst="rect">
            <a:avLst/>
          </a:prstGeom>
        </p:spPr>
      </p:pic>
    </p:spTree>
    <p:extLst>
      <p:ext uri="{BB962C8B-B14F-4D97-AF65-F5344CB8AC3E}">
        <p14:creationId xmlns:p14="http://schemas.microsoft.com/office/powerpoint/2010/main" val="1819736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F4C219-F74D-4113-ABAF-B415550421BD}"/>
              </a:ext>
            </a:extLst>
          </p:cNvPr>
          <p:cNvSpPr>
            <a:spLocks noGrp="1"/>
          </p:cNvSpPr>
          <p:nvPr>
            <p:ph type="title"/>
          </p:nvPr>
        </p:nvSpPr>
        <p:spPr>
          <a:xfrm>
            <a:off x="1179226" y="826680"/>
            <a:ext cx="9833548" cy="1325563"/>
          </a:xfrm>
        </p:spPr>
        <p:txBody>
          <a:bodyPr>
            <a:normAutofit/>
          </a:bodyPr>
          <a:lstStyle/>
          <a:p>
            <a:pPr algn="ctr"/>
            <a:r>
              <a:rPr lang="en-CA" sz="4000" b="1" dirty="0">
                <a:solidFill>
                  <a:schemeClr val="bg1"/>
                </a:solidFill>
              </a:rPr>
              <a:t>Optimizing Images</a:t>
            </a:r>
            <a:endParaRPr lang="en-CA" sz="4000" dirty="0">
              <a:solidFill>
                <a:srgbClr val="FFFFFF"/>
              </a:solidFill>
            </a:endParaRPr>
          </a:p>
        </p:txBody>
      </p:sp>
      <p:sp>
        <p:nvSpPr>
          <p:cNvPr id="3" name="Content Placeholder 2">
            <a:extLst>
              <a:ext uri="{FF2B5EF4-FFF2-40B4-BE49-F238E27FC236}">
                <a16:creationId xmlns:a16="http://schemas.microsoft.com/office/drawing/2014/main" id="{4E371A07-342B-4072-923C-C3F1BFB65DF2}"/>
              </a:ext>
            </a:extLst>
          </p:cNvPr>
          <p:cNvSpPr>
            <a:spLocks noGrp="1"/>
          </p:cNvSpPr>
          <p:nvPr>
            <p:ph idx="1"/>
          </p:nvPr>
        </p:nvSpPr>
        <p:spPr>
          <a:xfrm>
            <a:off x="823321" y="2757076"/>
            <a:ext cx="11012774" cy="3643723"/>
          </a:xfrm>
        </p:spPr>
        <p:txBody>
          <a:bodyPr>
            <a:normAutofit/>
          </a:bodyPr>
          <a:lstStyle/>
          <a:p>
            <a:r>
              <a:rPr lang="en-US" sz="2000" dirty="0">
                <a:solidFill>
                  <a:srgbClr val="000000"/>
                </a:solidFill>
              </a:rPr>
              <a:t>But the JPEG quality option was 96 (probably because that was the phone's default). JPEG with quality 50 (right) looks the same to me, and is 68 kB:</a:t>
            </a: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CA" sz="2000" dirty="0">
              <a:solidFill>
                <a:srgbClr val="000000"/>
              </a:solidFill>
            </a:endParaRPr>
          </a:p>
        </p:txBody>
      </p:sp>
      <p:pic>
        <p:nvPicPr>
          <p:cNvPr id="9" name="Picture 8">
            <a:extLst>
              <a:ext uri="{FF2B5EF4-FFF2-40B4-BE49-F238E27FC236}">
                <a16:creationId xmlns:a16="http://schemas.microsoft.com/office/drawing/2014/main" id="{5F861C41-77BD-413B-9BB6-EE0DC5BCEEA3}"/>
              </a:ext>
            </a:extLst>
          </p:cNvPr>
          <p:cNvPicPr>
            <a:picLocks noChangeAspect="1"/>
          </p:cNvPicPr>
          <p:nvPr/>
        </p:nvPicPr>
        <p:blipFill>
          <a:blip r:embed="rId3"/>
          <a:stretch>
            <a:fillRect/>
          </a:stretch>
        </p:blipFill>
        <p:spPr>
          <a:xfrm>
            <a:off x="2101515" y="3580616"/>
            <a:ext cx="7212431" cy="2043182"/>
          </a:xfrm>
          <a:prstGeom prst="rect">
            <a:avLst/>
          </a:prstGeom>
        </p:spPr>
      </p:pic>
    </p:spTree>
    <p:extLst>
      <p:ext uri="{BB962C8B-B14F-4D97-AF65-F5344CB8AC3E}">
        <p14:creationId xmlns:p14="http://schemas.microsoft.com/office/powerpoint/2010/main" val="2756612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206A325-E9FC-4DA8-9E74-4A9231CADFC9}"/>
              </a:ext>
            </a:extLst>
          </p:cNvPr>
          <p:cNvSpPr>
            <a:spLocks noGrp="1"/>
          </p:cNvSpPr>
          <p:nvPr>
            <p:ph type="title"/>
          </p:nvPr>
        </p:nvSpPr>
        <p:spPr>
          <a:xfrm>
            <a:off x="1179226" y="826680"/>
            <a:ext cx="9833548" cy="1325563"/>
          </a:xfrm>
        </p:spPr>
        <p:txBody>
          <a:bodyPr>
            <a:normAutofit/>
          </a:bodyPr>
          <a:lstStyle/>
          <a:p>
            <a:pPr algn="ctr"/>
            <a:r>
              <a:rPr lang="en-CA" sz="4000" dirty="0">
                <a:solidFill>
                  <a:srgbClr val="FFFFFF"/>
                </a:solidFill>
              </a:rPr>
              <a:t>Optimizing Images</a:t>
            </a:r>
          </a:p>
        </p:txBody>
      </p:sp>
      <p:sp>
        <p:nvSpPr>
          <p:cNvPr id="3" name="Content Placeholder 2">
            <a:extLst>
              <a:ext uri="{FF2B5EF4-FFF2-40B4-BE49-F238E27FC236}">
                <a16:creationId xmlns:a16="http://schemas.microsoft.com/office/drawing/2014/main" id="{0DC5E725-783B-4436-8143-66BD6B474541}"/>
              </a:ext>
            </a:extLst>
          </p:cNvPr>
          <p:cNvSpPr>
            <a:spLocks noGrp="1"/>
          </p:cNvSpPr>
          <p:nvPr>
            <p:ph idx="1"/>
          </p:nvPr>
        </p:nvSpPr>
        <p:spPr>
          <a:xfrm>
            <a:off x="1179074" y="2753935"/>
            <a:ext cx="9833548" cy="3986077"/>
          </a:xfrm>
        </p:spPr>
        <p:txBody>
          <a:bodyPr vert="horz" lIns="91440" tIns="45720" rIns="91440" bIns="45720" rtlCol="0" anchor="t">
            <a:normAutofit/>
          </a:bodyPr>
          <a:lstStyle/>
          <a:p>
            <a:r>
              <a:rPr lang="en-US" sz="2000" dirty="0">
                <a:solidFill>
                  <a:srgbClr val="000000"/>
                </a:solidFill>
              </a:rPr>
              <a:t>JPEG with quality 5 (right) is only 24 kB, but probably lower quality than I would like:</a:t>
            </a: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CA" sz="2000" dirty="0">
              <a:solidFill>
                <a:srgbClr val="000000"/>
              </a:solidFill>
            </a:endParaRPr>
          </a:p>
        </p:txBody>
      </p:sp>
      <p:pic>
        <p:nvPicPr>
          <p:cNvPr id="5" name="Picture 4">
            <a:extLst>
              <a:ext uri="{FF2B5EF4-FFF2-40B4-BE49-F238E27FC236}">
                <a16:creationId xmlns:a16="http://schemas.microsoft.com/office/drawing/2014/main" id="{F9AC97B3-8B80-4EA6-96E2-34BD58624E36}"/>
              </a:ext>
            </a:extLst>
          </p:cNvPr>
          <p:cNvPicPr>
            <a:picLocks noChangeAspect="1"/>
          </p:cNvPicPr>
          <p:nvPr/>
        </p:nvPicPr>
        <p:blipFill>
          <a:blip r:embed="rId3"/>
          <a:stretch>
            <a:fillRect/>
          </a:stretch>
        </p:blipFill>
        <p:spPr>
          <a:xfrm>
            <a:off x="1888206" y="3801979"/>
            <a:ext cx="7801710" cy="2168986"/>
          </a:xfrm>
          <a:prstGeom prst="rect">
            <a:avLst/>
          </a:prstGeom>
        </p:spPr>
      </p:pic>
    </p:spTree>
    <p:extLst>
      <p:ext uri="{BB962C8B-B14F-4D97-AF65-F5344CB8AC3E}">
        <p14:creationId xmlns:p14="http://schemas.microsoft.com/office/powerpoint/2010/main" val="2071479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88532C-6AE7-4DCF-966B-CF33C85A4AA9}"/>
              </a:ext>
            </a:extLst>
          </p:cNvPr>
          <p:cNvSpPr>
            <a:spLocks noGrp="1"/>
          </p:cNvSpPr>
          <p:nvPr>
            <p:ph type="title"/>
          </p:nvPr>
        </p:nvSpPr>
        <p:spPr>
          <a:xfrm>
            <a:off x="1179226" y="826680"/>
            <a:ext cx="9833548" cy="1325563"/>
          </a:xfrm>
        </p:spPr>
        <p:txBody>
          <a:bodyPr>
            <a:normAutofit/>
          </a:bodyPr>
          <a:lstStyle/>
          <a:p>
            <a:pPr algn="ctr"/>
            <a:r>
              <a:rPr lang="en-CA" sz="4000" dirty="0">
                <a:solidFill>
                  <a:srgbClr val="FFFFFF"/>
                </a:solidFill>
              </a:rPr>
              <a:t>Optimizing Images</a:t>
            </a:r>
          </a:p>
        </p:txBody>
      </p:sp>
      <p:sp>
        <p:nvSpPr>
          <p:cNvPr id="3" name="Content Placeholder 2">
            <a:extLst>
              <a:ext uri="{FF2B5EF4-FFF2-40B4-BE49-F238E27FC236}">
                <a16:creationId xmlns:a16="http://schemas.microsoft.com/office/drawing/2014/main" id="{DF26375B-1903-4AF8-9684-DBE56DDB51B5}"/>
              </a:ext>
            </a:extLst>
          </p:cNvPr>
          <p:cNvSpPr>
            <a:spLocks noGrp="1"/>
          </p:cNvSpPr>
          <p:nvPr>
            <p:ph idx="1"/>
          </p:nvPr>
        </p:nvSpPr>
        <p:spPr>
          <a:xfrm>
            <a:off x="840012" y="2753936"/>
            <a:ext cx="10589987" cy="3750104"/>
          </a:xfrm>
        </p:spPr>
        <p:txBody>
          <a:bodyPr>
            <a:normAutofit/>
          </a:bodyPr>
          <a:lstStyle/>
          <a:p>
            <a:r>
              <a:rPr lang="en-US" sz="2000" dirty="0">
                <a:solidFill>
                  <a:srgbClr val="000000"/>
                </a:solidFill>
              </a:rPr>
              <a:t>Saving the original as a PNG looks identical (because it has 24-bit </a:t>
            </a:r>
            <a:r>
              <a:rPr lang="en-US" sz="2000" dirty="0" err="1">
                <a:solidFill>
                  <a:srgbClr val="000000"/>
                </a:solidFill>
              </a:rPr>
              <a:t>colour</a:t>
            </a:r>
            <a:r>
              <a:rPr lang="en-US" sz="2000" dirty="0">
                <a:solidFill>
                  <a:srgbClr val="000000"/>
                </a:solidFill>
              </a:rPr>
              <a:t> and lossless compression, left) but is 603 kB. Reducing to 8-bit </a:t>
            </a:r>
            <a:r>
              <a:rPr lang="en-US" sz="2000" dirty="0" err="1">
                <a:solidFill>
                  <a:srgbClr val="000000"/>
                </a:solidFill>
              </a:rPr>
              <a:t>colour</a:t>
            </a:r>
            <a:r>
              <a:rPr lang="en-US" sz="2000" dirty="0">
                <a:solidFill>
                  <a:srgbClr val="000000"/>
                </a:solidFill>
              </a:rPr>
              <a:t> looks okay (right), but is still 229 kB.</a:t>
            </a:r>
            <a:endParaRPr lang="en-CA" sz="2000" dirty="0">
              <a:solidFill>
                <a:srgbClr val="000000"/>
              </a:solidFill>
            </a:endParaRPr>
          </a:p>
        </p:txBody>
      </p:sp>
      <p:pic>
        <p:nvPicPr>
          <p:cNvPr id="5" name="Picture 4">
            <a:extLst>
              <a:ext uri="{FF2B5EF4-FFF2-40B4-BE49-F238E27FC236}">
                <a16:creationId xmlns:a16="http://schemas.microsoft.com/office/drawing/2014/main" id="{D108A3DE-2883-4A39-8473-99489B2D1DC1}"/>
              </a:ext>
            </a:extLst>
          </p:cNvPr>
          <p:cNvPicPr>
            <a:picLocks noChangeAspect="1"/>
          </p:cNvPicPr>
          <p:nvPr/>
        </p:nvPicPr>
        <p:blipFill>
          <a:blip r:embed="rId3"/>
          <a:stretch>
            <a:fillRect/>
          </a:stretch>
        </p:blipFill>
        <p:spPr>
          <a:xfrm>
            <a:off x="1769911" y="3580616"/>
            <a:ext cx="8007084" cy="2078872"/>
          </a:xfrm>
          <a:prstGeom prst="rect">
            <a:avLst/>
          </a:prstGeom>
        </p:spPr>
      </p:pic>
    </p:spTree>
    <p:extLst>
      <p:ext uri="{BB962C8B-B14F-4D97-AF65-F5344CB8AC3E}">
        <p14:creationId xmlns:p14="http://schemas.microsoft.com/office/powerpoint/2010/main" val="886307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932F0C-4FBD-4088-A4D1-B75DF9E1D130}"/>
              </a:ext>
            </a:extLst>
          </p:cNvPr>
          <p:cNvSpPr>
            <a:spLocks noGrp="1"/>
          </p:cNvSpPr>
          <p:nvPr>
            <p:ph type="title"/>
          </p:nvPr>
        </p:nvSpPr>
        <p:spPr>
          <a:xfrm>
            <a:off x="1179226" y="826680"/>
            <a:ext cx="9833548" cy="1325563"/>
          </a:xfrm>
        </p:spPr>
        <p:txBody>
          <a:bodyPr>
            <a:normAutofit/>
          </a:bodyPr>
          <a:lstStyle/>
          <a:p>
            <a:pPr algn="ctr"/>
            <a:r>
              <a:rPr lang="en-CA" sz="4000" dirty="0">
                <a:solidFill>
                  <a:srgbClr val="FFFFFF"/>
                </a:solidFill>
              </a:rPr>
              <a:t>Optimizing Images</a:t>
            </a:r>
          </a:p>
        </p:txBody>
      </p:sp>
      <p:sp>
        <p:nvSpPr>
          <p:cNvPr id="3" name="Content Placeholder 2">
            <a:extLst>
              <a:ext uri="{FF2B5EF4-FFF2-40B4-BE49-F238E27FC236}">
                <a16:creationId xmlns:a16="http://schemas.microsoft.com/office/drawing/2014/main" id="{231DE0F8-D842-4CAF-BFC1-DB1CFBA3AE59}"/>
              </a:ext>
            </a:extLst>
          </p:cNvPr>
          <p:cNvSpPr>
            <a:spLocks noGrp="1"/>
          </p:cNvSpPr>
          <p:nvPr>
            <p:ph idx="1"/>
          </p:nvPr>
        </p:nvSpPr>
        <p:spPr>
          <a:xfrm>
            <a:off x="1179226" y="3092970"/>
            <a:ext cx="9833548" cy="2693976"/>
          </a:xfrm>
        </p:spPr>
        <p:txBody>
          <a:bodyPr>
            <a:normAutofit/>
          </a:bodyPr>
          <a:lstStyle/>
          <a:p>
            <a:r>
              <a:rPr lang="en-US" sz="2000" dirty="0">
                <a:solidFill>
                  <a:srgbClr val="000000"/>
                </a:solidFill>
              </a:rPr>
              <a:t>You can sometimes get a little more savings with automated tools that will try compression options not usually available in image editing programs, and give you the best results.</a:t>
            </a:r>
          </a:p>
          <a:p>
            <a:r>
              <a:rPr lang="en-US" sz="2000" dirty="0">
                <a:solidFill>
                  <a:srgbClr val="000000"/>
                </a:solidFill>
              </a:rPr>
              <a:t>e.g. online PNG optimizers, </a:t>
            </a:r>
            <a:r>
              <a:rPr lang="en-US" sz="2000" dirty="0" err="1">
                <a:solidFill>
                  <a:srgbClr val="000000"/>
                </a:solidFill>
              </a:rPr>
              <a:t>SVGminify</a:t>
            </a:r>
            <a:r>
              <a:rPr lang="en-US" sz="2000" dirty="0">
                <a:solidFill>
                  <a:srgbClr val="000000"/>
                </a:solidFill>
              </a:rPr>
              <a:t> (online tools), </a:t>
            </a:r>
            <a:r>
              <a:rPr lang="en-US" sz="2000" dirty="0" err="1">
                <a:solidFill>
                  <a:srgbClr val="000000"/>
                </a:solidFill>
              </a:rPr>
              <a:t>OptiPNG</a:t>
            </a:r>
            <a:r>
              <a:rPr lang="en-US" sz="2000" dirty="0">
                <a:solidFill>
                  <a:srgbClr val="000000"/>
                </a:solidFill>
              </a:rPr>
              <a:t>, </a:t>
            </a:r>
            <a:r>
              <a:rPr lang="en-US" sz="2000" dirty="0" err="1">
                <a:solidFill>
                  <a:srgbClr val="000000"/>
                </a:solidFill>
              </a:rPr>
              <a:t>pngquant</a:t>
            </a:r>
            <a:r>
              <a:rPr lang="en-US" sz="2000" dirty="0">
                <a:solidFill>
                  <a:srgbClr val="000000"/>
                </a:solidFill>
              </a:rPr>
              <a:t>, SVGO (command-line tools), </a:t>
            </a:r>
            <a:r>
              <a:rPr lang="en-US" sz="2000" dirty="0" err="1">
                <a:solidFill>
                  <a:srgbClr val="000000"/>
                </a:solidFill>
              </a:rPr>
              <a:t>MozJPEG</a:t>
            </a:r>
            <a:r>
              <a:rPr lang="en-US" sz="2000" dirty="0">
                <a:solidFill>
                  <a:srgbClr val="000000"/>
                </a:solidFill>
              </a:rPr>
              <a:t> (programmer's library).</a:t>
            </a:r>
            <a:endParaRPr lang="en-CA" sz="2000" dirty="0">
              <a:solidFill>
                <a:srgbClr val="000000"/>
              </a:solidFill>
            </a:endParaRPr>
          </a:p>
        </p:txBody>
      </p:sp>
    </p:spTree>
    <p:extLst>
      <p:ext uri="{BB962C8B-B14F-4D97-AF65-F5344CB8AC3E}">
        <p14:creationId xmlns:p14="http://schemas.microsoft.com/office/powerpoint/2010/main" val="1873147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057342-978E-453D-B361-607FAB5ACD0D}"/>
              </a:ext>
            </a:extLst>
          </p:cNvPr>
          <p:cNvSpPr>
            <a:spLocks noGrp="1"/>
          </p:cNvSpPr>
          <p:nvPr>
            <p:ph type="title"/>
          </p:nvPr>
        </p:nvSpPr>
        <p:spPr>
          <a:xfrm>
            <a:off x="1179226" y="826680"/>
            <a:ext cx="9833548" cy="1325563"/>
          </a:xfrm>
        </p:spPr>
        <p:txBody>
          <a:bodyPr>
            <a:normAutofit/>
          </a:bodyPr>
          <a:lstStyle/>
          <a:p>
            <a:pPr algn="ctr"/>
            <a:r>
              <a:rPr lang="en-CA" b="1" dirty="0">
                <a:solidFill>
                  <a:schemeClr val="bg1"/>
                </a:solidFill>
              </a:rPr>
              <a:t>SUMMARY </a:t>
            </a:r>
            <a:endParaRPr lang="en-CA" sz="4000" dirty="0">
              <a:solidFill>
                <a:schemeClr val="bg1"/>
              </a:solidFill>
            </a:endParaRPr>
          </a:p>
        </p:txBody>
      </p:sp>
      <p:sp>
        <p:nvSpPr>
          <p:cNvPr id="3" name="Content Placeholder 2">
            <a:extLst>
              <a:ext uri="{FF2B5EF4-FFF2-40B4-BE49-F238E27FC236}">
                <a16:creationId xmlns:a16="http://schemas.microsoft.com/office/drawing/2014/main" id="{2FFC6293-7551-4F74-858C-B6CF53F856CC}"/>
              </a:ext>
            </a:extLst>
          </p:cNvPr>
          <p:cNvSpPr>
            <a:spLocks noGrp="1"/>
          </p:cNvSpPr>
          <p:nvPr>
            <p:ph idx="1"/>
          </p:nvPr>
        </p:nvSpPr>
        <p:spPr>
          <a:xfrm>
            <a:off x="1179226" y="2566737"/>
            <a:ext cx="9833548" cy="3930315"/>
          </a:xfrm>
        </p:spPr>
        <p:txBody>
          <a:bodyPr vert="horz" lIns="91440" tIns="45720" rIns="91440" bIns="45720" rtlCol="0" anchor="t">
            <a:normAutofit/>
          </a:bodyPr>
          <a:lstStyle/>
          <a:p>
            <a:r>
              <a:rPr lang="en-US" sz="2000" dirty="0">
                <a:solidFill>
                  <a:srgbClr val="000000"/>
                </a:solidFill>
              </a:rPr>
              <a:t>Lesson: choice of file format, </a:t>
            </a:r>
            <a:r>
              <a:rPr lang="en-US" sz="2000" err="1">
                <a:solidFill>
                  <a:srgbClr val="000000"/>
                </a:solidFill>
              </a:rPr>
              <a:t>colour</a:t>
            </a:r>
            <a:r>
              <a:rPr lang="en-US" sz="2000" dirty="0">
                <a:solidFill>
                  <a:srgbClr val="000000"/>
                </a:solidFill>
              </a:rPr>
              <a:t> depth, and compression have a huge impact on file size. If you make good choices, you can get a small file with no </a:t>
            </a:r>
            <a:r>
              <a:rPr lang="en-US" sz="2000" err="1">
                <a:solidFill>
                  <a:srgbClr val="000000"/>
                </a:solidFill>
              </a:rPr>
              <a:t>noticable</a:t>
            </a:r>
            <a:r>
              <a:rPr lang="en-US" sz="2000" dirty="0">
                <a:solidFill>
                  <a:srgbClr val="000000"/>
                </a:solidFill>
              </a:rPr>
              <a:t> loss in quality.</a:t>
            </a:r>
          </a:p>
          <a:p>
            <a:endParaRPr lang="en-US" sz="2000" dirty="0"/>
          </a:p>
          <a:p>
            <a:r>
              <a:rPr lang="en-US" sz="2000" dirty="0"/>
              <a:t>On the web, file size matters. Files double the size take twice as long to download, and your site will be slower.</a:t>
            </a:r>
          </a:p>
          <a:p>
            <a:r>
              <a:rPr lang="en-US" sz="2000" dirty="0">
                <a:solidFill>
                  <a:srgbClr val="000000"/>
                </a:solidFill>
                <a:hlinkClick r:id="rId3"/>
              </a:rPr>
              <a:t>Essential Image Optimization</a:t>
            </a:r>
            <a:endParaRPr lang="en-US" sz="2000" dirty="0">
              <a:solidFill>
                <a:srgbClr val="000000"/>
              </a:solidFill>
            </a:endParaRPr>
          </a:p>
          <a:p>
            <a:r>
              <a:rPr lang="en-US" sz="2000" dirty="0">
                <a:solidFill>
                  <a:srgbClr val="000000"/>
                </a:solidFill>
              </a:rPr>
              <a:t>My experience: on most web sites (that have some images), I can bring the total download size to about 50% by knowing these things and applying them.</a:t>
            </a:r>
          </a:p>
          <a:p>
            <a:endParaRPr lang="en-CA" sz="2000" dirty="0">
              <a:solidFill>
                <a:srgbClr val="000000"/>
              </a:solidFill>
            </a:endParaRPr>
          </a:p>
        </p:txBody>
      </p:sp>
    </p:spTree>
    <p:extLst>
      <p:ext uri="{BB962C8B-B14F-4D97-AF65-F5344CB8AC3E}">
        <p14:creationId xmlns:p14="http://schemas.microsoft.com/office/powerpoint/2010/main" val="81607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A21612-66DF-4DF8-B644-B82A14EF4D83}"/>
              </a:ext>
            </a:extLst>
          </p:cNvPr>
          <p:cNvSpPr>
            <a:spLocks noGrp="1"/>
          </p:cNvSpPr>
          <p:nvPr>
            <p:ph type="title"/>
          </p:nvPr>
        </p:nvSpPr>
        <p:spPr>
          <a:xfrm>
            <a:off x="1179226" y="826680"/>
            <a:ext cx="9833548" cy="1325563"/>
          </a:xfrm>
        </p:spPr>
        <p:txBody>
          <a:bodyPr>
            <a:normAutofit/>
          </a:bodyPr>
          <a:lstStyle/>
          <a:p>
            <a:pPr algn="ctr"/>
            <a:r>
              <a:rPr lang="en-US" b="1" dirty="0">
                <a:solidFill>
                  <a:schemeClr val="bg1"/>
                </a:solidFill>
              </a:rPr>
              <a:t>Images on web pages</a:t>
            </a:r>
          </a:p>
        </p:txBody>
      </p:sp>
      <p:sp>
        <p:nvSpPr>
          <p:cNvPr id="3" name="Content Placeholder 2">
            <a:extLst>
              <a:ext uri="{FF2B5EF4-FFF2-40B4-BE49-F238E27FC236}">
                <a16:creationId xmlns:a16="http://schemas.microsoft.com/office/drawing/2014/main" id="{95EDCDD1-D7F8-4EBA-BCEA-6EDAEB854087}"/>
              </a:ext>
            </a:extLst>
          </p:cNvPr>
          <p:cNvSpPr>
            <a:spLocks noGrp="1"/>
          </p:cNvSpPr>
          <p:nvPr>
            <p:ph idx="1"/>
          </p:nvPr>
        </p:nvSpPr>
        <p:spPr>
          <a:xfrm>
            <a:off x="747754" y="2665194"/>
            <a:ext cx="10733252" cy="3765030"/>
          </a:xfrm>
        </p:spPr>
        <p:txBody>
          <a:bodyPr vert="horz" lIns="91440" tIns="45720" rIns="91440" bIns="45720" rtlCol="0" anchor="t">
            <a:noAutofit/>
          </a:bodyPr>
          <a:lstStyle/>
          <a:p>
            <a:r>
              <a:rPr lang="en-US" sz="2400" dirty="0">
                <a:solidFill>
                  <a:srgbClr val="000000"/>
                </a:solidFill>
              </a:rPr>
              <a:t>We have seen the &lt;</a:t>
            </a:r>
            <a:r>
              <a:rPr lang="en-US" sz="2400" dirty="0" err="1">
                <a:solidFill>
                  <a:srgbClr val="000000"/>
                </a:solidFill>
              </a:rPr>
              <a:t>img</a:t>
            </a:r>
            <a:r>
              <a:rPr lang="en-US" sz="2400" dirty="0">
                <a:solidFill>
                  <a:srgbClr val="000000"/>
                </a:solidFill>
              </a:rPr>
              <a:t>&gt; tag before: it's used to insert an image on a page.</a:t>
            </a:r>
            <a:endParaRPr lang="en-US" sz="2400" dirty="0">
              <a:solidFill>
                <a:srgbClr val="000000"/>
              </a:solidFill>
              <a:cs typeface="Calibri"/>
            </a:endParaRPr>
          </a:p>
          <a:p>
            <a:r>
              <a:rPr lang="en-US" sz="2400" dirty="0">
                <a:solidFill>
                  <a:srgbClr val="000000"/>
                </a:solidFill>
              </a:rPr>
              <a:t>The</a:t>
            </a:r>
            <a:r>
              <a:rPr lang="en-US" sz="2400" dirty="0">
                <a:solidFill>
                  <a:schemeClr val="accent1"/>
                </a:solidFill>
              </a:rPr>
              <a:t> </a:t>
            </a:r>
            <a:r>
              <a:rPr lang="en-US" sz="2400" dirty="0" err="1">
                <a:solidFill>
                  <a:schemeClr val="accent1"/>
                </a:solidFill>
              </a:rPr>
              <a:t>src</a:t>
            </a:r>
            <a:r>
              <a:rPr lang="en-US" sz="2400" dirty="0">
                <a:solidFill>
                  <a:srgbClr val="000000"/>
                </a:solidFill>
              </a:rPr>
              <a:t> attribute gives the URL (absolute or relative) for the image file and the </a:t>
            </a:r>
            <a:r>
              <a:rPr lang="en-US" sz="2400" dirty="0">
                <a:solidFill>
                  <a:schemeClr val="accent1"/>
                </a:solidFill>
              </a:rPr>
              <a:t>alt</a:t>
            </a:r>
            <a:r>
              <a:rPr lang="en-US" sz="2400" dirty="0">
                <a:solidFill>
                  <a:srgbClr val="000000"/>
                </a:solidFill>
              </a:rPr>
              <a:t> attribute gives text that can be used to replace the image if it can't be loaded.</a:t>
            </a:r>
            <a:endParaRPr lang="en-US" sz="2400" dirty="0">
              <a:solidFill>
                <a:srgbClr val="000000"/>
              </a:solidFill>
              <a:cs typeface="Calibri"/>
            </a:endParaRPr>
          </a:p>
          <a:p>
            <a:r>
              <a:rPr lang="en-US" sz="2400" dirty="0">
                <a:solidFill>
                  <a:srgbClr val="000000"/>
                </a:solidFill>
              </a:rPr>
              <a:t>You can also specify a width and height for the image (in pixels):</a:t>
            </a:r>
            <a:endParaRPr lang="en-US" sz="2400" dirty="0">
              <a:solidFill>
                <a:srgbClr val="000000"/>
              </a:solidFill>
              <a:cs typeface="Calibri"/>
            </a:endParaRPr>
          </a:p>
          <a:p>
            <a:pPr marL="0" indent="0">
              <a:buNone/>
            </a:pPr>
            <a:endParaRPr lang="en-US" sz="2400" dirty="0">
              <a:solidFill>
                <a:srgbClr val="000000"/>
              </a:solidFill>
              <a:cs typeface="Calibri"/>
            </a:endParaRPr>
          </a:p>
          <a:p>
            <a:pPr marL="0" indent="0">
              <a:buNone/>
            </a:pPr>
            <a:endParaRPr lang="en-US" sz="2000" dirty="0">
              <a:solidFill>
                <a:srgbClr val="000000"/>
              </a:solidFill>
            </a:endParaRPr>
          </a:p>
          <a:p>
            <a:r>
              <a:rPr lang="en-US" sz="2400" dirty="0">
                <a:solidFill>
                  <a:srgbClr val="000000"/>
                </a:solidFill>
              </a:rPr>
              <a:t>Specifying the size lets the browser draw the page before it loads the image (since it knows how much space to leave on the screen). Loading the page will feel faster to the user.</a:t>
            </a:r>
            <a:endParaRPr lang="en-US" sz="2400" dirty="0">
              <a:solidFill>
                <a:srgbClr val="000000"/>
              </a:solidFill>
              <a:cs typeface="Calibri"/>
            </a:endParaRPr>
          </a:p>
        </p:txBody>
      </p:sp>
      <p:pic>
        <p:nvPicPr>
          <p:cNvPr id="6" name="Picture 5">
            <a:extLst>
              <a:ext uri="{FF2B5EF4-FFF2-40B4-BE49-F238E27FC236}">
                <a16:creationId xmlns:a16="http://schemas.microsoft.com/office/drawing/2014/main" id="{A87DFD5F-26BF-4A36-9CC9-977DB16368CC}"/>
              </a:ext>
            </a:extLst>
          </p:cNvPr>
          <p:cNvPicPr>
            <a:picLocks noChangeAspect="1"/>
          </p:cNvPicPr>
          <p:nvPr/>
        </p:nvPicPr>
        <p:blipFill>
          <a:blip r:embed="rId3"/>
          <a:stretch>
            <a:fillRect/>
          </a:stretch>
        </p:blipFill>
        <p:spPr>
          <a:xfrm>
            <a:off x="1181094" y="4330583"/>
            <a:ext cx="7981950" cy="809625"/>
          </a:xfrm>
          <a:prstGeom prst="rect">
            <a:avLst/>
          </a:prstGeom>
        </p:spPr>
      </p:pic>
    </p:spTree>
    <p:extLst>
      <p:ext uri="{BB962C8B-B14F-4D97-AF65-F5344CB8AC3E}">
        <p14:creationId xmlns:p14="http://schemas.microsoft.com/office/powerpoint/2010/main" val="2177889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057342-978E-453D-B361-607FAB5ACD0D}"/>
              </a:ext>
            </a:extLst>
          </p:cNvPr>
          <p:cNvSpPr>
            <a:spLocks noGrp="1"/>
          </p:cNvSpPr>
          <p:nvPr>
            <p:ph type="title"/>
          </p:nvPr>
        </p:nvSpPr>
        <p:spPr>
          <a:xfrm>
            <a:off x="1179226" y="826680"/>
            <a:ext cx="9833548" cy="1325563"/>
          </a:xfrm>
        </p:spPr>
        <p:txBody>
          <a:bodyPr>
            <a:normAutofit/>
          </a:bodyPr>
          <a:lstStyle/>
          <a:p>
            <a:pPr algn="ctr"/>
            <a:r>
              <a:rPr lang="en-CA" sz="4000" dirty="0">
                <a:solidFill>
                  <a:schemeClr val="bg1"/>
                </a:solidFill>
                <a:cs typeface="Calibri Light"/>
              </a:rPr>
              <a:t>Questions</a:t>
            </a:r>
            <a:endParaRPr lang="en-CA" sz="4000" dirty="0">
              <a:solidFill>
                <a:schemeClr val="bg1"/>
              </a:solidFill>
            </a:endParaRPr>
          </a:p>
        </p:txBody>
      </p:sp>
      <p:sp>
        <p:nvSpPr>
          <p:cNvPr id="3" name="Content Placeholder 2">
            <a:extLst>
              <a:ext uri="{FF2B5EF4-FFF2-40B4-BE49-F238E27FC236}">
                <a16:creationId xmlns:a16="http://schemas.microsoft.com/office/drawing/2014/main" id="{2FFC6293-7551-4F74-858C-B6CF53F856CC}"/>
              </a:ext>
            </a:extLst>
          </p:cNvPr>
          <p:cNvSpPr>
            <a:spLocks noGrp="1"/>
          </p:cNvSpPr>
          <p:nvPr>
            <p:ph idx="1"/>
          </p:nvPr>
        </p:nvSpPr>
        <p:spPr>
          <a:xfrm>
            <a:off x="1179226" y="2566737"/>
            <a:ext cx="9833548" cy="3930315"/>
          </a:xfrm>
        </p:spPr>
        <p:txBody>
          <a:bodyPr vert="horz" lIns="91440" tIns="45720" rIns="91440" bIns="45720" rtlCol="0" anchor="t">
            <a:normAutofit/>
          </a:bodyPr>
          <a:lstStyle/>
          <a:p>
            <a:r>
              <a:rPr lang="en-CA" sz="2000" dirty="0">
                <a:solidFill>
                  <a:srgbClr val="000000"/>
                </a:solidFill>
                <a:cs typeface="Calibri"/>
              </a:rPr>
              <a:t>What are the two basic types to represent images in the web?</a:t>
            </a:r>
          </a:p>
          <a:p>
            <a:r>
              <a:rPr lang="en-CA" sz="2000" dirty="0">
                <a:solidFill>
                  <a:srgbClr val="000000"/>
                </a:solidFill>
                <a:cs typeface="Calibri"/>
              </a:rPr>
              <a:t>What are the main types of image compression?</a:t>
            </a:r>
          </a:p>
          <a:p>
            <a:r>
              <a:rPr lang="en-CA" sz="2000" dirty="0">
                <a:solidFill>
                  <a:srgbClr val="000000"/>
                </a:solidFill>
                <a:cs typeface="Calibri"/>
              </a:rPr>
              <a:t>What is the difference between lossless and lossy image compression?</a:t>
            </a:r>
          </a:p>
          <a:p>
            <a:r>
              <a:rPr lang="en-CA" sz="2000" dirty="0">
                <a:solidFill>
                  <a:srgbClr val="000000"/>
                </a:solidFill>
                <a:cs typeface="Calibri"/>
              </a:rPr>
              <a:t>What are the main factors that affect an image file size?</a:t>
            </a:r>
          </a:p>
          <a:p>
            <a:r>
              <a:rPr lang="en-CA" sz="2000" dirty="0">
                <a:solidFill>
                  <a:srgbClr val="000000"/>
                </a:solidFill>
                <a:cs typeface="Calibri"/>
              </a:rPr>
              <a:t>When designing a web page, one of the most concerns is the size of graphics files to be used, Why? Support your answer by examples?</a:t>
            </a:r>
          </a:p>
        </p:txBody>
      </p:sp>
    </p:spTree>
    <p:extLst>
      <p:ext uri="{BB962C8B-B14F-4D97-AF65-F5344CB8AC3E}">
        <p14:creationId xmlns:p14="http://schemas.microsoft.com/office/powerpoint/2010/main" val="200197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20E8DB-1B51-4E8E-9DDB-B0E99F07C42C}"/>
              </a:ext>
            </a:extLst>
          </p:cNvPr>
          <p:cNvSpPr>
            <a:spLocks noGrp="1"/>
          </p:cNvSpPr>
          <p:nvPr>
            <p:ph type="title"/>
          </p:nvPr>
        </p:nvSpPr>
        <p:spPr>
          <a:xfrm>
            <a:off x="1179226" y="826680"/>
            <a:ext cx="9833548" cy="1325563"/>
          </a:xfrm>
        </p:spPr>
        <p:txBody>
          <a:bodyPr>
            <a:normAutofit/>
          </a:bodyPr>
          <a:lstStyle/>
          <a:p>
            <a:pPr algn="ctr"/>
            <a:r>
              <a:rPr lang="en-US" sz="4000" b="1" dirty="0">
                <a:solidFill>
                  <a:schemeClr val="bg1"/>
                </a:solidFill>
              </a:rPr>
              <a:t>Images on web pages</a:t>
            </a:r>
            <a:endParaRPr lang="en-CA" sz="4000" dirty="0">
              <a:solidFill>
                <a:srgbClr val="FFFFFF"/>
              </a:solidFill>
            </a:endParaRPr>
          </a:p>
        </p:txBody>
      </p:sp>
      <p:sp>
        <p:nvSpPr>
          <p:cNvPr id="3" name="Content Placeholder 2">
            <a:extLst>
              <a:ext uri="{FF2B5EF4-FFF2-40B4-BE49-F238E27FC236}">
                <a16:creationId xmlns:a16="http://schemas.microsoft.com/office/drawing/2014/main" id="{428F29DF-B28C-462F-8BB7-71C90AC18118}"/>
              </a:ext>
            </a:extLst>
          </p:cNvPr>
          <p:cNvSpPr>
            <a:spLocks noGrp="1"/>
          </p:cNvSpPr>
          <p:nvPr>
            <p:ph idx="1"/>
          </p:nvPr>
        </p:nvSpPr>
        <p:spPr>
          <a:xfrm>
            <a:off x="878627" y="3422004"/>
            <a:ext cx="11075365" cy="3355333"/>
          </a:xfrm>
        </p:spPr>
        <p:txBody>
          <a:bodyPr vert="horz" lIns="91440" tIns="45720" rIns="91440" bIns="45720" rtlCol="0" anchor="t">
            <a:normAutofit fontScale="92500" lnSpcReduction="10000"/>
          </a:bodyPr>
          <a:lstStyle/>
          <a:p>
            <a:pPr>
              <a:lnSpc>
                <a:spcPct val="100000"/>
              </a:lnSpc>
            </a:pPr>
            <a:r>
              <a:rPr lang="en-US" sz="2400" dirty="0">
                <a:solidFill>
                  <a:srgbClr val="000000"/>
                </a:solidFill>
              </a:rPr>
              <a:t>But do not use this to resize a big image. The width and height should match the image size (or maybe half size, for high-resolution screens).</a:t>
            </a:r>
          </a:p>
          <a:p>
            <a:pPr>
              <a:lnSpc>
                <a:spcPct val="100000"/>
              </a:lnSpc>
            </a:pPr>
            <a:r>
              <a:rPr lang="en-US" sz="2400" dirty="0">
                <a:solidFill>
                  <a:srgbClr val="000000"/>
                </a:solidFill>
              </a:rPr>
              <a:t>If you use a large image file, the user still has to download it, which will be slow. Resize in an image editor to the size you need, so the file is small.</a:t>
            </a:r>
          </a:p>
          <a:p>
            <a:pPr>
              <a:lnSpc>
                <a:spcPct val="100000"/>
              </a:lnSpc>
            </a:pPr>
            <a:r>
              <a:rPr lang="en-US" sz="2400" dirty="0">
                <a:solidFill>
                  <a:srgbClr val="000000"/>
                </a:solidFill>
              </a:rPr>
              <a:t>Be careful of your file sizes!</a:t>
            </a:r>
          </a:p>
          <a:p>
            <a:pPr>
              <a:lnSpc>
                <a:spcPct val="100000"/>
              </a:lnSpc>
            </a:pPr>
            <a:r>
              <a:rPr lang="en-US" sz="2400" dirty="0">
                <a:solidFill>
                  <a:srgbClr val="000000"/>
                </a:solidFill>
              </a:rPr>
              <a:t>Remember that the user has to download all of your HTML + CSS + JS + images to see the page. Images are the ones likely to be very large. The larger they are, the slower it will be.</a:t>
            </a:r>
          </a:p>
          <a:p>
            <a:pPr>
              <a:lnSpc>
                <a:spcPct val="100000"/>
              </a:lnSpc>
            </a:pPr>
            <a:r>
              <a:rPr lang="en-US" sz="2400" dirty="0">
                <a:solidFill>
                  <a:srgbClr val="000000"/>
                </a:solidFill>
              </a:rPr>
              <a:t>A suggested target: &lt;1 MB for all files combined on your page. The developer tools Network tab will show you the combined sizes of the files.</a:t>
            </a:r>
            <a:endParaRPr lang="en-CA" sz="2400" dirty="0">
              <a:solidFill>
                <a:srgbClr val="000000"/>
              </a:solidFill>
            </a:endParaRPr>
          </a:p>
        </p:txBody>
      </p:sp>
      <p:pic>
        <p:nvPicPr>
          <p:cNvPr id="4" name="Picture 3">
            <a:extLst>
              <a:ext uri="{FF2B5EF4-FFF2-40B4-BE49-F238E27FC236}">
                <a16:creationId xmlns:a16="http://schemas.microsoft.com/office/drawing/2014/main" id="{BB1AB0A2-0578-4753-AD9D-137963F1BA31}"/>
              </a:ext>
            </a:extLst>
          </p:cNvPr>
          <p:cNvPicPr>
            <a:picLocks noChangeAspect="1"/>
          </p:cNvPicPr>
          <p:nvPr/>
        </p:nvPicPr>
        <p:blipFill>
          <a:blip r:embed="rId3"/>
          <a:stretch>
            <a:fillRect/>
          </a:stretch>
        </p:blipFill>
        <p:spPr>
          <a:xfrm>
            <a:off x="2090496" y="2508492"/>
            <a:ext cx="7981950" cy="809625"/>
          </a:xfrm>
          <a:prstGeom prst="rect">
            <a:avLst/>
          </a:prstGeom>
        </p:spPr>
      </p:pic>
    </p:spTree>
    <p:extLst>
      <p:ext uri="{BB962C8B-B14F-4D97-AF65-F5344CB8AC3E}">
        <p14:creationId xmlns:p14="http://schemas.microsoft.com/office/powerpoint/2010/main" val="1935045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9C233FE-7D27-4800-A85A-94E2C943CD27}"/>
              </a:ext>
            </a:extLst>
          </p:cNvPr>
          <p:cNvSpPr>
            <a:spLocks noGrp="1"/>
          </p:cNvSpPr>
          <p:nvPr>
            <p:ph type="title"/>
          </p:nvPr>
        </p:nvSpPr>
        <p:spPr>
          <a:xfrm>
            <a:off x="1179226" y="826680"/>
            <a:ext cx="9833548" cy="1325563"/>
          </a:xfrm>
        </p:spPr>
        <p:txBody>
          <a:bodyPr>
            <a:normAutofit/>
          </a:bodyPr>
          <a:lstStyle/>
          <a:p>
            <a:pPr algn="ctr"/>
            <a:r>
              <a:rPr lang="en-US" sz="4000" b="1" dirty="0">
                <a:solidFill>
                  <a:schemeClr val="bg1"/>
                </a:solidFill>
              </a:rPr>
              <a:t>Images on web pages</a:t>
            </a:r>
            <a:endParaRPr lang="en-CA" sz="4000" dirty="0">
              <a:solidFill>
                <a:schemeClr val="bg1"/>
              </a:solidFill>
            </a:endParaRPr>
          </a:p>
        </p:txBody>
      </p:sp>
      <p:sp>
        <p:nvSpPr>
          <p:cNvPr id="3" name="Content Placeholder 2">
            <a:extLst>
              <a:ext uri="{FF2B5EF4-FFF2-40B4-BE49-F238E27FC236}">
                <a16:creationId xmlns:a16="http://schemas.microsoft.com/office/drawing/2014/main" id="{D7B36DF1-5338-463E-B535-6F0021C5218A}"/>
              </a:ext>
            </a:extLst>
          </p:cNvPr>
          <p:cNvSpPr>
            <a:spLocks noGrp="1"/>
          </p:cNvSpPr>
          <p:nvPr>
            <p:ph idx="1"/>
          </p:nvPr>
        </p:nvSpPr>
        <p:spPr>
          <a:xfrm>
            <a:off x="1179226" y="3092970"/>
            <a:ext cx="9833548" cy="2693976"/>
          </a:xfrm>
        </p:spPr>
        <p:txBody>
          <a:bodyPr vert="horz" lIns="91440" tIns="45720" rIns="91440" bIns="45720" rtlCol="0" anchor="t">
            <a:noAutofit/>
          </a:bodyPr>
          <a:lstStyle/>
          <a:p>
            <a:r>
              <a:rPr lang="en-US" sz="2400" dirty="0">
                <a:solidFill>
                  <a:srgbClr val="000000"/>
                </a:solidFill>
              </a:rPr>
              <a:t>Definitely a bad idea: using images straight from your phone (or other camera).</a:t>
            </a:r>
            <a:endParaRPr lang="en-US" sz="2400" dirty="0">
              <a:solidFill>
                <a:srgbClr val="000000"/>
              </a:solidFill>
              <a:cs typeface="Calibri"/>
            </a:endParaRPr>
          </a:p>
          <a:p>
            <a:r>
              <a:rPr lang="en-US" sz="2400" dirty="0">
                <a:solidFill>
                  <a:srgbClr val="000000"/>
                </a:solidFill>
              </a:rPr>
              <a:t>Those will be several MBs each. If you want to use a picture you took, use an image editor to crop/​resize to what you actually need.</a:t>
            </a:r>
            <a:endParaRPr lang="en-US" sz="2400" dirty="0">
              <a:solidFill>
                <a:srgbClr val="000000"/>
              </a:solidFill>
              <a:cs typeface="Calibri"/>
            </a:endParaRPr>
          </a:p>
          <a:p>
            <a:r>
              <a:rPr lang="en-US" sz="2400" dirty="0">
                <a:solidFill>
                  <a:srgbClr val="000000"/>
                </a:solidFill>
              </a:rPr>
              <a:t>Try loading your page from a slow wi-fi or mobile network to get a better idea what your users may deal with.</a:t>
            </a:r>
            <a:endParaRPr lang="en-US" sz="2400" dirty="0">
              <a:solidFill>
                <a:srgbClr val="000000"/>
              </a:solidFill>
              <a:cs typeface="Calibri"/>
            </a:endParaRPr>
          </a:p>
          <a:p>
            <a:r>
              <a:rPr lang="en-US" sz="2400" dirty="0">
                <a:solidFill>
                  <a:srgbClr val="000000"/>
                </a:solidFill>
              </a:rPr>
              <a:t>The developer tools Network tab has an option to throttle to a slower speed, so you can experience a mobile user's page load.</a:t>
            </a:r>
            <a:endParaRPr lang="en-US" sz="2400" dirty="0">
              <a:solidFill>
                <a:srgbClr val="000000"/>
              </a:solidFill>
              <a:cs typeface="Calibri"/>
            </a:endParaRPr>
          </a:p>
          <a:p>
            <a:endParaRPr lang="en-CA" sz="2000" dirty="0">
              <a:solidFill>
                <a:srgbClr val="000000"/>
              </a:solidFill>
            </a:endParaRPr>
          </a:p>
        </p:txBody>
      </p:sp>
    </p:spTree>
    <p:extLst>
      <p:ext uri="{BB962C8B-B14F-4D97-AF65-F5344CB8AC3E}">
        <p14:creationId xmlns:p14="http://schemas.microsoft.com/office/powerpoint/2010/main" val="311773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4978D0-8995-42DD-B51F-DD04A459410E}"/>
              </a:ext>
            </a:extLst>
          </p:cNvPr>
          <p:cNvSpPr>
            <a:spLocks noGrp="1"/>
          </p:cNvSpPr>
          <p:nvPr>
            <p:ph type="title"/>
          </p:nvPr>
        </p:nvSpPr>
        <p:spPr>
          <a:xfrm>
            <a:off x="1179226" y="826680"/>
            <a:ext cx="9833548" cy="1325563"/>
          </a:xfrm>
        </p:spPr>
        <p:txBody>
          <a:bodyPr>
            <a:normAutofit/>
          </a:bodyPr>
          <a:lstStyle/>
          <a:p>
            <a:pPr algn="ctr"/>
            <a:r>
              <a:rPr lang="en-CA" b="1" dirty="0">
                <a:solidFill>
                  <a:schemeClr val="bg1"/>
                </a:solidFill>
              </a:rPr>
              <a:t>Bitmap &amp; Vector Images</a:t>
            </a:r>
            <a:endParaRPr lang="en-CA" sz="4000" dirty="0">
              <a:solidFill>
                <a:schemeClr val="bg1"/>
              </a:solidFill>
            </a:endParaRPr>
          </a:p>
        </p:txBody>
      </p:sp>
      <p:sp>
        <p:nvSpPr>
          <p:cNvPr id="7" name="Rectangle 2">
            <a:extLst>
              <a:ext uri="{FF2B5EF4-FFF2-40B4-BE49-F238E27FC236}">
                <a16:creationId xmlns:a16="http://schemas.microsoft.com/office/drawing/2014/main" id="{20EE53ED-3EBA-445B-A00D-5847E6504BC6}"/>
              </a:ext>
            </a:extLst>
          </p:cNvPr>
          <p:cNvSpPr>
            <a:spLocks noGrp="1" noChangeArrowheads="1"/>
          </p:cNvSpPr>
          <p:nvPr>
            <p:ph idx="1"/>
          </p:nvPr>
        </p:nvSpPr>
        <p:spPr bwMode="auto">
          <a:xfrm>
            <a:off x="896830" y="3015639"/>
            <a:ext cx="10398035" cy="30469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lang="en-US" altLang="en-US" sz="2400" dirty="0">
                <a:latin typeface="+mn-lt"/>
              </a:rPr>
              <a:t>There are two basic ways to represent images for the web: </a:t>
            </a:r>
            <a:r>
              <a:rPr lang="en-US" altLang="en-US" sz="2400" dirty="0">
                <a:solidFill>
                  <a:srgbClr val="FF0000"/>
                </a:solidFill>
                <a:latin typeface="+mn-lt"/>
              </a:rPr>
              <a:t>bitmap or vector graphics</a:t>
            </a:r>
            <a:r>
              <a:rPr lang="en-US" altLang="en-US" sz="2400" dirty="0">
                <a:latin typeface="+mn-lt"/>
              </a:rPr>
              <a:t>.</a:t>
            </a:r>
            <a:endParaRPr lang="en-US" altLang="en-US" sz="2400">
              <a:latin typeface="+mn-lt"/>
              <a:cs typeface="Calibri"/>
            </a:endParaRPr>
          </a:p>
          <a:p>
            <a:pPr>
              <a:lnSpc>
                <a:spcPct val="100000"/>
              </a:lnSpc>
            </a:pPr>
            <a:r>
              <a:rPr lang="en-US" altLang="en-US" sz="2400" dirty="0">
                <a:solidFill>
                  <a:srgbClr val="FF0000"/>
                </a:solidFill>
                <a:latin typeface="+mn-lt"/>
              </a:rPr>
              <a:t>Bitmap graphics</a:t>
            </a:r>
            <a:r>
              <a:rPr lang="en-US" altLang="en-US" sz="2400" dirty="0">
                <a:latin typeface="+mn-lt"/>
              </a:rPr>
              <a:t> (or raster graphics), images are a grid of pixels. Each pixel has a </a:t>
            </a:r>
            <a:r>
              <a:rPr lang="en-US" altLang="en-US" sz="2400" dirty="0" err="1">
                <a:latin typeface="+mn-lt"/>
              </a:rPr>
              <a:t>colour</a:t>
            </a:r>
            <a:r>
              <a:rPr lang="en-US" altLang="en-US" sz="2400" dirty="0">
                <a:latin typeface="+mn-lt"/>
              </a:rPr>
              <a:t>. If the pixels are small enough, our eye is fooled into seeing an image.</a:t>
            </a:r>
            <a:endParaRPr lang="en-US" altLang="en-US" sz="2400" dirty="0">
              <a:latin typeface="+mn-lt"/>
              <a:cs typeface="Calibri"/>
            </a:endParaRPr>
          </a:p>
          <a:p>
            <a:pPr>
              <a:lnSpc>
                <a:spcPct val="100000"/>
              </a:lnSpc>
            </a:pPr>
            <a:r>
              <a:rPr lang="en-US" altLang="en-US" sz="2400" dirty="0">
                <a:solidFill>
                  <a:srgbClr val="FF0000"/>
                </a:solidFill>
                <a:latin typeface="+mn-lt"/>
              </a:rPr>
              <a:t>Vector graphics</a:t>
            </a:r>
            <a:r>
              <a:rPr lang="en-US" altLang="en-US" sz="2400" dirty="0">
                <a:latin typeface="+mn-lt"/>
              </a:rPr>
              <a:t>, images are a collection of shapes: lines, curves, circles, etc.</a:t>
            </a:r>
            <a:endParaRPr lang="en-US" altLang="en-US" sz="2400">
              <a:latin typeface="+mn-lt"/>
              <a:cs typeface="Calibri" panose="020F0502020204030204"/>
            </a:endParaRPr>
          </a:p>
          <a:p>
            <a:pPr>
              <a:lnSpc>
                <a:spcPct val="100000"/>
              </a:lnSpc>
            </a:pPr>
            <a:r>
              <a:rPr lang="en-US" altLang="en-US" sz="2400" dirty="0">
                <a:latin typeface="+mn-lt"/>
              </a:rPr>
              <a:t>Vector images can be scaled more smoothly: you can grow/​shrink a circle (or line or curve) as much as you want. That's nice for printing, or high-resolution displays, or for zooming on a mobile device.</a:t>
            </a:r>
            <a:endParaRPr lang="en-US" altLang="en-US" sz="2400" b="0" i="0" u="none" strike="noStrike" cap="none" normalizeH="0" baseline="0" dirty="0">
              <a:ln>
                <a:noFill/>
              </a:ln>
              <a:effectLst/>
              <a:latin typeface="+mn-lt"/>
              <a:cs typeface="Calibri"/>
            </a:endParaRPr>
          </a:p>
        </p:txBody>
      </p:sp>
    </p:spTree>
    <p:extLst>
      <p:ext uri="{BB962C8B-B14F-4D97-AF65-F5344CB8AC3E}">
        <p14:creationId xmlns:p14="http://schemas.microsoft.com/office/powerpoint/2010/main" val="168160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20E8DB-1B51-4E8E-9DDB-B0E99F07C42C}"/>
              </a:ext>
            </a:extLst>
          </p:cNvPr>
          <p:cNvSpPr>
            <a:spLocks noGrp="1"/>
          </p:cNvSpPr>
          <p:nvPr>
            <p:ph type="title"/>
          </p:nvPr>
        </p:nvSpPr>
        <p:spPr>
          <a:xfrm>
            <a:off x="1179226" y="826680"/>
            <a:ext cx="9833548" cy="1325563"/>
          </a:xfrm>
        </p:spPr>
        <p:txBody>
          <a:bodyPr>
            <a:normAutofit/>
          </a:bodyPr>
          <a:lstStyle/>
          <a:p>
            <a:pPr algn="ctr"/>
            <a:r>
              <a:rPr lang="en-CA" b="1" dirty="0">
                <a:solidFill>
                  <a:schemeClr val="bg1"/>
                </a:solidFill>
              </a:rPr>
              <a:t>Bitmap &amp; Vector Images</a:t>
            </a:r>
          </a:p>
        </p:txBody>
      </p:sp>
      <p:sp>
        <p:nvSpPr>
          <p:cNvPr id="3" name="Content Placeholder 2">
            <a:extLst>
              <a:ext uri="{FF2B5EF4-FFF2-40B4-BE49-F238E27FC236}">
                <a16:creationId xmlns:a16="http://schemas.microsoft.com/office/drawing/2014/main" id="{428F29DF-B28C-462F-8BB7-71C90AC18118}"/>
              </a:ext>
            </a:extLst>
          </p:cNvPr>
          <p:cNvSpPr>
            <a:spLocks noGrp="1"/>
          </p:cNvSpPr>
          <p:nvPr>
            <p:ph idx="1"/>
          </p:nvPr>
        </p:nvSpPr>
        <p:spPr>
          <a:xfrm>
            <a:off x="878780" y="2703787"/>
            <a:ext cx="10551220" cy="4204363"/>
          </a:xfrm>
        </p:spPr>
        <p:txBody>
          <a:bodyPr vert="horz" lIns="91440" tIns="45720" rIns="91440" bIns="45720" rtlCol="0" anchor="t">
            <a:normAutofit/>
          </a:bodyPr>
          <a:lstStyle/>
          <a:p>
            <a:r>
              <a:rPr lang="en-US" sz="2400" dirty="0">
                <a:solidFill>
                  <a:srgbClr val="000000"/>
                </a:solidFill>
              </a:rPr>
              <a:t>It's often easier to edit a vector image: you can manipulate shapes separately since they are represented separately in the file.</a:t>
            </a:r>
          </a:p>
          <a:p>
            <a:r>
              <a:rPr lang="en-US" sz="2400" dirty="0">
                <a:solidFill>
                  <a:srgbClr val="000000"/>
                </a:solidFill>
              </a:rPr>
              <a:t>Vector images often have smaller file sizes, if the image is made of the kind of shapes they naturally store.</a:t>
            </a:r>
          </a:p>
          <a:p>
            <a:r>
              <a:rPr lang="en-US" sz="2400" dirty="0">
                <a:solidFill>
                  <a:srgbClr val="000000"/>
                </a:solidFill>
              </a:rPr>
              <a:t>Vector images are limited the shapes they can represent: bitmap can represent anything.</a:t>
            </a:r>
          </a:p>
          <a:p>
            <a:r>
              <a:rPr lang="en-US" sz="2400" dirty="0">
                <a:solidFill>
                  <a:srgbClr val="000000"/>
                </a:solidFill>
              </a:rPr>
              <a:t>Cameras (and scanners, </a:t>
            </a:r>
            <a:r>
              <a:rPr lang="en-US" sz="2400" err="1">
                <a:solidFill>
                  <a:srgbClr val="000000"/>
                </a:solidFill>
              </a:rPr>
              <a:t>etc</a:t>
            </a:r>
            <a:r>
              <a:rPr lang="en-US" sz="2400" dirty="0">
                <a:solidFill>
                  <a:srgbClr val="000000"/>
                </a:solidFill>
              </a:rPr>
              <a:t>) naturally produce bitmap images because that's how their sensors work.</a:t>
            </a:r>
            <a:endParaRPr lang="en-CA" sz="2400" dirty="0">
              <a:solidFill>
                <a:srgbClr val="000000"/>
              </a:solidFill>
            </a:endParaRPr>
          </a:p>
        </p:txBody>
      </p:sp>
    </p:spTree>
    <p:extLst>
      <p:ext uri="{BB962C8B-B14F-4D97-AF65-F5344CB8AC3E}">
        <p14:creationId xmlns:p14="http://schemas.microsoft.com/office/powerpoint/2010/main" val="4256663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904F63-0FC0-47E1-A836-9118240DDC3E}"/>
              </a:ext>
            </a:extLst>
          </p:cNvPr>
          <p:cNvSpPr>
            <a:spLocks noGrp="1"/>
          </p:cNvSpPr>
          <p:nvPr>
            <p:ph type="title"/>
          </p:nvPr>
        </p:nvSpPr>
        <p:spPr>
          <a:xfrm>
            <a:off x="1179226" y="826680"/>
            <a:ext cx="9833548" cy="1325563"/>
          </a:xfrm>
        </p:spPr>
        <p:txBody>
          <a:bodyPr>
            <a:normAutofit/>
          </a:bodyPr>
          <a:lstStyle/>
          <a:p>
            <a:pPr algn="ctr"/>
            <a:r>
              <a:rPr lang="en-CA" sz="4000" b="1" dirty="0">
                <a:solidFill>
                  <a:schemeClr val="bg1"/>
                </a:solidFill>
              </a:rPr>
              <a:t>Bitmap &amp; Vector Images</a:t>
            </a:r>
            <a:endParaRPr lang="en-CA" sz="4000" dirty="0">
              <a:solidFill>
                <a:srgbClr val="FFFFFF"/>
              </a:solidFill>
            </a:endParaRPr>
          </a:p>
        </p:txBody>
      </p:sp>
      <p:sp>
        <p:nvSpPr>
          <p:cNvPr id="4" name="Rectangle 1">
            <a:extLst>
              <a:ext uri="{FF2B5EF4-FFF2-40B4-BE49-F238E27FC236}">
                <a16:creationId xmlns:a16="http://schemas.microsoft.com/office/drawing/2014/main" id="{347FA083-F970-4B9C-8137-2E4A8CBD1B19}"/>
              </a:ext>
            </a:extLst>
          </p:cNvPr>
          <p:cNvSpPr>
            <a:spLocks noGrp="1" noChangeArrowheads="1"/>
          </p:cNvSpPr>
          <p:nvPr>
            <p:ph idx="1"/>
          </p:nvPr>
        </p:nvSpPr>
        <p:spPr bwMode="auto">
          <a:xfrm>
            <a:off x="885372" y="2800103"/>
            <a:ext cx="10638972" cy="33547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lang="en-US" altLang="en-US" sz="2400" dirty="0">
                <a:solidFill>
                  <a:srgbClr val="000000"/>
                </a:solidFill>
                <a:latin typeface="+mn-lt"/>
              </a:rPr>
              <a:t>Bitmap images likely have smaller file sizes where you don't have vector-friendly shapes (and use your format properly: more later).</a:t>
            </a:r>
          </a:p>
          <a:p>
            <a:pPr marL="0" indent="0">
              <a:lnSpc>
                <a:spcPct val="100000"/>
              </a:lnSpc>
              <a:buNone/>
            </a:pPr>
            <a:endParaRPr lang="en-US" altLang="en-US" sz="2400" dirty="0">
              <a:solidFill>
                <a:srgbClr val="000000"/>
              </a:solidFill>
              <a:latin typeface="+mn-lt"/>
            </a:endParaRPr>
          </a:p>
          <a:p>
            <a:pPr>
              <a:lnSpc>
                <a:spcPct val="100000"/>
              </a:lnSpc>
            </a:pPr>
            <a:r>
              <a:rPr lang="en-US" altLang="en-US" sz="2400" dirty="0">
                <a:solidFill>
                  <a:srgbClr val="000000"/>
                </a:solidFill>
                <a:latin typeface="+mn-lt"/>
              </a:rPr>
              <a:t>The lesson is probably: use vector when it fits; bitmap otherwise.</a:t>
            </a:r>
          </a:p>
          <a:p>
            <a:pPr marL="0" indent="0">
              <a:lnSpc>
                <a:spcPct val="100000"/>
              </a:lnSpc>
              <a:buNone/>
            </a:pPr>
            <a:endParaRPr lang="en-US" altLang="en-US" sz="2400" dirty="0">
              <a:solidFill>
                <a:srgbClr val="000000"/>
              </a:solidFill>
              <a:latin typeface="+mn-lt"/>
            </a:endParaRPr>
          </a:p>
          <a:p>
            <a:pPr>
              <a:lnSpc>
                <a:spcPct val="100000"/>
              </a:lnSpc>
            </a:pPr>
            <a:r>
              <a:rPr lang="en-US" altLang="en-US" sz="2400" dirty="0">
                <a:solidFill>
                  <a:srgbClr val="000000"/>
                </a:solidFill>
                <a:latin typeface="+mn-lt"/>
              </a:rPr>
              <a:t>Vector images make sense for a company logo or shape-based design. Bitmaps for photographs or other non-simple-shape images.</a:t>
            </a:r>
          </a:p>
          <a:p>
            <a:pPr marL="0" indent="0">
              <a:lnSpc>
                <a:spcPct val="100000"/>
              </a:lnSpc>
              <a:buNone/>
            </a:pPr>
            <a:endParaRPr lang="en-US" altLang="en-US" sz="2200" dirty="0"/>
          </a:p>
          <a:p>
            <a:pPr>
              <a:lnSpc>
                <a:spcPct val="100000"/>
              </a:lnSpc>
            </a:pP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7922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4978D0-8995-42DD-B51F-DD04A459410E}"/>
              </a:ext>
            </a:extLst>
          </p:cNvPr>
          <p:cNvSpPr>
            <a:spLocks noGrp="1"/>
          </p:cNvSpPr>
          <p:nvPr>
            <p:ph type="title"/>
          </p:nvPr>
        </p:nvSpPr>
        <p:spPr>
          <a:xfrm>
            <a:off x="1179226" y="826680"/>
            <a:ext cx="9833548" cy="1325563"/>
          </a:xfrm>
        </p:spPr>
        <p:txBody>
          <a:bodyPr>
            <a:normAutofit/>
          </a:bodyPr>
          <a:lstStyle/>
          <a:p>
            <a:pPr algn="ctr"/>
            <a:r>
              <a:rPr lang="en-CA" b="1" dirty="0">
                <a:solidFill>
                  <a:schemeClr val="bg1"/>
                </a:solidFill>
              </a:rPr>
              <a:t>Bitmap &amp; Vector Images</a:t>
            </a:r>
            <a:endParaRPr lang="en-CA" sz="4000" dirty="0">
              <a:solidFill>
                <a:schemeClr val="bg1"/>
              </a:solidFill>
            </a:endParaRPr>
          </a:p>
        </p:txBody>
      </p:sp>
      <p:graphicFrame>
        <p:nvGraphicFramePr>
          <p:cNvPr id="3" name="Table 3">
            <a:extLst>
              <a:ext uri="{FF2B5EF4-FFF2-40B4-BE49-F238E27FC236}">
                <a16:creationId xmlns:a16="http://schemas.microsoft.com/office/drawing/2014/main" id="{924F413C-7C06-4DEF-9E1B-FC21AE7CC30E}"/>
              </a:ext>
            </a:extLst>
          </p:cNvPr>
          <p:cNvGraphicFramePr>
            <a:graphicFrameLocks noGrp="1"/>
          </p:cNvGraphicFramePr>
          <p:nvPr>
            <p:ph idx="1"/>
            <p:extLst>
              <p:ext uri="{D42A27DB-BD31-4B8C-83A1-F6EECF244321}">
                <p14:modId xmlns:p14="http://schemas.microsoft.com/office/powerpoint/2010/main" val="3803289004"/>
              </p:ext>
            </p:extLst>
          </p:nvPr>
        </p:nvGraphicFramePr>
        <p:xfrm>
          <a:off x="895709" y="3018946"/>
          <a:ext cx="10515600" cy="2494279"/>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46596863"/>
                    </a:ext>
                  </a:extLst>
                </a:gridCol>
                <a:gridCol w="5257800">
                  <a:extLst>
                    <a:ext uri="{9D8B030D-6E8A-4147-A177-3AD203B41FA5}">
                      <a16:colId xmlns:a16="http://schemas.microsoft.com/office/drawing/2014/main" val="3656912046"/>
                    </a:ext>
                  </a:extLst>
                </a:gridCol>
              </a:tblGrid>
              <a:tr h="370840">
                <a:tc>
                  <a:txBody>
                    <a:bodyPr/>
                    <a:lstStyle/>
                    <a:p>
                      <a:r>
                        <a:rPr lang="en-GB" dirty="0"/>
                        <a:t>Vector Graphics</a:t>
                      </a:r>
                    </a:p>
                  </a:txBody>
                  <a:tcPr/>
                </a:tc>
                <a:tc>
                  <a:txBody>
                    <a:bodyPr/>
                    <a:lstStyle/>
                    <a:p>
                      <a:r>
                        <a:rPr lang="en-GB" dirty="0"/>
                        <a:t>Bitmap Graphics</a:t>
                      </a:r>
                    </a:p>
                  </a:txBody>
                  <a:tcPr/>
                </a:tc>
                <a:extLst>
                  <a:ext uri="{0D108BD9-81ED-4DB2-BD59-A6C34878D82A}">
                    <a16:rowId xmlns:a16="http://schemas.microsoft.com/office/drawing/2014/main" val="1315107207"/>
                  </a:ext>
                </a:extLst>
              </a:tr>
              <a:tr h="370840">
                <a:tc>
                  <a:txBody>
                    <a:bodyPr/>
                    <a:lstStyle/>
                    <a:p>
                      <a:r>
                        <a:rPr lang="en-GB" dirty="0"/>
                        <a:t>Easier to scale</a:t>
                      </a:r>
                    </a:p>
                  </a:txBody>
                  <a:tcPr/>
                </a:tc>
                <a:tc>
                  <a:txBody>
                    <a:bodyPr/>
                    <a:lstStyle/>
                    <a:p>
                      <a:r>
                        <a:rPr lang="en-GB" dirty="0"/>
                        <a:t>Can be done but need practise and experience</a:t>
                      </a:r>
                    </a:p>
                  </a:txBody>
                  <a:tcPr/>
                </a:tc>
                <a:extLst>
                  <a:ext uri="{0D108BD9-81ED-4DB2-BD59-A6C34878D82A}">
                    <a16:rowId xmlns:a16="http://schemas.microsoft.com/office/drawing/2014/main" val="2598651671"/>
                  </a:ext>
                </a:extLst>
              </a:tr>
              <a:tr h="370840">
                <a:tc>
                  <a:txBody>
                    <a:bodyPr/>
                    <a:lstStyle/>
                    <a:p>
                      <a:r>
                        <a:rPr lang="en-GB" dirty="0"/>
                        <a:t>Easier to edit</a:t>
                      </a:r>
                    </a:p>
                  </a:txBody>
                  <a:tcPr/>
                </a:tc>
                <a:tc>
                  <a:txBody>
                    <a:bodyPr/>
                    <a:lstStyle/>
                    <a:p>
                      <a:r>
                        <a:rPr lang="en-GB" dirty="0"/>
                        <a:t>An expert with special software</a:t>
                      </a:r>
                    </a:p>
                  </a:txBody>
                  <a:tcPr/>
                </a:tc>
                <a:extLst>
                  <a:ext uri="{0D108BD9-81ED-4DB2-BD59-A6C34878D82A}">
                    <a16:rowId xmlns:a16="http://schemas.microsoft.com/office/drawing/2014/main" val="3291283083"/>
                  </a:ext>
                </a:extLst>
              </a:tr>
              <a:tr h="370840">
                <a:tc>
                  <a:txBody>
                    <a:bodyPr/>
                    <a:lstStyle/>
                    <a:p>
                      <a:r>
                        <a:rPr lang="en-GB" dirty="0"/>
                        <a:t>Have smaller file size</a:t>
                      </a:r>
                    </a:p>
                  </a:txBody>
                  <a:tcPr/>
                </a:tc>
                <a:tc>
                  <a:txBody>
                    <a:bodyPr/>
                    <a:lstStyle/>
                    <a:p>
                      <a:r>
                        <a:rPr lang="en-GB" dirty="0"/>
                        <a:t>Normally large file size</a:t>
                      </a:r>
                    </a:p>
                  </a:txBody>
                  <a:tcPr/>
                </a:tc>
                <a:extLst>
                  <a:ext uri="{0D108BD9-81ED-4DB2-BD59-A6C34878D82A}">
                    <a16:rowId xmlns:a16="http://schemas.microsoft.com/office/drawing/2014/main" val="24946452"/>
                  </a:ext>
                </a:extLst>
              </a:tr>
              <a:tr h="370839">
                <a:tc>
                  <a:txBody>
                    <a:bodyPr/>
                    <a:lstStyle/>
                    <a:p>
                      <a:pPr lvl="0">
                        <a:buNone/>
                      </a:pPr>
                      <a:r>
                        <a:rPr lang="en-GB" dirty="0"/>
                        <a:t>Limited of how much details they can represent</a:t>
                      </a:r>
                    </a:p>
                  </a:txBody>
                  <a:tcPr/>
                </a:tc>
                <a:tc>
                  <a:txBody>
                    <a:bodyPr/>
                    <a:lstStyle/>
                    <a:p>
                      <a:pPr lvl="0">
                        <a:buNone/>
                      </a:pPr>
                      <a:r>
                        <a:rPr lang="en-GB" dirty="0"/>
                        <a:t>Can represent anything</a:t>
                      </a:r>
                    </a:p>
                  </a:txBody>
                  <a:tcPr/>
                </a:tc>
                <a:extLst>
                  <a:ext uri="{0D108BD9-81ED-4DB2-BD59-A6C34878D82A}">
                    <a16:rowId xmlns:a16="http://schemas.microsoft.com/office/drawing/2014/main" val="2546695310"/>
                  </a:ext>
                </a:extLst>
              </a:tr>
              <a:tr h="370838">
                <a:tc>
                  <a:txBody>
                    <a:bodyPr/>
                    <a:lstStyle/>
                    <a:p>
                      <a:pPr lvl="0">
                        <a:buNone/>
                      </a:pPr>
                      <a:r>
                        <a:rPr lang="en-GB" dirty="0"/>
                        <a:t>Used for: Logo or shape-based design</a:t>
                      </a:r>
                      <a:endParaRPr lang="en-US" dirty="0"/>
                    </a:p>
                  </a:txBody>
                  <a:tcPr/>
                </a:tc>
                <a:tc>
                  <a:txBody>
                    <a:bodyPr/>
                    <a:lstStyle/>
                    <a:p>
                      <a:pPr lvl="0">
                        <a:buNone/>
                      </a:pPr>
                      <a:r>
                        <a:rPr lang="en-GB" dirty="0"/>
                        <a:t>Used for: Photographs. The output of Camera or scanner is a bitmap</a:t>
                      </a:r>
                    </a:p>
                  </a:txBody>
                  <a:tcPr/>
                </a:tc>
                <a:extLst>
                  <a:ext uri="{0D108BD9-81ED-4DB2-BD59-A6C34878D82A}">
                    <a16:rowId xmlns:a16="http://schemas.microsoft.com/office/drawing/2014/main" val="2514199860"/>
                  </a:ext>
                </a:extLst>
              </a:tr>
            </a:tbl>
          </a:graphicData>
        </a:graphic>
      </p:graphicFrame>
    </p:spTree>
    <p:extLst>
      <p:ext uri="{BB962C8B-B14F-4D97-AF65-F5344CB8AC3E}">
        <p14:creationId xmlns:p14="http://schemas.microsoft.com/office/powerpoint/2010/main" val="37017003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2683</Words>
  <Application>Microsoft Office PowerPoint</Application>
  <PresentationFormat>Widescreen</PresentationFormat>
  <Paragraphs>215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CMPT 165, Spring 2020 Graphics</vt:lpstr>
      <vt:lpstr>Learning Objectives</vt:lpstr>
      <vt:lpstr>Images on web pages</vt:lpstr>
      <vt:lpstr>Images on web pages</vt:lpstr>
      <vt:lpstr>Images on web pages</vt:lpstr>
      <vt:lpstr>Bitmap &amp; Vector Images</vt:lpstr>
      <vt:lpstr>Bitmap &amp; Vector Images</vt:lpstr>
      <vt:lpstr>Bitmap &amp; Vector Images</vt:lpstr>
      <vt:lpstr>Bitmap &amp; Vector Images</vt:lpstr>
      <vt:lpstr>Vector Formats</vt:lpstr>
      <vt:lpstr>Bitmap Formats</vt:lpstr>
      <vt:lpstr>Bitmap Formats</vt:lpstr>
      <vt:lpstr>Colour Depth</vt:lpstr>
      <vt:lpstr>Colour Depth</vt:lpstr>
      <vt:lpstr>Colour Depth</vt:lpstr>
      <vt:lpstr>Colour Depth</vt:lpstr>
      <vt:lpstr>Image Compression</vt:lpstr>
      <vt:lpstr>Image Compression</vt:lpstr>
      <vt:lpstr>Image Compression</vt:lpstr>
      <vt:lpstr>Optimizing Images</vt:lpstr>
      <vt:lpstr>Optimizing Images</vt:lpstr>
      <vt:lpstr>Optimizing Images</vt:lpstr>
      <vt:lpstr>Optimizing Images</vt:lpstr>
      <vt:lpstr>Optimizing Images</vt:lpstr>
      <vt:lpstr>Optimizing Images</vt:lpstr>
      <vt:lpstr>Optimizing Images</vt:lpstr>
      <vt:lpstr>Optimizing Images</vt:lpstr>
      <vt:lpstr>Optimizing Images</vt:lpstr>
      <vt:lpstr>SUMMARY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CMPT 165, Spring 2020 Graphics</dc:title>
  <dc:creator>Yasmeen Abukheil</dc:creator>
  <cp:lastModifiedBy>Yasmeen Abukheil</cp:lastModifiedBy>
  <cp:revision>437</cp:revision>
  <dcterms:created xsi:type="dcterms:W3CDTF">2020-01-04T23:08:51Z</dcterms:created>
  <dcterms:modified xsi:type="dcterms:W3CDTF">2020-02-05T21:06:26Z</dcterms:modified>
</cp:coreProperties>
</file>