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408" r:id="rId3"/>
    <p:sldId id="405" r:id="rId4"/>
    <p:sldId id="404" r:id="rId5"/>
    <p:sldId id="406" r:id="rId6"/>
    <p:sldId id="409" r:id="rId7"/>
    <p:sldId id="413" r:id="rId8"/>
    <p:sldId id="411" r:id="rId9"/>
    <p:sldId id="342" r:id="rId10"/>
    <p:sldId id="372" r:id="rId11"/>
    <p:sldId id="373" r:id="rId12"/>
    <p:sldId id="374" r:id="rId13"/>
    <p:sldId id="371" r:id="rId14"/>
    <p:sldId id="364" r:id="rId15"/>
    <p:sldId id="402" r:id="rId16"/>
    <p:sldId id="403" r:id="rId17"/>
    <p:sldId id="380" r:id="rId18"/>
    <p:sldId id="381" r:id="rId19"/>
    <p:sldId id="382" r:id="rId20"/>
    <p:sldId id="271" r:id="rId21"/>
    <p:sldId id="414" r:id="rId22"/>
    <p:sldId id="488" r:id="rId23"/>
    <p:sldId id="415" r:id="rId24"/>
    <p:sldId id="489" r:id="rId25"/>
    <p:sldId id="490" r:id="rId26"/>
    <p:sldId id="491" r:id="rId27"/>
    <p:sldId id="49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96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5473" autoAdjust="0"/>
  </p:normalViewPr>
  <p:slideViewPr>
    <p:cSldViewPr snapToGrid="0">
      <p:cViewPr varScale="1">
        <p:scale>
          <a:sx n="152" d="100"/>
          <a:sy n="152" d="100"/>
        </p:scale>
        <p:origin x="282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18362-590B-4879-9E6F-CFA4308B6C77}" type="datetimeFigureOut">
              <a:rPr lang="en-CA" smtClean="0"/>
              <a:t>2019-03-03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CC11AD-0EAC-40D9-AC60-52FD4646785A}" type="slidenum">
              <a:rPr lang="en-CA" smtClean="0"/>
              <a:t>‹#›</a:t>
            </a:fld>
            <a:endParaRPr lang="en-CA"/>
          </a:p>
        </p:txBody>
      </p:sp>
    </p:spTree>
    <p:extLst>
      <p:ext uri="{BB962C8B-B14F-4D97-AF65-F5344CB8AC3E}">
        <p14:creationId xmlns:p14="http://schemas.microsoft.com/office/powerpoint/2010/main" val="18064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toy example of the bike in more detail</a:t>
            </a:r>
            <a:r>
              <a:rPr lang="en-US" baseline="0" dirty="0"/>
              <a:t>. </a:t>
            </a:r>
            <a:r>
              <a:rPr lang="en-US" dirty="0"/>
              <a:t>Starting with a target set representing the set of dangerous</a:t>
            </a:r>
            <a:r>
              <a:rPr lang="en-US" baseline="0" dirty="0"/>
              <a:t> states</a:t>
            </a:r>
            <a:r>
              <a:rPr lang="en-US" dirty="0"/>
              <a:t>, we</a:t>
            </a:r>
            <a:r>
              <a:rPr lang="en-US" baseline="0" dirty="0"/>
              <a:t> define what’s called an implicit surface function l, such that l is negative inside, and non-negative outside</a:t>
            </a:r>
          </a:p>
          <a:p>
            <a:endParaRPr lang="en-US" baseline="0" dirty="0"/>
          </a:p>
          <a:p>
            <a:r>
              <a:rPr lang="en-US" baseline="0" dirty="0"/>
              <a:t>The way we will compute the reachable set is through this optimization V(</a:t>
            </a:r>
            <a:r>
              <a:rPr lang="en-US" baseline="0" dirty="0" err="1"/>
              <a:t>z,t</a:t>
            </a:r>
            <a:r>
              <a:rPr lang="en-US" baseline="0" dirty="0"/>
              <a:t>) = max over the function u of l(z(T)), the value of the implicit surface function at the state at the final time</a:t>
            </a:r>
          </a:p>
          <a:p>
            <a:endParaRPr lang="en-US" baseline="0" dirty="0"/>
          </a:p>
          <a:p>
            <a:r>
              <a:rPr lang="en-US" baseline="0" dirty="0"/>
              <a:t>0.5 min</a:t>
            </a:r>
          </a:p>
        </p:txBody>
      </p:sp>
      <p:sp>
        <p:nvSpPr>
          <p:cNvPr id="4" name="Slide Number Placeholder 3"/>
          <p:cNvSpPr>
            <a:spLocks noGrp="1"/>
          </p:cNvSpPr>
          <p:nvPr>
            <p:ph type="sldNum" sz="quarter" idx="10"/>
          </p:nvPr>
        </p:nvSpPr>
        <p:spPr/>
        <p:txBody>
          <a:bodyPr/>
          <a:lstStyle/>
          <a:p>
            <a:fld id="{B4C3B9F1-286F-4CBE-B5B0-7613D6030CAA}" type="slidenum">
              <a:rPr lang="en-US" smtClean="0"/>
              <a:t>9</a:t>
            </a:fld>
            <a:endParaRPr lang="en-US"/>
          </a:p>
        </p:txBody>
      </p:sp>
    </p:spTree>
    <p:extLst>
      <p:ext uri="{BB962C8B-B14F-4D97-AF65-F5344CB8AC3E}">
        <p14:creationId xmlns:p14="http://schemas.microsoft.com/office/powerpoint/2010/main" val="379302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3B9F1-286F-4CBE-B5B0-7613D6030CAA}" type="slidenum">
              <a:rPr lang="en-US" smtClean="0"/>
              <a:t>18</a:t>
            </a:fld>
            <a:endParaRPr lang="en-US"/>
          </a:p>
        </p:txBody>
      </p:sp>
    </p:spTree>
    <p:extLst>
      <p:ext uri="{BB962C8B-B14F-4D97-AF65-F5344CB8AC3E}">
        <p14:creationId xmlns:p14="http://schemas.microsoft.com/office/powerpoint/2010/main" val="2423008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video show how</a:t>
            </a:r>
            <a:r>
              <a:rPr lang="en-US" baseline="0" dirty="0"/>
              <a:t> the reachable set and the solution to the PDE evolves over time. The PDE effectively turns a trajectory-based perspective into a set-based perspective to account for all possible system trajectories at once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4C3B9F1-286F-4CBE-B5B0-7613D6030CAA}" type="slidenum">
              <a:rPr lang="en-US" smtClean="0"/>
              <a:t>19</a:t>
            </a:fld>
            <a:endParaRPr lang="en-US"/>
          </a:p>
        </p:txBody>
      </p:sp>
    </p:spTree>
    <p:extLst>
      <p:ext uri="{BB962C8B-B14F-4D97-AF65-F5344CB8AC3E}">
        <p14:creationId xmlns:p14="http://schemas.microsoft.com/office/powerpoint/2010/main" val="2260123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a:t>
            </a:r>
            <a:r>
              <a:rPr lang="en-US" baseline="0" dirty="0"/>
              <a:t> min</a:t>
            </a:r>
            <a:endParaRPr lang="en-US" dirty="0"/>
          </a:p>
        </p:txBody>
      </p:sp>
      <p:sp>
        <p:nvSpPr>
          <p:cNvPr id="4" name="Slide Number Placeholder 3"/>
          <p:cNvSpPr>
            <a:spLocks noGrp="1"/>
          </p:cNvSpPr>
          <p:nvPr>
            <p:ph type="sldNum" sz="quarter" idx="10"/>
          </p:nvPr>
        </p:nvSpPr>
        <p:spPr/>
        <p:txBody>
          <a:bodyPr/>
          <a:lstStyle/>
          <a:p>
            <a:fld id="{B4C3B9F1-286F-4CBE-B5B0-7613D6030CAA}" type="slidenum">
              <a:rPr lang="en-US" smtClean="0"/>
              <a:t>20</a:t>
            </a:fld>
            <a:endParaRPr lang="en-US"/>
          </a:p>
        </p:txBody>
      </p:sp>
    </p:spTree>
    <p:extLst>
      <p:ext uri="{BB962C8B-B14F-4D97-AF65-F5344CB8AC3E}">
        <p14:creationId xmlns:p14="http://schemas.microsoft.com/office/powerpoint/2010/main" val="1051781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[COULD GO QUICKLY HERE]</a:t>
            </a:r>
          </a:p>
          <a:p>
            <a:endParaRPr lang="en-US" dirty="0"/>
          </a:p>
          <a:p>
            <a:r>
              <a:rPr lang="en-US" dirty="0"/>
              <a:t>Other</a:t>
            </a:r>
            <a:r>
              <a:rPr lang="en-US" baseline="0" dirty="0"/>
              <a:t> multi-agent analysis methods such as sequential path planning can be used off the highway, where the number of vehicles may be smaller.</a:t>
            </a:r>
          </a:p>
          <a:p>
            <a:endParaRPr lang="en-US" baseline="0" dirty="0"/>
          </a:p>
          <a:p>
            <a:r>
              <a:rPr lang="en-US" baseline="0" dirty="0"/>
              <a:t>In sequential path planning, vehicles are assigned priorities, and lower-priority vehicles treat higher-priority vehicles as moving obstacles.</a:t>
            </a:r>
          </a:p>
          <a:p>
            <a:endParaRPr lang="en-US" baseline="0" dirty="0"/>
          </a:p>
          <a:p>
            <a:r>
              <a:rPr lang="en-US" baseline="0" dirty="0"/>
              <a:t>Effectively, this structure allows us to reserve “space-time” in the airspace for one vehicle at a time. Using a time-varying formulation of reachability, space-time reservations are guaranteed to be dynamically feasible, robust to disturbances, and robust to a single intruder in the airspace.</a:t>
            </a:r>
          </a:p>
          <a:p>
            <a:endParaRPr lang="en-US" baseline="0" dirty="0"/>
          </a:p>
          <a:p>
            <a:r>
              <a:rPr lang="en-US" baseline="0" dirty="0"/>
              <a:t>1 min</a:t>
            </a:r>
            <a:endParaRPr lang="en-US" dirty="0"/>
          </a:p>
        </p:txBody>
      </p:sp>
      <p:sp>
        <p:nvSpPr>
          <p:cNvPr id="4" name="Slide Number Placeholder 3"/>
          <p:cNvSpPr>
            <a:spLocks noGrp="1"/>
          </p:cNvSpPr>
          <p:nvPr>
            <p:ph type="sldNum" sz="quarter" idx="10"/>
          </p:nvPr>
        </p:nvSpPr>
        <p:spPr/>
        <p:txBody>
          <a:bodyPr/>
          <a:lstStyle/>
          <a:p>
            <a:fld id="{B4C3B9F1-286F-4CBE-B5B0-7613D6030CAA}" type="slidenum">
              <a:rPr lang="en-US" smtClean="0"/>
              <a:t>22</a:t>
            </a:fld>
            <a:endParaRPr lang="en-US"/>
          </a:p>
        </p:txBody>
      </p:sp>
    </p:spTree>
    <p:extLst>
      <p:ext uri="{BB962C8B-B14F-4D97-AF65-F5344CB8AC3E}">
        <p14:creationId xmlns:p14="http://schemas.microsoft.com/office/powerpoint/2010/main" val="904291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4CC11AD-0EAC-40D9-AC60-52FD4646785A}" type="slidenum">
              <a:rPr lang="en-CA" smtClean="0"/>
              <a:t>27</a:t>
            </a:fld>
            <a:endParaRPr lang="en-CA"/>
          </a:p>
        </p:txBody>
      </p:sp>
    </p:spTree>
    <p:extLst>
      <p:ext uri="{BB962C8B-B14F-4D97-AF65-F5344CB8AC3E}">
        <p14:creationId xmlns:p14="http://schemas.microsoft.com/office/powerpoint/2010/main" val="2649953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example, suppose the initial state of the system is here, at z1(0). If we apply some control function u, the system may take the following trajectory until it arrives at some z1(T). In this case, this end point is inside the target set, and so l at the end point is negative, as shown in the right subplot</a:t>
            </a:r>
          </a:p>
          <a:p>
            <a:endParaRPr lang="en-US" baseline="0" dirty="0"/>
          </a:p>
          <a:p>
            <a:r>
              <a:rPr lang="en-US" baseline="0" dirty="0"/>
              <a:t>Note that here on the left, we keep track of system trajectories, and on the right, we keep track of the value of l along the trajectory.</a:t>
            </a:r>
          </a:p>
        </p:txBody>
      </p:sp>
      <p:sp>
        <p:nvSpPr>
          <p:cNvPr id="4" name="Slide Number Placeholder 3"/>
          <p:cNvSpPr>
            <a:spLocks noGrp="1"/>
          </p:cNvSpPr>
          <p:nvPr>
            <p:ph type="sldNum" sz="quarter" idx="10"/>
          </p:nvPr>
        </p:nvSpPr>
        <p:spPr/>
        <p:txBody>
          <a:bodyPr/>
          <a:lstStyle/>
          <a:p>
            <a:fld id="{B4C3B9F1-286F-4CBE-B5B0-7613D6030CAA}" type="slidenum">
              <a:rPr lang="en-US" smtClean="0"/>
              <a:t>10</a:t>
            </a:fld>
            <a:endParaRPr lang="en-US"/>
          </a:p>
        </p:txBody>
      </p:sp>
    </p:spTree>
    <p:extLst>
      <p:ext uri="{BB962C8B-B14F-4D97-AF65-F5344CB8AC3E}">
        <p14:creationId xmlns:p14="http://schemas.microsoft.com/office/powerpoint/2010/main" val="3528236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Applying a different control u would take the system on a trajectory</a:t>
            </a:r>
            <a:r>
              <a:rPr lang="en-US" baseline="0" dirty="0"/>
              <a:t> with a different end point. As we can see this end point also has a negative l value</a:t>
            </a:r>
          </a:p>
        </p:txBody>
      </p:sp>
      <p:sp>
        <p:nvSpPr>
          <p:cNvPr id="4" name="Slide Number Placeholder 3"/>
          <p:cNvSpPr>
            <a:spLocks noGrp="1"/>
          </p:cNvSpPr>
          <p:nvPr>
            <p:ph type="sldNum" sz="quarter" idx="10"/>
          </p:nvPr>
        </p:nvSpPr>
        <p:spPr/>
        <p:txBody>
          <a:bodyPr/>
          <a:lstStyle/>
          <a:p>
            <a:fld id="{B4C3B9F1-286F-4CBE-B5B0-7613D6030CAA}" type="slidenum">
              <a:rPr lang="en-US" smtClean="0"/>
              <a:t>11</a:t>
            </a:fld>
            <a:endParaRPr lang="en-US"/>
          </a:p>
        </p:txBody>
      </p:sp>
    </p:spTree>
    <p:extLst>
      <p:ext uri="{BB962C8B-B14F-4D97-AF65-F5344CB8AC3E}">
        <p14:creationId xmlns:p14="http://schemas.microsoft.com/office/powerpoint/2010/main" val="68637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particular example,</a:t>
            </a:r>
            <a:r>
              <a:rPr lang="en-US" baseline="0" dirty="0"/>
              <a:t> even if we apply the optimal control, the one that maximizes the value of l at the end point, the system still ends up in the target set. In this case, we say that z1(0) is in the reachable set, or equivalent, V at z1(0) is negative.</a:t>
            </a:r>
          </a:p>
        </p:txBody>
      </p:sp>
      <p:sp>
        <p:nvSpPr>
          <p:cNvPr id="4" name="Slide Number Placeholder 3"/>
          <p:cNvSpPr>
            <a:spLocks noGrp="1"/>
          </p:cNvSpPr>
          <p:nvPr>
            <p:ph type="sldNum" sz="quarter" idx="10"/>
          </p:nvPr>
        </p:nvSpPr>
        <p:spPr/>
        <p:txBody>
          <a:bodyPr/>
          <a:lstStyle/>
          <a:p>
            <a:fld id="{B4C3B9F1-286F-4CBE-B5B0-7613D6030CAA}" type="slidenum">
              <a:rPr lang="en-US" smtClean="0"/>
              <a:t>12</a:t>
            </a:fld>
            <a:endParaRPr lang="en-US"/>
          </a:p>
        </p:txBody>
      </p:sp>
    </p:spTree>
    <p:extLst>
      <p:ext uri="{BB962C8B-B14F-4D97-AF65-F5344CB8AC3E}">
        <p14:creationId xmlns:p14="http://schemas.microsoft.com/office/powerpoint/2010/main" val="1368041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Now, consider a different initial state, z2(0). In this case, the optimal trajectory takes the system outside of the target set, and the end point is has a positive value of l. In this case, z2(0) is not in the reachable set, and equivalently, V at z2(0) is non-negative.</a:t>
            </a:r>
          </a:p>
          <a:p>
            <a:endParaRPr lang="en-US" baseline="0" dirty="0"/>
          </a:p>
          <a:p>
            <a:r>
              <a:rPr lang="en-US" baseline="0" dirty="0"/>
              <a:t>Now that we have formulated the optimization problem, how can the solution, the value function V, can be found?</a:t>
            </a:r>
          </a:p>
          <a:p>
            <a:endParaRPr lang="en-US" baseline="0" dirty="0"/>
          </a:p>
          <a:p>
            <a:r>
              <a:rPr lang="en-US" baseline="0" dirty="0"/>
              <a:t>0.5 min</a:t>
            </a:r>
          </a:p>
        </p:txBody>
      </p:sp>
      <p:sp>
        <p:nvSpPr>
          <p:cNvPr id="4" name="Slide Number Placeholder 3"/>
          <p:cNvSpPr>
            <a:spLocks noGrp="1"/>
          </p:cNvSpPr>
          <p:nvPr>
            <p:ph type="sldNum" sz="quarter" idx="10"/>
          </p:nvPr>
        </p:nvSpPr>
        <p:spPr/>
        <p:txBody>
          <a:bodyPr/>
          <a:lstStyle/>
          <a:p>
            <a:fld id="{B4C3B9F1-286F-4CBE-B5B0-7613D6030CAA}" type="slidenum">
              <a:rPr lang="en-US" smtClean="0"/>
              <a:t>13</a:t>
            </a:fld>
            <a:endParaRPr lang="en-US"/>
          </a:p>
        </p:txBody>
      </p:sp>
    </p:spTree>
    <p:extLst>
      <p:ext uri="{BB962C8B-B14F-4D97-AF65-F5344CB8AC3E}">
        <p14:creationId xmlns:p14="http://schemas.microsoft.com/office/powerpoint/2010/main" val="715098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answer is by solving the Hamilton-Jacobi partial differential equation. This equation can be derived based on the dynamic programming principle. If anyone is interested, I’d be happy to talk about this in more detail.</a:t>
            </a:r>
          </a:p>
          <a:p>
            <a:endParaRPr lang="en-US" baseline="0" dirty="0"/>
          </a:p>
          <a:p>
            <a:r>
              <a:rPr lang="en-US" baseline="0" dirty="0"/>
              <a:t>For now, at a high level, we first set the reachable set at the final time to be the target set. This is done by setting the final condition of the PDE. As we solve this PDE, the negative region of the solution V gives us the reachable set. Next, we look at all nearby states, and see which of these are guaranteed to enter the current reachable set.</a:t>
            </a:r>
          </a:p>
          <a:p>
            <a:endParaRPr lang="en-US" baseline="0" dirty="0"/>
          </a:p>
          <a:p>
            <a:r>
              <a:rPr lang="en-US" baseline="0" dirty="0"/>
              <a:t>1 min</a:t>
            </a:r>
            <a:endParaRPr lang="en-US" dirty="0"/>
          </a:p>
        </p:txBody>
      </p:sp>
      <p:sp>
        <p:nvSpPr>
          <p:cNvPr id="4" name="Slide Number Placeholder 3"/>
          <p:cNvSpPr>
            <a:spLocks noGrp="1"/>
          </p:cNvSpPr>
          <p:nvPr>
            <p:ph type="sldNum" sz="quarter" idx="10"/>
          </p:nvPr>
        </p:nvSpPr>
        <p:spPr/>
        <p:txBody>
          <a:bodyPr/>
          <a:lstStyle/>
          <a:p>
            <a:fld id="{B4C3B9F1-286F-4CBE-B5B0-7613D6030CAA}" type="slidenum">
              <a:rPr lang="en-US" smtClean="0"/>
              <a:t>14</a:t>
            </a:fld>
            <a:endParaRPr lang="en-US"/>
          </a:p>
        </p:txBody>
      </p:sp>
    </p:spTree>
    <p:extLst>
      <p:ext uri="{BB962C8B-B14F-4D97-AF65-F5344CB8AC3E}">
        <p14:creationId xmlns:p14="http://schemas.microsoft.com/office/powerpoint/2010/main" val="730414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this short time horizon, the blue ones end up in the target set, and the green ones don’t. This is basically the continuous analogue of the bellman backup used in for example reinforcement learning or any dynamic programming-based algorithm. So, the reachable set gets updated as follows. Of course some green trajectories may later hit the obstacle, but that is taken care of at later iterations.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These are just a few example trajectories. </a:t>
            </a:r>
          </a:p>
        </p:txBody>
      </p:sp>
      <p:sp>
        <p:nvSpPr>
          <p:cNvPr id="4" name="Slide Number Placeholder 3"/>
          <p:cNvSpPr>
            <a:spLocks noGrp="1"/>
          </p:cNvSpPr>
          <p:nvPr>
            <p:ph type="sldNum" sz="quarter" idx="10"/>
          </p:nvPr>
        </p:nvSpPr>
        <p:spPr/>
        <p:txBody>
          <a:bodyPr/>
          <a:lstStyle/>
          <a:p>
            <a:fld id="{B4C3B9F1-286F-4CBE-B5B0-7613D6030CAA}" type="slidenum">
              <a:rPr lang="en-US" smtClean="0"/>
              <a:t>15</a:t>
            </a:fld>
            <a:endParaRPr lang="en-US"/>
          </a:p>
        </p:txBody>
      </p:sp>
    </p:spTree>
    <p:extLst>
      <p:ext uri="{BB962C8B-B14F-4D97-AF65-F5344CB8AC3E}">
        <p14:creationId xmlns:p14="http://schemas.microsoft.com/office/powerpoint/2010/main" val="1611337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When the PDE is solved, all possible trajectories are taken into account.</a:t>
            </a:r>
          </a:p>
        </p:txBody>
      </p:sp>
      <p:sp>
        <p:nvSpPr>
          <p:cNvPr id="4" name="Slide Number Placeholder 3"/>
          <p:cNvSpPr>
            <a:spLocks noGrp="1"/>
          </p:cNvSpPr>
          <p:nvPr>
            <p:ph type="sldNum" sz="quarter" idx="10"/>
          </p:nvPr>
        </p:nvSpPr>
        <p:spPr/>
        <p:txBody>
          <a:bodyPr/>
          <a:lstStyle/>
          <a:p>
            <a:fld id="{B4C3B9F1-286F-4CBE-B5B0-7613D6030CAA}" type="slidenum">
              <a:rPr lang="en-US" smtClean="0"/>
              <a:t>16</a:t>
            </a:fld>
            <a:endParaRPr lang="en-US"/>
          </a:p>
        </p:txBody>
      </p:sp>
    </p:spTree>
    <p:extLst>
      <p:ext uri="{BB962C8B-B14F-4D97-AF65-F5344CB8AC3E}">
        <p14:creationId xmlns:p14="http://schemas.microsoft.com/office/powerpoint/2010/main" val="809297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Equivalently, we update V so that V is negative at these new states. </a:t>
            </a:r>
            <a:r>
              <a:rPr lang="en-US" dirty="0"/>
              <a:t>We can do this recursively</a:t>
            </a:r>
            <a:r>
              <a:rPr lang="en-US" baseline="0" dirty="0"/>
              <a:t> to obtain the reachable set over time.</a:t>
            </a:r>
            <a:endParaRPr lang="en-US" dirty="0"/>
          </a:p>
          <a:p>
            <a:endParaRPr lang="en-US" dirty="0"/>
          </a:p>
        </p:txBody>
      </p:sp>
      <p:sp>
        <p:nvSpPr>
          <p:cNvPr id="4" name="Slide Number Placeholder 3"/>
          <p:cNvSpPr>
            <a:spLocks noGrp="1"/>
          </p:cNvSpPr>
          <p:nvPr>
            <p:ph type="sldNum" sz="quarter" idx="10"/>
          </p:nvPr>
        </p:nvSpPr>
        <p:spPr/>
        <p:txBody>
          <a:bodyPr/>
          <a:lstStyle/>
          <a:p>
            <a:fld id="{B4C3B9F1-286F-4CBE-B5B0-7613D6030CAA}" type="slidenum">
              <a:rPr lang="en-US" smtClean="0"/>
              <a:t>17</a:t>
            </a:fld>
            <a:endParaRPr lang="en-US"/>
          </a:p>
        </p:txBody>
      </p:sp>
    </p:spTree>
    <p:extLst>
      <p:ext uri="{BB962C8B-B14F-4D97-AF65-F5344CB8AC3E}">
        <p14:creationId xmlns:p14="http://schemas.microsoft.com/office/powerpoint/2010/main" val="1559810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2A858-A0EB-46D7-91D7-B5D0260D3C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BA921F2-DAF3-4303-B0F9-DE0CCA38B3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FFCD452-4063-4BC7-949C-C1F2D0D7E3C4}"/>
              </a:ext>
            </a:extLst>
          </p:cNvPr>
          <p:cNvSpPr>
            <a:spLocks noGrp="1"/>
          </p:cNvSpPr>
          <p:nvPr>
            <p:ph type="dt" sz="half" idx="10"/>
          </p:nvPr>
        </p:nvSpPr>
        <p:spPr/>
        <p:txBody>
          <a:bodyPr/>
          <a:lstStyle/>
          <a:p>
            <a:fld id="{68ECF3D1-606B-4F20-A8E0-23CC511C8E0D}" type="datetimeFigureOut">
              <a:rPr lang="en-CA" smtClean="0"/>
              <a:t>2019-03-03</a:t>
            </a:fld>
            <a:endParaRPr lang="en-CA"/>
          </a:p>
        </p:txBody>
      </p:sp>
      <p:sp>
        <p:nvSpPr>
          <p:cNvPr id="5" name="Footer Placeholder 4">
            <a:extLst>
              <a:ext uri="{FF2B5EF4-FFF2-40B4-BE49-F238E27FC236}">
                <a16:creationId xmlns:a16="http://schemas.microsoft.com/office/drawing/2014/main" id="{D1E6F589-9CEB-4992-8977-6B9A61C20E7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2ADDC95-FB3B-4B2A-9D3A-B0B33C2D10F7}"/>
              </a:ext>
            </a:extLst>
          </p:cNvPr>
          <p:cNvSpPr>
            <a:spLocks noGrp="1"/>
          </p:cNvSpPr>
          <p:nvPr>
            <p:ph type="sldNum" sz="quarter" idx="12"/>
          </p:nvPr>
        </p:nvSpPr>
        <p:spPr/>
        <p:txBody>
          <a:bodyPr/>
          <a:lstStyle/>
          <a:p>
            <a:fld id="{EB002D89-F537-45E9-AE7A-E610DE4FC62D}" type="slidenum">
              <a:rPr lang="en-CA" smtClean="0"/>
              <a:t>‹#›</a:t>
            </a:fld>
            <a:endParaRPr lang="en-CA"/>
          </a:p>
        </p:txBody>
      </p:sp>
    </p:spTree>
    <p:extLst>
      <p:ext uri="{BB962C8B-B14F-4D97-AF65-F5344CB8AC3E}">
        <p14:creationId xmlns:p14="http://schemas.microsoft.com/office/powerpoint/2010/main" val="2399934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1B689-3C4B-474A-BA24-77040BF3CA3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967583D-7CD2-44DB-86DA-6BF297F9F7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DFC8118-68EF-4BAB-98B5-DBD241049473}"/>
              </a:ext>
            </a:extLst>
          </p:cNvPr>
          <p:cNvSpPr>
            <a:spLocks noGrp="1"/>
          </p:cNvSpPr>
          <p:nvPr>
            <p:ph type="dt" sz="half" idx="10"/>
          </p:nvPr>
        </p:nvSpPr>
        <p:spPr/>
        <p:txBody>
          <a:bodyPr/>
          <a:lstStyle/>
          <a:p>
            <a:fld id="{68ECF3D1-606B-4F20-A8E0-23CC511C8E0D}" type="datetimeFigureOut">
              <a:rPr lang="en-CA" smtClean="0"/>
              <a:t>2019-03-03</a:t>
            </a:fld>
            <a:endParaRPr lang="en-CA"/>
          </a:p>
        </p:txBody>
      </p:sp>
      <p:sp>
        <p:nvSpPr>
          <p:cNvPr id="5" name="Footer Placeholder 4">
            <a:extLst>
              <a:ext uri="{FF2B5EF4-FFF2-40B4-BE49-F238E27FC236}">
                <a16:creationId xmlns:a16="http://schemas.microsoft.com/office/drawing/2014/main" id="{5E1FF044-F3F2-473F-99D2-59684ACC2EB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3084A2D-9E24-49EF-AB9A-A8BEB3C1873F}"/>
              </a:ext>
            </a:extLst>
          </p:cNvPr>
          <p:cNvSpPr>
            <a:spLocks noGrp="1"/>
          </p:cNvSpPr>
          <p:nvPr>
            <p:ph type="sldNum" sz="quarter" idx="12"/>
          </p:nvPr>
        </p:nvSpPr>
        <p:spPr/>
        <p:txBody>
          <a:bodyPr/>
          <a:lstStyle/>
          <a:p>
            <a:fld id="{EB002D89-F537-45E9-AE7A-E610DE4FC62D}" type="slidenum">
              <a:rPr lang="en-CA" smtClean="0"/>
              <a:t>‹#›</a:t>
            </a:fld>
            <a:endParaRPr lang="en-CA"/>
          </a:p>
        </p:txBody>
      </p:sp>
    </p:spTree>
    <p:extLst>
      <p:ext uri="{BB962C8B-B14F-4D97-AF65-F5344CB8AC3E}">
        <p14:creationId xmlns:p14="http://schemas.microsoft.com/office/powerpoint/2010/main" val="3200009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DCB1BD-C2E4-4A05-960B-973B6BA51CC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10ADC27-12EC-4B59-909C-97B31279569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07FBCE0-74CB-4CE8-A1EB-D6D9C0BCE6E0}"/>
              </a:ext>
            </a:extLst>
          </p:cNvPr>
          <p:cNvSpPr>
            <a:spLocks noGrp="1"/>
          </p:cNvSpPr>
          <p:nvPr>
            <p:ph type="dt" sz="half" idx="10"/>
          </p:nvPr>
        </p:nvSpPr>
        <p:spPr/>
        <p:txBody>
          <a:bodyPr/>
          <a:lstStyle/>
          <a:p>
            <a:fld id="{68ECF3D1-606B-4F20-A8E0-23CC511C8E0D}" type="datetimeFigureOut">
              <a:rPr lang="en-CA" smtClean="0"/>
              <a:t>2019-03-03</a:t>
            </a:fld>
            <a:endParaRPr lang="en-CA"/>
          </a:p>
        </p:txBody>
      </p:sp>
      <p:sp>
        <p:nvSpPr>
          <p:cNvPr id="5" name="Footer Placeholder 4">
            <a:extLst>
              <a:ext uri="{FF2B5EF4-FFF2-40B4-BE49-F238E27FC236}">
                <a16:creationId xmlns:a16="http://schemas.microsoft.com/office/drawing/2014/main" id="{87F5EBB7-A17F-4A03-8D3D-F8B74F3C6B9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8317FB2-61A8-4A34-953F-E09EAAB4778A}"/>
              </a:ext>
            </a:extLst>
          </p:cNvPr>
          <p:cNvSpPr>
            <a:spLocks noGrp="1"/>
          </p:cNvSpPr>
          <p:nvPr>
            <p:ph type="sldNum" sz="quarter" idx="12"/>
          </p:nvPr>
        </p:nvSpPr>
        <p:spPr/>
        <p:txBody>
          <a:bodyPr/>
          <a:lstStyle/>
          <a:p>
            <a:fld id="{EB002D89-F537-45E9-AE7A-E610DE4FC62D}" type="slidenum">
              <a:rPr lang="en-CA" smtClean="0"/>
              <a:t>‹#›</a:t>
            </a:fld>
            <a:endParaRPr lang="en-CA"/>
          </a:p>
        </p:txBody>
      </p:sp>
    </p:spTree>
    <p:extLst>
      <p:ext uri="{BB962C8B-B14F-4D97-AF65-F5344CB8AC3E}">
        <p14:creationId xmlns:p14="http://schemas.microsoft.com/office/powerpoint/2010/main" val="47458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2D4C-FCD1-46C0-827A-603BDCC1EE7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9152E519-C5C5-4595-8CC8-C9743273A21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00E434F-2494-4DD3-8E36-F3A99DFFF68B}"/>
              </a:ext>
            </a:extLst>
          </p:cNvPr>
          <p:cNvSpPr>
            <a:spLocks noGrp="1"/>
          </p:cNvSpPr>
          <p:nvPr>
            <p:ph type="dt" sz="half" idx="10"/>
          </p:nvPr>
        </p:nvSpPr>
        <p:spPr/>
        <p:txBody>
          <a:bodyPr/>
          <a:lstStyle/>
          <a:p>
            <a:fld id="{68ECF3D1-606B-4F20-A8E0-23CC511C8E0D}" type="datetimeFigureOut">
              <a:rPr lang="en-CA" smtClean="0"/>
              <a:t>2019-03-03</a:t>
            </a:fld>
            <a:endParaRPr lang="en-CA"/>
          </a:p>
        </p:txBody>
      </p:sp>
      <p:sp>
        <p:nvSpPr>
          <p:cNvPr id="5" name="Footer Placeholder 4">
            <a:extLst>
              <a:ext uri="{FF2B5EF4-FFF2-40B4-BE49-F238E27FC236}">
                <a16:creationId xmlns:a16="http://schemas.microsoft.com/office/drawing/2014/main" id="{578C25DE-6170-4F25-86C4-907600EBEB3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5CBA795-9A97-4BB9-8DFC-BBC05DCA7792}"/>
              </a:ext>
            </a:extLst>
          </p:cNvPr>
          <p:cNvSpPr>
            <a:spLocks noGrp="1"/>
          </p:cNvSpPr>
          <p:nvPr>
            <p:ph type="sldNum" sz="quarter" idx="12"/>
          </p:nvPr>
        </p:nvSpPr>
        <p:spPr/>
        <p:txBody>
          <a:bodyPr/>
          <a:lstStyle/>
          <a:p>
            <a:fld id="{EB002D89-F537-45E9-AE7A-E610DE4FC62D}" type="slidenum">
              <a:rPr lang="en-CA" smtClean="0"/>
              <a:t>‹#›</a:t>
            </a:fld>
            <a:endParaRPr lang="en-CA"/>
          </a:p>
        </p:txBody>
      </p:sp>
    </p:spTree>
    <p:extLst>
      <p:ext uri="{BB962C8B-B14F-4D97-AF65-F5344CB8AC3E}">
        <p14:creationId xmlns:p14="http://schemas.microsoft.com/office/powerpoint/2010/main" val="1801860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9CDAA-5114-4244-8AD8-A3DC5C599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F956B27A-FABE-4553-90AD-0ED3A00024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D652BD2-7727-4095-AB77-F400E264A479}"/>
              </a:ext>
            </a:extLst>
          </p:cNvPr>
          <p:cNvSpPr>
            <a:spLocks noGrp="1"/>
          </p:cNvSpPr>
          <p:nvPr>
            <p:ph type="dt" sz="half" idx="10"/>
          </p:nvPr>
        </p:nvSpPr>
        <p:spPr/>
        <p:txBody>
          <a:bodyPr/>
          <a:lstStyle/>
          <a:p>
            <a:fld id="{68ECF3D1-606B-4F20-A8E0-23CC511C8E0D}" type="datetimeFigureOut">
              <a:rPr lang="en-CA" smtClean="0"/>
              <a:t>2019-03-03</a:t>
            </a:fld>
            <a:endParaRPr lang="en-CA"/>
          </a:p>
        </p:txBody>
      </p:sp>
      <p:sp>
        <p:nvSpPr>
          <p:cNvPr id="5" name="Footer Placeholder 4">
            <a:extLst>
              <a:ext uri="{FF2B5EF4-FFF2-40B4-BE49-F238E27FC236}">
                <a16:creationId xmlns:a16="http://schemas.microsoft.com/office/drawing/2014/main" id="{9E44AE04-0C07-4530-8E73-D5A16D71580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53184FF-F329-4D55-BFB3-034A24CD4E12}"/>
              </a:ext>
            </a:extLst>
          </p:cNvPr>
          <p:cNvSpPr>
            <a:spLocks noGrp="1"/>
          </p:cNvSpPr>
          <p:nvPr>
            <p:ph type="sldNum" sz="quarter" idx="12"/>
          </p:nvPr>
        </p:nvSpPr>
        <p:spPr/>
        <p:txBody>
          <a:bodyPr/>
          <a:lstStyle/>
          <a:p>
            <a:fld id="{EB002D89-F537-45E9-AE7A-E610DE4FC62D}" type="slidenum">
              <a:rPr lang="en-CA" smtClean="0"/>
              <a:t>‹#›</a:t>
            </a:fld>
            <a:endParaRPr lang="en-CA"/>
          </a:p>
        </p:txBody>
      </p:sp>
    </p:spTree>
    <p:extLst>
      <p:ext uri="{BB962C8B-B14F-4D97-AF65-F5344CB8AC3E}">
        <p14:creationId xmlns:p14="http://schemas.microsoft.com/office/powerpoint/2010/main" val="2616914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1702-7686-41D4-ABE6-F49B1833945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2499F72-8F5E-454F-9216-148FF80A34B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A35449D-A262-4A21-85D1-6A27E113660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49E14D5-7E1A-42BC-8FDC-232439FA85B6}"/>
              </a:ext>
            </a:extLst>
          </p:cNvPr>
          <p:cNvSpPr>
            <a:spLocks noGrp="1"/>
          </p:cNvSpPr>
          <p:nvPr>
            <p:ph type="dt" sz="half" idx="10"/>
          </p:nvPr>
        </p:nvSpPr>
        <p:spPr/>
        <p:txBody>
          <a:bodyPr/>
          <a:lstStyle/>
          <a:p>
            <a:fld id="{68ECF3D1-606B-4F20-A8E0-23CC511C8E0D}" type="datetimeFigureOut">
              <a:rPr lang="en-CA" smtClean="0"/>
              <a:t>2019-03-03</a:t>
            </a:fld>
            <a:endParaRPr lang="en-CA"/>
          </a:p>
        </p:txBody>
      </p:sp>
      <p:sp>
        <p:nvSpPr>
          <p:cNvPr id="6" name="Footer Placeholder 5">
            <a:extLst>
              <a:ext uri="{FF2B5EF4-FFF2-40B4-BE49-F238E27FC236}">
                <a16:creationId xmlns:a16="http://schemas.microsoft.com/office/drawing/2014/main" id="{2FE94B33-296B-4B77-AB18-2D7201506FA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EC90F9E-EF1E-4F6E-A2AA-DB4E4122753F}"/>
              </a:ext>
            </a:extLst>
          </p:cNvPr>
          <p:cNvSpPr>
            <a:spLocks noGrp="1"/>
          </p:cNvSpPr>
          <p:nvPr>
            <p:ph type="sldNum" sz="quarter" idx="12"/>
          </p:nvPr>
        </p:nvSpPr>
        <p:spPr/>
        <p:txBody>
          <a:bodyPr/>
          <a:lstStyle/>
          <a:p>
            <a:fld id="{EB002D89-F537-45E9-AE7A-E610DE4FC62D}" type="slidenum">
              <a:rPr lang="en-CA" smtClean="0"/>
              <a:t>‹#›</a:t>
            </a:fld>
            <a:endParaRPr lang="en-CA"/>
          </a:p>
        </p:txBody>
      </p:sp>
    </p:spTree>
    <p:extLst>
      <p:ext uri="{BB962C8B-B14F-4D97-AF65-F5344CB8AC3E}">
        <p14:creationId xmlns:p14="http://schemas.microsoft.com/office/powerpoint/2010/main" val="1225850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33C6D-EBC0-44D1-A463-566B1DC63795}"/>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98059A7-D453-4179-8877-88806310CE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BC626A-F99B-41AB-84B4-67CF984AF7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4E27012-D3A1-424E-A3FF-7E41406AB8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38CFA43-D23D-4259-9F47-6AB5DA53606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115C442-2659-425A-89D9-0D5F2989F9E5}"/>
              </a:ext>
            </a:extLst>
          </p:cNvPr>
          <p:cNvSpPr>
            <a:spLocks noGrp="1"/>
          </p:cNvSpPr>
          <p:nvPr>
            <p:ph type="dt" sz="half" idx="10"/>
          </p:nvPr>
        </p:nvSpPr>
        <p:spPr/>
        <p:txBody>
          <a:bodyPr/>
          <a:lstStyle/>
          <a:p>
            <a:fld id="{68ECF3D1-606B-4F20-A8E0-23CC511C8E0D}" type="datetimeFigureOut">
              <a:rPr lang="en-CA" smtClean="0"/>
              <a:t>2019-03-03</a:t>
            </a:fld>
            <a:endParaRPr lang="en-CA"/>
          </a:p>
        </p:txBody>
      </p:sp>
      <p:sp>
        <p:nvSpPr>
          <p:cNvPr id="8" name="Footer Placeholder 7">
            <a:extLst>
              <a:ext uri="{FF2B5EF4-FFF2-40B4-BE49-F238E27FC236}">
                <a16:creationId xmlns:a16="http://schemas.microsoft.com/office/drawing/2014/main" id="{29F9D3B7-E6F4-48C5-8C4B-05F5069D070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6678855B-5343-4F37-853E-EF764CBF005A}"/>
              </a:ext>
            </a:extLst>
          </p:cNvPr>
          <p:cNvSpPr>
            <a:spLocks noGrp="1"/>
          </p:cNvSpPr>
          <p:nvPr>
            <p:ph type="sldNum" sz="quarter" idx="12"/>
          </p:nvPr>
        </p:nvSpPr>
        <p:spPr/>
        <p:txBody>
          <a:bodyPr/>
          <a:lstStyle/>
          <a:p>
            <a:fld id="{EB002D89-F537-45E9-AE7A-E610DE4FC62D}" type="slidenum">
              <a:rPr lang="en-CA" smtClean="0"/>
              <a:t>‹#›</a:t>
            </a:fld>
            <a:endParaRPr lang="en-CA"/>
          </a:p>
        </p:txBody>
      </p:sp>
    </p:spTree>
    <p:extLst>
      <p:ext uri="{BB962C8B-B14F-4D97-AF65-F5344CB8AC3E}">
        <p14:creationId xmlns:p14="http://schemas.microsoft.com/office/powerpoint/2010/main" val="2498342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CBA5-B8F2-480B-8DAC-5F19B381AD2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4C84898-0876-4997-B626-3C0E5A6C176E}"/>
              </a:ext>
            </a:extLst>
          </p:cNvPr>
          <p:cNvSpPr>
            <a:spLocks noGrp="1"/>
          </p:cNvSpPr>
          <p:nvPr>
            <p:ph type="dt" sz="half" idx="10"/>
          </p:nvPr>
        </p:nvSpPr>
        <p:spPr/>
        <p:txBody>
          <a:bodyPr/>
          <a:lstStyle/>
          <a:p>
            <a:fld id="{68ECF3D1-606B-4F20-A8E0-23CC511C8E0D}" type="datetimeFigureOut">
              <a:rPr lang="en-CA" smtClean="0"/>
              <a:t>2019-03-03</a:t>
            </a:fld>
            <a:endParaRPr lang="en-CA"/>
          </a:p>
        </p:txBody>
      </p:sp>
      <p:sp>
        <p:nvSpPr>
          <p:cNvPr id="4" name="Footer Placeholder 3">
            <a:extLst>
              <a:ext uri="{FF2B5EF4-FFF2-40B4-BE49-F238E27FC236}">
                <a16:creationId xmlns:a16="http://schemas.microsoft.com/office/drawing/2014/main" id="{237BCF96-9704-4C9B-B412-8399D2432E88}"/>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83B0F0A-6BF4-4E22-A157-8F37D3D0298D}"/>
              </a:ext>
            </a:extLst>
          </p:cNvPr>
          <p:cNvSpPr>
            <a:spLocks noGrp="1"/>
          </p:cNvSpPr>
          <p:nvPr>
            <p:ph type="sldNum" sz="quarter" idx="12"/>
          </p:nvPr>
        </p:nvSpPr>
        <p:spPr/>
        <p:txBody>
          <a:bodyPr/>
          <a:lstStyle/>
          <a:p>
            <a:fld id="{EB002D89-F537-45E9-AE7A-E610DE4FC62D}" type="slidenum">
              <a:rPr lang="en-CA" smtClean="0"/>
              <a:t>‹#›</a:t>
            </a:fld>
            <a:endParaRPr lang="en-CA"/>
          </a:p>
        </p:txBody>
      </p:sp>
    </p:spTree>
    <p:extLst>
      <p:ext uri="{BB962C8B-B14F-4D97-AF65-F5344CB8AC3E}">
        <p14:creationId xmlns:p14="http://schemas.microsoft.com/office/powerpoint/2010/main" val="53925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C8F197-ED1D-454B-9EC5-14E9CAC88B97}"/>
              </a:ext>
            </a:extLst>
          </p:cNvPr>
          <p:cNvSpPr>
            <a:spLocks noGrp="1"/>
          </p:cNvSpPr>
          <p:nvPr>
            <p:ph type="dt" sz="half" idx="10"/>
          </p:nvPr>
        </p:nvSpPr>
        <p:spPr/>
        <p:txBody>
          <a:bodyPr/>
          <a:lstStyle/>
          <a:p>
            <a:fld id="{68ECF3D1-606B-4F20-A8E0-23CC511C8E0D}" type="datetimeFigureOut">
              <a:rPr lang="en-CA" smtClean="0"/>
              <a:t>2019-03-03</a:t>
            </a:fld>
            <a:endParaRPr lang="en-CA"/>
          </a:p>
        </p:txBody>
      </p:sp>
      <p:sp>
        <p:nvSpPr>
          <p:cNvPr id="3" name="Footer Placeholder 2">
            <a:extLst>
              <a:ext uri="{FF2B5EF4-FFF2-40B4-BE49-F238E27FC236}">
                <a16:creationId xmlns:a16="http://schemas.microsoft.com/office/drawing/2014/main" id="{850ADD9C-74FC-4E4D-9DD7-6663C3CEEC5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52835E0-314B-4A0C-8527-37077DABA1B9}"/>
              </a:ext>
            </a:extLst>
          </p:cNvPr>
          <p:cNvSpPr>
            <a:spLocks noGrp="1"/>
          </p:cNvSpPr>
          <p:nvPr>
            <p:ph type="sldNum" sz="quarter" idx="12"/>
          </p:nvPr>
        </p:nvSpPr>
        <p:spPr/>
        <p:txBody>
          <a:bodyPr/>
          <a:lstStyle/>
          <a:p>
            <a:fld id="{EB002D89-F537-45E9-AE7A-E610DE4FC62D}" type="slidenum">
              <a:rPr lang="en-CA" smtClean="0"/>
              <a:t>‹#›</a:t>
            </a:fld>
            <a:endParaRPr lang="en-CA"/>
          </a:p>
        </p:txBody>
      </p:sp>
    </p:spTree>
    <p:extLst>
      <p:ext uri="{BB962C8B-B14F-4D97-AF65-F5344CB8AC3E}">
        <p14:creationId xmlns:p14="http://schemas.microsoft.com/office/powerpoint/2010/main" val="2338925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E7F6-84C0-482E-9D4E-A38AF3434A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338E52E-BAB1-428F-AEA8-F97288137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72D2250-EF37-410D-A0B8-D9C483FB9D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9168E6-166A-43DE-9ECE-683622587A05}"/>
              </a:ext>
            </a:extLst>
          </p:cNvPr>
          <p:cNvSpPr>
            <a:spLocks noGrp="1"/>
          </p:cNvSpPr>
          <p:nvPr>
            <p:ph type="dt" sz="half" idx="10"/>
          </p:nvPr>
        </p:nvSpPr>
        <p:spPr/>
        <p:txBody>
          <a:bodyPr/>
          <a:lstStyle/>
          <a:p>
            <a:fld id="{68ECF3D1-606B-4F20-A8E0-23CC511C8E0D}" type="datetimeFigureOut">
              <a:rPr lang="en-CA" smtClean="0"/>
              <a:t>2019-03-03</a:t>
            </a:fld>
            <a:endParaRPr lang="en-CA"/>
          </a:p>
        </p:txBody>
      </p:sp>
      <p:sp>
        <p:nvSpPr>
          <p:cNvPr id="6" name="Footer Placeholder 5">
            <a:extLst>
              <a:ext uri="{FF2B5EF4-FFF2-40B4-BE49-F238E27FC236}">
                <a16:creationId xmlns:a16="http://schemas.microsoft.com/office/drawing/2014/main" id="{75C8983D-09E6-40B0-BBAD-3743482E637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B3ED1D0-510D-4E40-B3E5-9DF39DDB1527}"/>
              </a:ext>
            </a:extLst>
          </p:cNvPr>
          <p:cNvSpPr>
            <a:spLocks noGrp="1"/>
          </p:cNvSpPr>
          <p:nvPr>
            <p:ph type="sldNum" sz="quarter" idx="12"/>
          </p:nvPr>
        </p:nvSpPr>
        <p:spPr/>
        <p:txBody>
          <a:bodyPr/>
          <a:lstStyle/>
          <a:p>
            <a:fld id="{EB002D89-F537-45E9-AE7A-E610DE4FC62D}" type="slidenum">
              <a:rPr lang="en-CA" smtClean="0"/>
              <a:t>‹#›</a:t>
            </a:fld>
            <a:endParaRPr lang="en-CA"/>
          </a:p>
        </p:txBody>
      </p:sp>
    </p:spTree>
    <p:extLst>
      <p:ext uri="{BB962C8B-B14F-4D97-AF65-F5344CB8AC3E}">
        <p14:creationId xmlns:p14="http://schemas.microsoft.com/office/powerpoint/2010/main" val="3073008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EB75-C407-4154-96B9-5A167C86E6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B47BAB1-E23C-4447-8DD9-1257077A8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78373E8-1BFB-4843-9D83-0A4470A44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16C256-B112-4336-9456-FE7F63A70CD9}"/>
              </a:ext>
            </a:extLst>
          </p:cNvPr>
          <p:cNvSpPr>
            <a:spLocks noGrp="1"/>
          </p:cNvSpPr>
          <p:nvPr>
            <p:ph type="dt" sz="half" idx="10"/>
          </p:nvPr>
        </p:nvSpPr>
        <p:spPr/>
        <p:txBody>
          <a:bodyPr/>
          <a:lstStyle/>
          <a:p>
            <a:fld id="{68ECF3D1-606B-4F20-A8E0-23CC511C8E0D}" type="datetimeFigureOut">
              <a:rPr lang="en-CA" smtClean="0"/>
              <a:t>2019-03-03</a:t>
            </a:fld>
            <a:endParaRPr lang="en-CA"/>
          </a:p>
        </p:txBody>
      </p:sp>
      <p:sp>
        <p:nvSpPr>
          <p:cNvPr id="6" name="Footer Placeholder 5">
            <a:extLst>
              <a:ext uri="{FF2B5EF4-FFF2-40B4-BE49-F238E27FC236}">
                <a16:creationId xmlns:a16="http://schemas.microsoft.com/office/drawing/2014/main" id="{53D1BD61-EF44-4F76-AA4D-E3B7FD9D9D2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0FF7678-6203-4047-BB28-E14F59F3E945}"/>
              </a:ext>
            </a:extLst>
          </p:cNvPr>
          <p:cNvSpPr>
            <a:spLocks noGrp="1"/>
          </p:cNvSpPr>
          <p:nvPr>
            <p:ph type="sldNum" sz="quarter" idx="12"/>
          </p:nvPr>
        </p:nvSpPr>
        <p:spPr/>
        <p:txBody>
          <a:bodyPr/>
          <a:lstStyle/>
          <a:p>
            <a:fld id="{EB002D89-F537-45E9-AE7A-E610DE4FC62D}" type="slidenum">
              <a:rPr lang="en-CA" smtClean="0"/>
              <a:t>‹#›</a:t>
            </a:fld>
            <a:endParaRPr lang="en-CA"/>
          </a:p>
        </p:txBody>
      </p:sp>
    </p:spTree>
    <p:extLst>
      <p:ext uri="{BB962C8B-B14F-4D97-AF65-F5344CB8AC3E}">
        <p14:creationId xmlns:p14="http://schemas.microsoft.com/office/powerpoint/2010/main" val="1784648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A3462F-7BDC-4741-8A96-348E63EE60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4498028-24C5-490C-95FD-140CE2833A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304D659-F6D8-40E6-8BFB-1315BA90D5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CF3D1-606B-4F20-A8E0-23CC511C8E0D}" type="datetimeFigureOut">
              <a:rPr lang="en-CA" smtClean="0"/>
              <a:t>2019-03-03</a:t>
            </a:fld>
            <a:endParaRPr lang="en-CA"/>
          </a:p>
        </p:txBody>
      </p:sp>
      <p:sp>
        <p:nvSpPr>
          <p:cNvPr id="5" name="Footer Placeholder 4">
            <a:extLst>
              <a:ext uri="{FF2B5EF4-FFF2-40B4-BE49-F238E27FC236}">
                <a16:creationId xmlns:a16="http://schemas.microsoft.com/office/drawing/2014/main" id="{ABA17586-32B0-4899-A37B-6F5CDA66CF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88B6520-7A46-4AC0-9409-00A35FE25C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02D89-F537-45E9-AE7A-E610DE4FC62D}" type="slidenum">
              <a:rPr lang="en-CA" smtClean="0"/>
              <a:t>‹#›</a:t>
            </a:fld>
            <a:endParaRPr lang="en-CA"/>
          </a:p>
        </p:txBody>
      </p:sp>
    </p:spTree>
    <p:extLst>
      <p:ext uri="{BB962C8B-B14F-4D97-AF65-F5344CB8AC3E}">
        <p14:creationId xmlns:p14="http://schemas.microsoft.com/office/powerpoint/2010/main" val="1654461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90.png"/><Relationship Id="rId3" Type="http://schemas.openxmlformats.org/officeDocument/2006/relationships/slideLayout" Target="../slideLayouts/slideLayout4.xml"/><Relationship Id="rId7" Type="http://schemas.openxmlformats.org/officeDocument/2006/relationships/image" Target="../media/image50.png"/><Relationship Id="rId12" Type="http://schemas.openxmlformats.org/officeDocument/2006/relationships/image" Target="../media/image28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png"/><Relationship Id="rId11" Type="http://schemas.openxmlformats.org/officeDocument/2006/relationships/image" Target="../media/image270.png"/><Relationship Id="rId5" Type="http://schemas.openxmlformats.org/officeDocument/2006/relationships/image" Target="../media/image49.png"/><Relationship Id="rId15" Type="http://schemas.openxmlformats.org/officeDocument/2006/relationships/image" Target="../media/image48.png"/><Relationship Id="rId10" Type="http://schemas.openxmlformats.org/officeDocument/2006/relationships/image" Target="../media/image260.png"/><Relationship Id="rId4" Type="http://schemas.openxmlformats.org/officeDocument/2006/relationships/notesSlide" Target="../notesSlides/notesSlide2.xml"/><Relationship Id="rId14" Type="http://schemas.openxmlformats.org/officeDocument/2006/relationships/image" Target="../media/image52.png"/></Relationships>
</file>

<file path=ppt/slides/_rels/slide11.xml.rels><?xml version="1.0" encoding="UTF-8" standalone="yes"?>
<Relationships xmlns="http://schemas.openxmlformats.org/package/2006/relationships"><Relationship Id="rId13" Type="http://schemas.openxmlformats.org/officeDocument/2006/relationships/image" Target="../media/image301.png"/><Relationship Id="rId3" Type="http://schemas.openxmlformats.org/officeDocument/2006/relationships/slideLayout" Target="../slideLayouts/slideLayout4.xml"/><Relationship Id="rId7" Type="http://schemas.openxmlformats.org/officeDocument/2006/relationships/image" Target="../media/image54.png"/><Relationship Id="rId12" Type="http://schemas.openxmlformats.org/officeDocument/2006/relationships/image" Target="../media/image29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11" Type="http://schemas.openxmlformats.org/officeDocument/2006/relationships/image" Target="../media/image281.png"/><Relationship Id="rId5" Type="http://schemas.openxmlformats.org/officeDocument/2006/relationships/image" Target="../media/image53.png"/><Relationship Id="rId15" Type="http://schemas.openxmlformats.org/officeDocument/2006/relationships/image" Target="../media/image48.png"/><Relationship Id="rId10" Type="http://schemas.openxmlformats.org/officeDocument/2006/relationships/image" Target="../media/image270.png"/><Relationship Id="rId4" Type="http://schemas.openxmlformats.org/officeDocument/2006/relationships/notesSlide" Target="../notesSlides/notesSlide3.xml"/><Relationship Id="rId9" Type="http://schemas.openxmlformats.org/officeDocument/2006/relationships/image" Target="../media/image260.pn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290.png"/><Relationship Id="rId3" Type="http://schemas.openxmlformats.org/officeDocument/2006/relationships/slideLayout" Target="../slideLayouts/slideLayout4.xml"/><Relationship Id="rId7" Type="http://schemas.openxmlformats.org/officeDocument/2006/relationships/image" Target="../media/image56.png"/><Relationship Id="rId12" Type="http://schemas.openxmlformats.org/officeDocument/2006/relationships/image" Target="../media/image270.png"/><Relationship Id="rId2" Type="http://schemas.openxmlformats.org/officeDocument/2006/relationships/video" Target="../media/media3.mp4"/><Relationship Id="rId16" Type="http://schemas.openxmlformats.org/officeDocument/2006/relationships/image" Target="../media/image48.png"/><Relationship Id="rId1" Type="http://schemas.microsoft.com/office/2007/relationships/media" Target="../media/media3.mp4"/><Relationship Id="rId6" Type="http://schemas.openxmlformats.org/officeDocument/2006/relationships/image" Target="../media/image46.png"/><Relationship Id="rId11" Type="http://schemas.openxmlformats.org/officeDocument/2006/relationships/image" Target="../media/image260.png"/><Relationship Id="rId5" Type="http://schemas.openxmlformats.org/officeDocument/2006/relationships/image" Target="../media/image55.png"/><Relationship Id="rId15" Type="http://schemas.openxmlformats.org/officeDocument/2006/relationships/image" Target="../media/image50.png"/><Relationship Id="rId10" Type="http://schemas.openxmlformats.org/officeDocument/2006/relationships/image" Target="../media/image280.png"/><Relationship Id="rId4" Type="http://schemas.openxmlformats.org/officeDocument/2006/relationships/notesSlide" Target="../notesSlides/notesSlide4.xml"/><Relationship Id="rId14" Type="http://schemas.openxmlformats.org/officeDocument/2006/relationships/image" Target="../media/image301.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260.png"/><Relationship Id="rId18" Type="http://schemas.openxmlformats.org/officeDocument/2006/relationships/image" Target="../media/image63.png"/><Relationship Id="rId3" Type="http://schemas.openxmlformats.org/officeDocument/2006/relationships/slideLayout" Target="../slideLayouts/slideLayout4.xml"/><Relationship Id="rId17" Type="http://schemas.openxmlformats.org/officeDocument/2006/relationships/image" Target="../media/image62.png"/><Relationship Id="rId2" Type="http://schemas.openxmlformats.org/officeDocument/2006/relationships/video" Target="../media/media4.mp4"/><Relationship Id="rId16" Type="http://schemas.openxmlformats.org/officeDocument/2006/relationships/image" Target="../media/image290.png"/><Relationship Id="rId1" Type="http://schemas.microsoft.com/office/2007/relationships/media" Target="../media/media4.mp4"/><Relationship Id="rId6" Type="http://schemas.openxmlformats.org/officeDocument/2006/relationships/image" Target="../media/image46.png"/><Relationship Id="rId11" Type="http://schemas.openxmlformats.org/officeDocument/2006/relationships/image" Target="../media/image300.png"/><Relationship Id="rId5" Type="http://schemas.openxmlformats.org/officeDocument/2006/relationships/image" Target="../media/image58.png"/><Relationship Id="rId15" Type="http://schemas.openxmlformats.org/officeDocument/2006/relationships/image" Target="../media/image281.png"/><Relationship Id="rId10" Type="http://schemas.openxmlformats.org/officeDocument/2006/relationships/image" Target="../media/image61.png"/><Relationship Id="rId19" Type="http://schemas.openxmlformats.org/officeDocument/2006/relationships/image" Target="../media/image48.png"/><Relationship Id="rId4" Type="http://schemas.openxmlformats.org/officeDocument/2006/relationships/notesSlide" Target="../notesSlides/notesSlide5.xml"/><Relationship Id="rId9" Type="http://schemas.openxmlformats.org/officeDocument/2006/relationships/image" Target="../media/image60.png"/><Relationship Id="rId14" Type="http://schemas.openxmlformats.org/officeDocument/2006/relationships/image" Target="../media/image270.png"/></Relationships>
</file>

<file path=ppt/slides/_rels/slide14.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68.png"/><Relationship Id="rId3"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11" Type="http://schemas.openxmlformats.org/officeDocument/2006/relationships/image" Target="../media/image290.png"/><Relationship Id="rId5" Type="http://schemas.openxmlformats.org/officeDocument/2006/relationships/image" Target="../media/image66.png"/><Relationship Id="rId10" Type="http://schemas.openxmlformats.org/officeDocument/2006/relationships/image" Target="../media/image281.png"/><Relationship Id="rId4" Type="http://schemas.openxmlformats.org/officeDocument/2006/relationships/image" Target="../media/image65.png"/><Relationship Id="rId9" Type="http://schemas.openxmlformats.org/officeDocument/2006/relationships/image" Target="../media/image270.png"/></Relationships>
</file>

<file path=ppt/slides/_rels/slide15.xml.rels><?xml version="1.0" encoding="UTF-8" standalone="yes"?>
<Relationships xmlns="http://schemas.openxmlformats.org/package/2006/relationships"><Relationship Id="rId8" Type="http://schemas.openxmlformats.org/officeDocument/2006/relationships/image" Target="../media/image500.png"/><Relationship Id="rId13" Type="http://schemas.openxmlformats.org/officeDocument/2006/relationships/image" Target="../media/image410.png"/><Relationship Id="rId3" Type="http://schemas.openxmlformats.org/officeDocument/2006/relationships/slideLayout" Target="../slideLayouts/slideLayout2.xml"/><Relationship Id="rId7" Type="http://schemas.openxmlformats.org/officeDocument/2006/relationships/image" Target="../media/image490.png"/><Relationship Id="rId12" Type="http://schemas.openxmlformats.org/officeDocument/2006/relationships/image" Target="../media/image29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300.png"/><Relationship Id="rId11" Type="http://schemas.openxmlformats.org/officeDocument/2006/relationships/image" Target="../media/image281.png"/><Relationship Id="rId5" Type="http://schemas.openxmlformats.org/officeDocument/2006/relationships/image" Target="../media/image69.png"/><Relationship Id="rId10" Type="http://schemas.openxmlformats.org/officeDocument/2006/relationships/image" Target="../media/image270.png"/><Relationship Id="rId4" Type="http://schemas.openxmlformats.org/officeDocument/2006/relationships/notesSlide" Target="../notesSlides/notesSlide7.xml"/><Relationship Id="rId9" Type="http://schemas.openxmlformats.org/officeDocument/2006/relationships/image" Target="../media/image260.png"/></Relationships>
</file>

<file path=ppt/slides/_rels/slide16.xml.rels><?xml version="1.0" encoding="UTF-8" standalone="yes"?>
<Relationships xmlns="http://schemas.openxmlformats.org/package/2006/relationships"><Relationship Id="rId8" Type="http://schemas.openxmlformats.org/officeDocument/2006/relationships/image" Target="../media/image270.png"/><Relationship Id="rId7" Type="http://schemas.openxmlformats.org/officeDocument/2006/relationships/image" Target="../media/image260.png"/><Relationship Id="rId12"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0.png"/><Relationship Id="rId11" Type="http://schemas.openxmlformats.org/officeDocument/2006/relationships/image" Target="../media/image410.png"/><Relationship Id="rId5" Type="http://schemas.openxmlformats.org/officeDocument/2006/relationships/image" Target="../media/image490.png"/><Relationship Id="rId10" Type="http://schemas.openxmlformats.org/officeDocument/2006/relationships/image" Target="../media/image290.png"/><Relationship Id="rId4" Type="http://schemas.openxmlformats.org/officeDocument/2006/relationships/image" Target="../media/image3300.png"/><Relationship Id="rId9" Type="http://schemas.openxmlformats.org/officeDocument/2006/relationships/image" Target="../media/image281.png"/></Relationships>
</file>

<file path=ppt/slides/_rels/slide17.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500.png"/></Relationships>
</file>

<file path=ppt/slides/_rels/slide18.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50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00.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video" Target="../media/media11.mp4"/><Relationship Id="rId13" Type="http://schemas.openxmlformats.org/officeDocument/2006/relationships/image" Target="../media/image78.png"/><Relationship Id="rId3" Type="http://schemas.microsoft.com/office/2007/relationships/media" Target="../media/media9.mp4"/><Relationship Id="rId7" Type="http://schemas.microsoft.com/office/2007/relationships/media" Target="../media/media11.mp4"/><Relationship Id="rId12" Type="http://schemas.openxmlformats.org/officeDocument/2006/relationships/notesSlide" Target="../notesSlides/notesSlide13.xml"/><Relationship Id="rId17" Type="http://schemas.openxmlformats.org/officeDocument/2006/relationships/image" Target="../media/image82.png"/><Relationship Id="rId2" Type="http://schemas.openxmlformats.org/officeDocument/2006/relationships/video" Target="../media/media8.mp4"/><Relationship Id="rId16" Type="http://schemas.openxmlformats.org/officeDocument/2006/relationships/image" Target="../media/image81.png"/><Relationship Id="rId1" Type="http://schemas.microsoft.com/office/2007/relationships/media" Target="../media/media8.mp4"/><Relationship Id="rId6" Type="http://schemas.openxmlformats.org/officeDocument/2006/relationships/video" Target="../media/media10.mp4"/><Relationship Id="rId11" Type="http://schemas.openxmlformats.org/officeDocument/2006/relationships/slideLayout" Target="../slideLayouts/slideLayout4.xml"/><Relationship Id="rId5" Type="http://schemas.microsoft.com/office/2007/relationships/media" Target="../media/media10.mp4"/><Relationship Id="rId15" Type="http://schemas.openxmlformats.org/officeDocument/2006/relationships/image" Target="../media/image80.png"/><Relationship Id="rId10" Type="http://schemas.openxmlformats.org/officeDocument/2006/relationships/video" Target="../media/media12.mp4"/><Relationship Id="rId4" Type="http://schemas.openxmlformats.org/officeDocument/2006/relationships/video" Target="../media/media9.mp4"/><Relationship Id="rId9" Type="http://schemas.microsoft.com/office/2007/relationships/media" Target="../media/media12.mp4"/><Relationship Id="rId1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hyperlink" Target="https://bitbucket.org/ian_mitchell/toolboxls" TargetMode="External"/><Relationship Id="rId2" Type="http://schemas.openxmlformats.org/officeDocument/2006/relationships/hyperlink" Target="https://github.com/HJReachability/helperOC.git" TargetMode="External"/><Relationship Id="rId1" Type="http://schemas.openxmlformats.org/officeDocument/2006/relationships/slideLayout" Target="../slideLayouts/slideLayout2.xml"/><Relationship Id="rId4" Type="http://schemas.openxmlformats.org/officeDocument/2006/relationships/hyperlink" Target="https://github.com/HJReachability/beacls"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8.png"/><Relationship Id="rId7"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NUL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3.png"/><Relationship Id="rId16"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6.png"/><Relationship Id="rId15" Type="http://schemas.openxmlformats.org/officeDocument/2006/relationships/image" Target="../media/image38.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5.png"/><Relationship Id="rId9" Type="http://schemas.openxmlformats.org/officeDocument/2006/relationships/image" Target="../media/image32.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5.png"/><Relationship Id="rId7"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81.png"/><Relationship Id="rId3" Type="http://schemas.openxmlformats.org/officeDocument/2006/relationships/image" Target="../media/image46.png"/><Relationship Id="rId7" Type="http://schemas.openxmlformats.org/officeDocument/2006/relationships/image" Target="../media/image27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60.png"/><Relationship Id="rId11" Type="http://schemas.openxmlformats.org/officeDocument/2006/relationships/image" Target="../media/image48.png"/><Relationship Id="rId10" Type="http://schemas.openxmlformats.org/officeDocument/2006/relationships/image" Target="../media/image301.png"/><Relationship Id="rId4" Type="http://schemas.openxmlformats.org/officeDocument/2006/relationships/image" Target="../media/image47.png"/><Relationship Id="rId9" Type="http://schemas.openxmlformats.org/officeDocument/2006/relationships/image" Target="../media/image2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74CD4-33BF-4131-A735-C0F6D164E888}"/>
              </a:ext>
            </a:extLst>
          </p:cNvPr>
          <p:cNvSpPr>
            <a:spLocks noGrp="1"/>
          </p:cNvSpPr>
          <p:nvPr>
            <p:ph type="ctrTitle"/>
          </p:nvPr>
        </p:nvSpPr>
        <p:spPr/>
        <p:txBody>
          <a:bodyPr/>
          <a:lstStyle/>
          <a:p>
            <a:r>
              <a:rPr lang="en-US" dirty="0"/>
              <a:t>HJ Reachability Analysis II</a:t>
            </a:r>
            <a:endParaRPr lang="en-CA" dirty="0"/>
          </a:p>
        </p:txBody>
      </p:sp>
      <p:sp>
        <p:nvSpPr>
          <p:cNvPr id="3" name="Subtitle 2">
            <a:extLst>
              <a:ext uri="{FF2B5EF4-FFF2-40B4-BE49-F238E27FC236}">
                <a16:creationId xmlns:a16="http://schemas.microsoft.com/office/drawing/2014/main" id="{A4BA5456-F1A3-4B80-ABA7-CC944E7FECE0}"/>
              </a:ext>
            </a:extLst>
          </p:cNvPr>
          <p:cNvSpPr>
            <a:spLocks noGrp="1"/>
          </p:cNvSpPr>
          <p:nvPr>
            <p:ph type="subTitle" idx="1"/>
          </p:nvPr>
        </p:nvSpPr>
        <p:spPr/>
        <p:txBody>
          <a:bodyPr/>
          <a:lstStyle/>
          <a:p>
            <a:r>
              <a:rPr lang="en-US" dirty="0"/>
              <a:t>CMPT 882</a:t>
            </a:r>
          </a:p>
          <a:p>
            <a:r>
              <a:rPr lang="en-US" dirty="0"/>
              <a:t>Mar. 4</a:t>
            </a:r>
            <a:endParaRPr lang="en-CA" dirty="0"/>
          </a:p>
        </p:txBody>
      </p:sp>
    </p:spTree>
    <p:extLst>
      <p:ext uri="{BB962C8B-B14F-4D97-AF65-F5344CB8AC3E}">
        <p14:creationId xmlns:p14="http://schemas.microsoft.com/office/powerpoint/2010/main" val="2269180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unsafe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8934" t="16038" r="5009" b="15921"/>
          <a:stretch/>
        </p:blipFill>
        <p:spPr>
          <a:xfrm>
            <a:off x="145473" y="3227819"/>
            <a:ext cx="7710051" cy="3429000"/>
          </a:xfrm>
          <a:prstGeom prst="rect">
            <a:avLst/>
          </a:prstGeom>
        </p:spPr>
      </p:pic>
      <p:sp>
        <p:nvSpPr>
          <p:cNvPr id="2" name="Title 1"/>
          <p:cNvSpPr>
            <a:spLocks noGrp="1"/>
          </p:cNvSpPr>
          <p:nvPr>
            <p:ph type="title"/>
          </p:nvPr>
        </p:nvSpPr>
        <p:spPr/>
        <p:txBody>
          <a:bodyPr/>
          <a:lstStyle/>
          <a:p>
            <a:r>
              <a:rPr lang="en-US" dirty="0"/>
              <a:t>Hamilton-Jacobi (HJ) Reachability Theory</a:t>
            </a:r>
          </a:p>
        </p:txBody>
      </p:sp>
      <mc:AlternateContent xmlns:mc="http://schemas.openxmlformats.org/markup-compatibility/2006" xmlns:a14="http://schemas.microsoft.com/office/drawing/2010/main">
        <mc:Choice Requires="a14">
          <p:sp>
            <p:nvSpPr>
              <p:cNvPr id="39" name="Content Placeholder 38"/>
              <p:cNvSpPr>
                <a:spLocks noGrp="1"/>
              </p:cNvSpPr>
              <p:nvPr>
                <p:ph sz="half" idx="1"/>
              </p:nvPr>
            </p:nvSpPr>
            <p:spPr/>
            <p:txBody>
              <a:bodyPr>
                <a:normAutofit/>
              </a:bodyPr>
              <a:lstStyle/>
              <a:p>
                <a:pPr marL="0" indent="0">
                  <a:buNone/>
                </a:pPr>
                <a:r>
                  <a:rPr lang="en-US" dirty="0"/>
                  <a:t>Target set: </a:t>
                </a:r>
                <a14:m>
                  <m:oMath xmlns:m="http://schemas.openxmlformats.org/officeDocument/2006/math">
                    <m:r>
                      <a:rPr lang="en-US" i="1" smtClean="0">
                        <a:latin typeface="Cambria Math" panose="02040503050406030204" pitchFamily="18" charset="0"/>
                      </a:rPr>
                      <m:t>𝒯</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CA" b="0" i="1" smtClean="0">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𝑙</m:t>
                        </m:r>
                        <m:d>
                          <m:dPr>
                            <m:ctrlPr>
                              <a:rPr lang="en-US" i="1">
                                <a:latin typeface="Cambria Math" panose="02040503050406030204" pitchFamily="18" charset="0"/>
                              </a:rPr>
                            </m:ctrlPr>
                          </m:dPr>
                          <m:e>
                            <m:r>
                              <a:rPr lang="en-CA" b="0" i="1" smtClean="0">
                                <a:latin typeface="Cambria Math" panose="02040503050406030204" pitchFamily="18" charset="0"/>
                              </a:rPr>
                              <m:t>𝑥</m:t>
                            </m:r>
                          </m:e>
                        </m:d>
                        <m:r>
                          <a:rPr lang="en-US" b="0" i="1" smtClean="0">
                            <a:latin typeface="Cambria Math" panose="02040503050406030204" pitchFamily="18" charset="0"/>
                          </a:rPr>
                          <m:t>&lt;</m:t>
                        </m:r>
                        <m:r>
                          <a:rPr lang="en-US" i="1">
                            <a:latin typeface="Cambria Math" panose="02040503050406030204" pitchFamily="18" charset="0"/>
                          </a:rPr>
                          <m:t>0</m:t>
                        </m:r>
                      </m:e>
                    </m:d>
                  </m:oMath>
                </a14:m>
                <a:endParaRPr lang="en-US" dirty="0"/>
              </a:p>
              <a:p>
                <a:pPr lvl="1"/>
                <a:endParaRPr lang="en-US" dirty="0"/>
              </a:p>
              <a:p>
                <a:pPr marL="0" indent="0" algn="ctr">
                  <a:buNone/>
                </a:pPr>
                <a:endParaRPr lang="en-US" dirty="0">
                  <a:solidFill>
                    <a:schemeClr val="bg1"/>
                  </a:solidFill>
                </a:endParaRPr>
              </a:p>
            </p:txBody>
          </p:sp>
        </mc:Choice>
        <mc:Fallback xmlns="">
          <p:sp>
            <p:nvSpPr>
              <p:cNvPr id="39" name="Content Placeholder 38"/>
              <p:cNvSpPr>
                <a:spLocks noGrp="1" noRot="1" noChangeAspect="1" noMove="1" noResize="1" noEditPoints="1" noAdjustHandles="1" noChangeArrowheads="1" noChangeShapeType="1" noTextEdit="1"/>
              </p:cNvSpPr>
              <p:nvPr>
                <p:ph sz="half" idx="1"/>
              </p:nvPr>
            </p:nvSpPr>
            <p:spPr>
              <a:blipFill>
                <a:blip r:embed="rId6"/>
                <a:stretch>
                  <a:fillRect l="-2471" t="-2241"/>
                </a:stretch>
              </a:blipFill>
            </p:spPr>
            <p:txBody>
              <a:bodyPr/>
              <a:lstStyle/>
              <a:p>
                <a:r>
                  <a:rPr lang="en-CA">
                    <a:noFill/>
                  </a:rPr>
                  <a:t> </a:t>
                </a:r>
              </a:p>
            </p:txBody>
          </p:sp>
        </mc:Fallback>
      </mc:AlternateContent>
      <p:sp>
        <p:nvSpPr>
          <p:cNvPr id="7" name="Slide Number Placeholder 6"/>
          <p:cNvSpPr>
            <a:spLocks noGrp="1"/>
          </p:cNvSpPr>
          <p:nvPr>
            <p:ph type="sldNum" sz="quarter" idx="12"/>
          </p:nvPr>
        </p:nvSpPr>
        <p:spPr/>
        <p:txBody>
          <a:bodyPr/>
          <a:lstStyle/>
          <a:p>
            <a:fld id="{7F8986A2-6907-4724-8361-41F153FBF5D1}" type="slidenum">
              <a:rPr lang="en-US" smtClean="0"/>
              <a:t>10</a:t>
            </a:fld>
            <a:endParaRPr lang="en-US"/>
          </a:p>
        </p:txBody>
      </p:sp>
      <mc:AlternateContent xmlns:mc="http://schemas.openxmlformats.org/markup-compatibility/2006" xmlns:a14="http://schemas.microsoft.com/office/drawing/2010/main">
        <mc:Choice Requires="a14">
          <p:sp>
            <p:nvSpPr>
              <p:cNvPr id="10" name="Rectangle 9"/>
              <p:cNvSpPr/>
              <p:nvPr/>
            </p:nvSpPr>
            <p:spPr>
              <a:xfrm>
                <a:off x="516857" y="4271735"/>
                <a:ext cx="7501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CA" b="0" i="1" smtClean="0">
                              <a:latin typeface="Cambria Math" panose="02040503050406030204" pitchFamily="18" charset="0"/>
                            </a:rPr>
                            <m:t>𝑥</m:t>
                          </m:r>
                        </m:e>
                        <m:sub>
                          <m:r>
                            <a:rPr lang="en-US" b="0" i="1" smtClean="0">
                              <a:latin typeface="Cambria Math" panose="02040503050406030204" pitchFamily="18" charset="0"/>
                            </a:rPr>
                            <m:t>1</m:t>
                          </m:r>
                        </m:sub>
                      </m:sSub>
                      <m:r>
                        <a:rPr lang="en-US" i="1">
                          <a:latin typeface="Cambria Math" panose="02040503050406030204" pitchFamily="18" charset="0"/>
                        </a:rPr>
                        <m:t>(</m:t>
                      </m:r>
                      <m:r>
                        <a:rPr lang="en-CA" b="0" i="1" smtClean="0">
                          <a:latin typeface="Cambria Math" panose="02040503050406030204" pitchFamily="18" charset="0"/>
                        </a:rPr>
                        <m:t>𝑡</m:t>
                      </m:r>
                      <m:r>
                        <a:rPr lang="en-US" i="1">
                          <a:latin typeface="Cambria Math" panose="02040503050406030204" pitchFamily="18" charset="0"/>
                        </a:rPr>
                        <m:t>)</m:t>
                      </m:r>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516857" y="4271735"/>
                <a:ext cx="750142" cy="369332"/>
              </a:xfrm>
              <a:prstGeom prst="rect">
                <a:avLst/>
              </a:prstGeom>
              <a:blipFill>
                <a:blip r:embed="rId7"/>
                <a:stretch>
                  <a:fillRect b="-1333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645441" y="4813578"/>
                <a:ext cx="7813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CA" b="0" i="1" smtClean="0">
                              <a:latin typeface="Cambria Math" panose="02040503050406030204" pitchFamily="18" charset="0"/>
                            </a:rPr>
                            <m:t>𝑥</m:t>
                          </m:r>
                        </m:e>
                        <m:sub>
                          <m:r>
                            <a:rPr lang="en-US" b="0" i="1" smtClean="0">
                              <a:latin typeface="Cambria Math" panose="02040503050406030204" pitchFamily="18" charset="0"/>
                            </a:rPr>
                            <m:t>1</m:t>
                          </m:r>
                        </m:sub>
                      </m:sSub>
                      <m:r>
                        <a:rPr lang="en-US" i="1">
                          <a:latin typeface="Cambria Math" panose="02040503050406030204" pitchFamily="18" charset="0"/>
                        </a:rPr>
                        <m:t>(</m:t>
                      </m:r>
                      <m:r>
                        <a:rPr lang="en-CA" b="0" i="1" smtClean="0">
                          <a:latin typeface="Cambria Math" panose="02040503050406030204" pitchFamily="18" charset="0"/>
                        </a:rPr>
                        <m:t>0</m:t>
                      </m:r>
                      <m:r>
                        <a:rPr lang="en-US" i="1">
                          <a:latin typeface="Cambria Math" panose="02040503050406030204" pitchFamily="18" charset="0"/>
                        </a:rPr>
                        <m:t>)</m:t>
                      </m:r>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1645441" y="4813578"/>
                <a:ext cx="781368" cy="369332"/>
              </a:xfrm>
              <a:prstGeom prst="rect">
                <a:avLst/>
              </a:prstGeom>
              <a:blipFill>
                <a:blip r:embed="rId8"/>
                <a:stretch>
                  <a:fillRect b="-1333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840814" y="6488668"/>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1840814" y="6488668"/>
                <a:ext cx="367986"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68167" y="4673725"/>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68167" y="4673725"/>
                <a:ext cx="371384" cy="369332"/>
              </a:xfrm>
              <a:prstGeom prst="rect">
                <a:avLst/>
              </a:prstGeom>
              <a:blipFill>
                <a:blip r:embed="rId11"/>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7072124" y="6147044"/>
                <a:ext cx="36798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7072124" y="6147044"/>
                <a:ext cx="367986"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4626931" y="6166622"/>
                <a:ext cx="3713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4626931" y="6166622"/>
                <a:ext cx="371384" cy="369332"/>
              </a:xfrm>
              <a:prstGeom prst="rect">
                <a:avLst/>
              </a:prstGeom>
              <a:blipFill>
                <a:blip r:embed="rId13"/>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rot="16200000">
                <a:off x="3699251" y="4729598"/>
                <a:ext cx="73969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rot="16200000">
                <a:off x="3699251" y="4729598"/>
                <a:ext cx="739690" cy="369332"/>
              </a:xfrm>
              <a:prstGeom prst="rect">
                <a:avLst/>
              </a:prstGeom>
              <a:blipFill>
                <a:blip r:embed="rId14"/>
                <a:stretch>
                  <a:fillRect r="-6557"/>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22" name="Content Placeholder 7">
                <a:extLst>
                  <a:ext uri="{FF2B5EF4-FFF2-40B4-BE49-F238E27FC236}">
                    <a16:creationId xmlns:a16="http://schemas.microsoft.com/office/drawing/2014/main" id="{B3267065-4547-4137-A684-0755A62B6913}"/>
                  </a:ext>
                </a:extLst>
              </p:cNvPr>
              <p:cNvSpPr>
                <a:spLocks noGrp="1"/>
              </p:cNvSpPr>
              <p:nvPr>
                <p:ph sz="half" idx="2"/>
              </p:nvPr>
            </p:nvSpPr>
            <p:spPr>
              <a:xfrm>
                <a:off x="6172199" y="1825625"/>
                <a:ext cx="5758405" cy="4351338"/>
              </a:xfrm>
            </p:spPr>
            <p:txBody>
              <a:bodyPr/>
              <a:lstStyle/>
              <a:p>
                <a:pPr marL="0" indent="0">
                  <a:buNone/>
                </a:pPr>
                <a:r>
                  <a:rPr lang="en-US" dirty="0"/>
                  <a:t>Value function: </a:t>
                </a:r>
                <a14:m>
                  <m:oMath xmlns:m="http://schemas.openxmlformats.org/officeDocument/2006/math">
                    <m:r>
                      <a:rPr lang="en-US" i="1">
                        <a:latin typeface="Cambria Math" panose="02040503050406030204" pitchFamily="18" charset="0"/>
                      </a:rPr>
                      <m:t>𝑉</m:t>
                    </m:r>
                    <m:d>
                      <m:dPr>
                        <m:ctrlPr>
                          <a:rPr lang="en-US" i="1">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𝑥</m:t>
                        </m:r>
                      </m:e>
                    </m:d>
                  </m:oMath>
                </a14:m>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𝑉</m:t>
                      </m:r>
                      <m:d>
                        <m:dPr>
                          <m:ctrlPr>
                            <a:rPr lang="en-US" i="1">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𝑥</m:t>
                          </m:r>
                          <m:d>
                            <m:dPr>
                              <m:ctrlPr>
                                <a:rPr lang="en-US" i="1">
                                  <a:latin typeface="Cambria Math" panose="02040503050406030204" pitchFamily="18" charset="0"/>
                                </a:rPr>
                              </m:ctrlPr>
                            </m:dPr>
                            <m:e>
                              <m:r>
                                <a:rPr lang="en-CA" b="0" i="1" smtClean="0">
                                  <a:latin typeface="Cambria Math" panose="02040503050406030204" pitchFamily="18" charset="0"/>
                                </a:rPr>
                                <m:t>𝑡</m:t>
                              </m:r>
                            </m:e>
                          </m:d>
                        </m:e>
                      </m:d>
                      <m:r>
                        <a:rPr lang="en-US" i="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CA" b="0" i="0" smtClean="0">
                                  <a:latin typeface="Cambria Math" panose="02040503050406030204" pitchFamily="18" charset="0"/>
                                </a:rPr>
                                <m:t>min</m:t>
                              </m:r>
                            </m:e>
                            <m:lim>
                              <m:r>
                                <m:rPr>
                                  <m:sty m:val="p"/>
                                </m:rPr>
                                <a:rPr lang="en-CA" b="0" i="0" smtClean="0">
                                  <a:latin typeface="Cambria Math" panose="02040503050406030204" pitchFamily="18" charset="0"/>
                                </a:rPr>
                                <m:t>Γ</m:t>
                              </m:r>
                              <m:d>
                                <m:dPr>
                                  <m:begChr m:val="["/>
                                  <m:endChr m:val="]"/>
                                  <m:ctrlPr>
                                    <a:rPr lang="en-CA" b="0" i="1" smtClean="0">
                                      <a:latin typeface="Cambria Math" panose="02040503050406030204" pitchFamily="18" charset="0"/>
                                    </a:rPr>
                                  </m:ctrlPr>
                                </m:dPr>
                                <m:e>
                                  <m:r>
                                    <a:rPr lang="en-US" i="1">
                                      <a:latin typeface="Cambria Math" panose="02040503050406030204" pitchFamily="18" charset="0"/>
                                    </a:rPr>
                                    <m:t>𝑢</m:t>
                                  </m:r>
                                </m:e>
                              </m:d>
                              <m:d>
                                <m:dPr>
                                  <m:ctrlPr>
                                    <a:rPr lang="en-US" i="1">
                                      <a:latin typeface="Cambria Math" panose="02040503050406030204" pitchFamily="18" charset="0"/>
                                    </a:rPr>
                                  </m:ctrlPr>
                                </m:dPr>
                                <m:e>
                                  <m:r>
                                    <a:rPr lang="en-US" i="1">
                                      <a:latin typeface="Cambria Math" panose="02040503050406030204" pitchFamily="18" charset="0"/>
                                    </a:rPr>
                                    <m:t>⋅</m:t>
                                  </m:r>
                                </m:e>
                              </m:d>
                            </m:lim>
                          </m:limLow>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m:t>
                                  </m:r>
                                  <m:r>
                                    <m:rPr>
                                      <m:sty m:val="p"/>
                                    </m:rPr>
                                    <a:rPr lang="en-CA" b="0" i="0" smtClean="0">
                                      <a:latin typeface="Cambria Math" panose="02040503050406030204" pitchFamily="18" charset="0"/>
                                    </a:rPr>
                                    <m:t>ax</m:t>
                                  </m:r>
                                </m:e>
                                <m:lim>
                                  <m:r>
                                    <a:rPr lang="en-CA" b="0" i="1" smtClean="0">
                                      <a:latin typeface="Cambria Math" panose="02040503050406030204" pitchFamily="18" charset="0"/>
                                    </a:rPr>
                                    <m:t>𝑢</m:t>
                                  </m:r>
                                  <m:d>
                                    <m:dPr>
                                      <m:ctrlPr>
                                        <a:rPr lang="en-US" i="1">
                                          <a:latin typeface="Cambria Math" panose="02040503050406030204" pitchFamily="18" charset="0"/>
                                        </a:rPr>
                                      </m:ctrlPr>
                                    </m:dPr>
                                    <m:e>
                                      <m:r>
                                        <a:rPr lang="en-US" i="1">
                                          <a:latin typeface="Cambria Math" panose="02040503050406030204" pitchFamily="18" charset="0"/>
                                        </a:rPr>
                                        <m:t>⋅</m:t>
                                      </m:r>
                                    </m:e>
                                  </m:d>
                                </m:lim>
                              </m:limLow>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b="0" i="1">
                                          <a:latin typeface="Cambria Math" panose="02040503050406030204" pitchFamily="18" charset="0"/>
                                        </a:rPr>
                                        <m:t>min</m:t>
                                      </m:r>
                                    </m:e>
                                    <m:lim>
                                      <m:r>
                                        <a:rPr lang="en-CA" b="0" i="1">
                                          <a:latin typeface="Cambria Math" panose="02040503050406030204" pitchFamily="18" charset="0"/>
                                        </a:rPr>
                                        <m:t>𝑠</m:t>
                                      </m:r>
                                      <m:r>
                                        <a:rPr lang="en-CA" b="0" i="1">
                                          <a:latin typeface="Cambria Math" panose="02040503050406030204" pitchFamily="18" charset="0"/>
                                        </a:rPr>
                                        <m:t>∈</m:t>
                                      </m:r>
                                      <m:d>
                                        <m:dPr>
                                          <m:begChr m:val="["/>
                                          <m:endChr m:val="]"/>
                                          <m:ctrlPr>
                                            <a:rPr lang="en-CA" i="1">
                                              <a:latin typeface="Cambria Math" panose="02040503050406030204" pitchFamily="18" charset="0"/>
                                            </a:rPr>
                                          </m:ctrlPr>
                                        </m:dPr>
                                        <m:e>
                                          <m:r>
                                            <a:rPr lang="en-CA" b="0" i="1">
                                              <a:latin typeface="Cambria Math" panose="02040503050406030204" pitchFamily="18" charset="0"/>
                                            </a:rPr>
                                            <m:t>𝑡</m:t>
                                          </m:r>
                                          <m:r>
                                            <a:rPr lang="en-CA" b="0" i="1">
                                              <a:latin typeface="Cambria Math" panose="02040503050406030204" pitchFamily="18" charset="0"/>
                                            </a:rPr>
                                            <m:t>,0</m:t>
                                          </m:r>
                                        </m:e>
                                      </m:d>
                                    </m:lim>
                                  </m:limLow>
                                </m:fName>
                                <m:e>
                                  <m:r>
                                    <a:rPr lang="en-CA" b="0" i="1">
                                      <a:latin typeface="Cambria Math" panose="02040503050406030204" pitchFamily="18" charset="0"/>
                                    </a:rPr>
                                    <m:t>𝑙</m:t>
                                  </m:r>
                                  <m:d>
                                    <m:dPr>
                                      <m:ctrlPr>
                                        <a:rPr lang="en-CA" i="1">
                                          <a:latin typeface="Cambria Math" panose="02040503050406030204" pitchFamily="18" charset="0"/>
                                        </a:rPr>
                                      </m:ctrlPr>
                                    </m:dPr>
                                    <m:e>
                                      <m:r>
                                        <a:rPr lang="en-CA" b="0" i="1">
                                          <a:latin typeface="Cambria Math" panose="02040503050406030204" pitchFamily="18" charset="0"/>
                                        </a:rPr>
                                        <m:t>𝑥</m:t>
                                      </m:r>
                                      <m:d>
                                        <m:dPr>
                                          <m:ctrlPr>
                                            <a:rPr lang="en-CA" i="1">
                                              <a:latin typeface="Cambria Math" panose="02040503050406030204" pitchFamily="18" charset="0"/>
                                            </a:rPr>
                                          </m:ctrlPr>
                                        </m:dPr>
                                        <m:e>
                                          <m:r>
                                            <a:rPr lang="en-CA" b="0" i="1">
                                              <a:latin typeface="Cambria Math" panose="02040503050406030204" pitchFamily="18" charset="0"/>
                                            </a:rPr>
                                            <m:t>𝑠</m:t>
                                          </m:r>
                                        </m:e>
                                      </m:d>
                                    </m:e>
                                  </m:d>
                                </m:e>
                              </m:func>
                            </m:e>
                          </m:func>
                        </m:e>
                      </m:func>
                    </m:oMath>
                  </m:oMathPara>
                </a14:m>
                <a:endParaRPr lang="en-US" dirty="0"/>
              </a:p>
              <a:p>
                <a:pPr marL="0" indent="0" algn="ctr">
                  <a:buNone/>
                </a:pPr>
                <a:r>
                  <a:rPr lang="en-US" dirty="0"/>
                  <a:t>subject to </a:t>
                </a:r>
                <a14:m>
                  <m:oMath xmlns:m="http://schemas.openxmlformats.org/officeDocument/2006/math">
                    <m:acc>
                      <m:accPr>
                        <m:chr m:val="̇"/>
                        <m:ctrlPr>
                          <a:rPr lang="en-US" i="1">
                            <a:latin typeface="Cambria Math" panose="02040503050406030204" pitchFamily="18" charset="0"/>
                          </a:rPr>
                        </m:ctrlPr>
                      </m:accPr>
                      <m:e>
                        <m:r>
                          <a:rPr lang="en-CA" b="0" i="1" smtClean="0">
                            <a:latin typeface="Cambria Math" panose="02040503050406030204" pitchFamily="18" charset="0"/>
                          </a:rPr>
                          <m:t>𝑥</m:t>
                        </m:r>
                      </m:e>
                    </m:acc>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CA" b="0" i="1" smtClean="0">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𝑑</m:t>
                        </m:r>
                      </m:e>
                    </m:d>
                    <m:r>
                      <a:rPr lang="en-US" i="1">
                        <a:latin typeface="Cambria Math" panose="02040503050406030204" pitchFamily="18" charset="0"/>
                      </a:rPr>
                      <m:t>,</m:t>
                    </m:r>
                    <m:r>
                      <a:rPr lang="en-US" i="1">
                        <a:latin typeface="Cambria Math" panose="02040503050406030204" pitchFamily="18" charset="0"/>
                      </a:rPr>
                      <m:t>𝑡</m:t>
                    </m:r>
                    <m:r>
                      <a:rPr lang="en-CA" b="0" i="1" smtClean="0">
                        <a:latin typeface="Cambria Math" panose="02040503050406030204" pitchFamily="18" charset="0"/>
                      </a:rPr>
                      <m:t>≤0</m:t>
                    </m:r>
                  </m:oMath>
                </a14:m>
                <a:endParaRPr lang="en-US" dirty="0"/>
              </a:p>
              <a:p>
                <a:endParaRPr lang="en-US" dirty="0"/>
              </a:p>
            </p:txBody>
          </p:sp>
        </mc:Choice>
        <mc:Fallback>
          <p:sp>
            <p:nvSpPr>
              <p:cNvPr id="22" name="Content Placeholder 7">
                <a:extLst>
                  <a:ext uri="{FF2B5EF4-FFF2-40B4-BE49-F238E27FC236}">
                    <a16:creationId xmlns:a16="http://schemas.microsoft.com/office/drawing/2014/main" id="{B3267065-4547-4137-A684-0755A62B6913}"/>
                  </a:ext>
                </a:extLst>
              </p:cNvPr>
              <p:cNvSpPr>
                <a:spLocks noGrp="1" noRot="1" noChangeAspect="1" noMove="1" noResize="1" noEditPoints="1" noAdjustHandles="1" noChangeArrowheads="1" noChangeShapeType="1" noTextEdit="1"/>
              </p:cNvSpPr>
              <p:nvPr>
                <p:ph sz="half" idx="2"/>
              </p:nvPr>
            </p:nvSpPr>
            <p:spPr>
              <a:xfrm>
                <a:off x="6172199" y="1825625"/>
                <a:ext cx="5758405" cy="4351338"/>
              </a:xfrm>
              <a:blipFill>
                <a:blip r:embed="rId15"/>
                <a:stretch>
                  <a:fillRect l="-2116" t="-2241"/>
                </a:stretch>
              </a:blipFill>
            </p:spPr>
            <p:txBody>
              <a:bodyPr/>
              <a:lstStyle/>
              <a:p>
                <a:r>
                  <a:rPr lang="en-CA">
                    <a:noFill/>
                  </a:rPr>
                  <a:t> </a:t>
                </a:r>
              </a:p>
            </p:txBody>
          </p:sp>
        </mc:Fallback>
      </mc:AlternateContent>
    </p:spTree>
    <p:extLst>
      <p:ext uri="{BB962C8B-B14F-4D97-AF65-F5344CB8AC3E}">
        <p14:creationId xmlns:p14="http://schemas.microsoft.com/office/powerpoint/2010/main" val="182655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 fill="hold"/>
                                        <p:tgtEl>
                                          <p:spTgt spid="12"/>
                                        </p:tgtEl>
                                      </p:cBhvr>
                                    </p:cmd>
                                  </p:childTnLst>
                                </p:cTn>
                              </p:par>
                            </p:childTnLst>
                          </p:cTn>
                        </p:par>
                        <p:par>
                          <p:cTn id="7" fill="hold">
                            <p:stCondLst>
                              <p:cond delay="1151"/>
                            </p:stCondLst>
                            <p:childTnLst>
                              <p:par>
                                <p:cTn id="8" presetID="10"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fade">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fade">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fade">
                                      <p:cBhvr>
                                        <p:cTn id="25"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12"/>
                </p:tgtEl>
              </p:cMediaNode>
            </p:video>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unsafe_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405" t="17801" r="6554" b="16946"/>
          <a:stretch/>
        </p:blipFill>
        <p:spPr>
          <a:xfrm>
            <a:off x="278252" y="3320694"/>
            <a:ext cx="7445411" cy="3290923"/>
          </a:xfrm>
          <a:prstGeom prst="rect">
            <a:avLst/>
          </a:prstGeom>
        </p:spPr>
      </p:pic>
      <p:sp>
        <p:nvSpPr>
          <p:cNvPr id="2" name="Title 1"/>
          <p:cNvSpPr>
            <a:spLocks noGrp="1"/>
          </p:cNvSpPr>
          <p:nvPr>
            <p:ph type="title"/>
          </p:nvPr>
        </p:nvSpPr>
        <p:spPr/>
        <p:txBody>
          <a:bodyPr/>
          <a:lstStyle/>
          <a:p>
            <a:r>
              <a:rPr lang="en-US" dirty="0"/>
              <a:t>Hamilton-Jacobi (HJ) Reachability Theory</a:t>
            </a:r>
          </a:p>
        </p:txBody>
      </p:sp>
      <mc:AlternateContent xmlns:mc="http://schemas.openxmlformats.org/markup-compatibility/2006" xmlns:a14="http://schemas.microsoft.com/office/drawing/2010/main">
        <mc:Choice Requires="a14">
          <p:sp>
            <p:nvSpPr>
              <p:cNvPr id="39" name="Content Placeholder 38"/>
              <p:cNvSpPr>
                <a:spLocks noGrp="1"/>
              </p:cNvSpPr>
              <p:nvPr>
                <p:ph sz="half" idx="1"/>
              </p:nvPr>
            </p:nvSpPr>
            <p:spPr/>
            <p:txBody>
              <a:bodyPr>
                <a:normAutofit/>
              </a:bodyPr>
              <a:lstStyle/>
              <a:p>
                <a:pPr marL="0" indent="0">
                  <a:buNone/>
                </a:pPr>
                <a:r>
                  <a:rPr lang="en-US" dirty="0"/>
                  <a:t>Target set: </a:t>
                </a:r>
                <a14:m>
                  <m:oMath xmlns:m="http://schemas.openxmlformats.org/officeDocument/2006/math">
                    <m:r>
                      <a:rPr lang="en-US" i="1" smtClean="0">
                        <a:latin typeface="Cambria Math" panose="02040503050406030204" pitchFamily="18" charset="0"/>
                      </a:rPr>
                      <m:t>𝒯</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CA" b="0" i="1" smtClean="0">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𝑙</m:t>
                        </m:r>
                        <m:d>
                          <m:dPr>
                            <m:ctrlPr>
                              <a:rPr lang="en-US" i="1">
                                <a:latin typeface="Cambria Math" panose="02040503050406030204" pitchFamily="18" charset="0"/>
                              </a:rPr>
                            </m:ctrlPr>
                          </m:dPr>
                          <m:e>
                            <m:r>
                              <a:rPr lang="en-CA" b="0" i="1" smtClean="0">
                                <a:latin typeface="Cambria Math" panose="02040503050406030204" pitchFamily="18" charset="0"/>
                              </a:rPr>
                              <m:t>𝑥</m:t>
                            </m:r>
                          </m:e>
                        </m:d>
                        <m:r>
                          <a:rPr lang="en-US" b="0" i="1" smtClean="0">
                            <a:latin typeface="Cambria Math" panose="02040503050406030204" pitchFamily="18" charset="0"/>
                          </a:rPr>
                          <m:t>&lt;</m:t>
                        </m:r>
                        <m:r>
                          <a:rPr lang="en-US" i="1">
                            <a:latin typeface="Cambria Math" panose="02040503050406030204" pitchFamily="18" charset="0"/>
                          </a:rPr>
                          <m:t>0</m:t>
                        </m:r>
                      </m:e>
                    </m:d>
                  </m:oMath>
                </a14:m>
                <a:endParaRPr lang="en-US" dirty="0"/>
              </a:p>
              <a:p>
                <a:pPr lvl="1"/>
                <a:endParaRPr lang="en-US" dirty="0"/>
              </a:p>
              <a:p>
                <a:pPr marL="0" indent="0" algn="ctr">
                  <a:buNone/>
                </a:pPr>
                <a:endParaRPr lang="en-US" dirty="0">
                  <a:solidFill>
                    <a:schemeClr val="bg1"/>
                  </a:solidFill>
                </a:endParaRPr>
              </a:p>
            </p:txBody>
          </p:sp>
        </mc:Choice>
        <mc:Fallback xmlns="">
          <p:sp>
            <p:nvSpPr>
              <p:cNvPr id="39" name="Content Placeholder 38"/>
              <p:cNvSpPr>
                <a:spLocks noGrp="1" noRot="1" noChangeAspect="1" noMove="1" noResize="1" noEditPoints="1" noAdjustHandles="1" noChangeArrowheads="1" noChangeShapeType="1" noTextEdit="1"/>
              </p:cNvSpPr>
              <p:nvPr>
                <p:ph sz="half" idx="1"/>
              </p:nvPr>
            </p:nvSpPr>
            <p:spPr>
              <a:blipFill>
                <a:blip r:embed="rId6"/>
                <a:stretch>
                  <a:fillRect l="-2471" t="-2241"/>
                </a:stretch>
              </a:blipFill>
            </p:spPr>
            <p:txBody>
              <a:bodyPr/>
              <a:lstStyle/>
              <a:p>
                <a:r>
                  <a:rPr lang="en-CA">
                    <a:noFill/>
                  </a:rPr>
                  <a:t> </a:t>
                </a:r>
              </a:p>
            </p:txBody>
          </p:sp>
        </mc:Fallback>
      </mc:AlternateContent>
      <p:sp>
        <p:nvSpPr>
          <p:cNvPr id="7" name="Slide Number Placeholder 6"/>
          <p:cNvSpPr>
            <a:spLocks noGrp="1"/>
          </p:cNvSpPr>
          <p:nvPr>
            <p:ph type="sldNum" sz="quarter" idx="12"/>
          </p:nvPr>
        </p:nvSpPr>
        <p:spPr/>
        <p:txBody>
          <a:bodyPr/>
          <a:lstStyle/>
          <a:p>
            <a:fld id="{7F8986A2-6907-4724-8361-41F153FBF5D1}" type="slidenum">
              <a:rPr lang="en-US" smtClean="0"/>
              <a:t>11</a:t>
            </a:fld>
            <a:endParaRPr lang="en-US"/>
          </a:p>
        </p:txBody>
      </p:sp>
      <mc:AlternateContent xmlns:mc="http://schemas.openxmlformats.org/markup-compatibility/2006" xmlns:a14="http://schemas.microsoft.com/office/drawing/2010/main">
        <mc:Choice Requires="a14">
          <p:sp>
            <p:nvSpPr>
              <p:cNvPr id="20" name="Rectangle 19"/>
              <p:cNvSpPr/>
              <p:nvPr/>
            </p:nvSpPr>
            <p:spPr>
              <a:xfrm>
                <a:off x="1735580" y="4452059"/>
                <a:ext cx="7813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CA" b="0" i="1" smtClean="0">
                              <a:latin typeface="Cambria Math" panose="02040503050406030204" pitchFamily="18" charset="0"/>
                            </a:rPr>
                            <m:t>𝑥</m:t>
                          </m:r>
                        </m:e>
                        <m:sub>
                          <m:r>
                            <a:rPr lang="en-US" b="0" i="1" smtClean="0">
                              <a:latin typeface="Cambria Math" panose="02040503050406030204" pitchFamily="18" charset="0"/>
                            </a:rPr>
                            <m:t>1</m:t>
                          </m:r>
                        </m:sub>
                      </m:sSub>
                      <m:r>
                        <a:rPr lang="en-US" i="1">
                          <a:latin typeface="Cambria Math" panose="02040503050406030204" pitchFamily="18" charset="0"/>
                        </a:rPr>
                        <m:t>(</m:t>
                      </m:r>
                      <m:r>
                        <a:rPr lang="en-CA" b="0" i="1" smtClean="0">
                          <a:latin typeface="Cambria Math" panose="02040503050406030204" pitchFamily="18" charset="0"/>
                        </a:rPr>
                        <m:t>0</m:t>
                      </m:r>
                      <m:r>
                        <a:rPr lang="en-US" i="1">
                          <a:latin typeface="Cambria Math" panose="02040503050406030204" pitchFamily="18" charset="0"/>
                        </a:rPr>
                        <m:t>)</m:t>
                      </m:r>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1735580" y="4452059"/>
                <a:ext cx="781368" cy="369332"/>
              </a:xfrm>
              <a:prstGeom prst="rect">
                <a:avLst/>
              </a:prstGeom>
              <a:blipFill>
                <a:blip r:embed="rId7"/>
                <a:stretch>
                  <a:fillRect b="-1311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840814" y="6488668"/>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1840814" y="6488668"/>
                <a:ext cx="367986"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8167" y="4673725"/>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68167" y="4673725"/>
                <a:ext cx="371384" cy="369332"/>
              </a:xfrm>
              <a:prstGeom prst="rect">
                <a:avLst/>
              </a:prstGeom>
              <a:blipFill>
                <a:blip r:embed="rId10"/>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7072124" y="6147044"/>
                <a:ext cx="36798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7072124" y="6147044"/>
                <a:ext cx="367986"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626931" y="6166622"/>
                <a:ext cx="3713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4626931" y="6166622"/>
                <a:ext cx="371384" cy="369332"/>
              </a:xfrm>
              <a:prstGeom prst="rect">
                <a:avLst/>
              </a:prstGeom>
              <a:blipFill>
                <a:blip r:embed="rId12"/>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rot="16200000">
                <a:off x="3699251" y="4729598"/>
                <a:ext cx="73969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rot="16200000">
                <a:off x="3699251" y="4729598"/>
                <a:ext cx="739690" cy="369332"/>
              </a:xfrm>
              <a:prstGeom prst="rect">
                <a:avLst/>
              </a:prstGeom>
              <a:blipFill>
                <a:blip r:embed="rId13"/>
                <a:stretch>
                  <a:fillRect r="-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16857" y="4271735"/>
                <a:ext cx="7501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CA" b="0" i="1" smtClean="0">
                              <a:latin typeface="Cambria Math" panose="02040503050406030204" pitchFamily="18" charset="0"/>
                            </a:rPr>
                            <m:t>𝑥</m:t>
                          </m:r>
                        </m:e>
                        <m:sub>
                          <m:r>
                            <a:rPr lang="en-US" b="0" i="1" smtClean="0">
                              <a:latin typeface="Cambria Math" panose="02040503050406030204" pitchFamily="18" charset="0"/>
                            </a:rPr>
                            <m:t>1</m:t>
                          </m:r>
                        </m:sub>
                      </m:sSub>
                      <m:r>
                        <a:rPr lang="en-US" i="1">
                          <a:latin typeface="Cambria Math" panose="02040503050406030204" pitchFamily="18" charset="0"/>
                        </a:rPr>
                        <m:t>(</m:t>
                      </m:r>
                      <m:r>
                        <a:rPr lang="en-CA" b="0" i="1" smtClean="0">
                          <a:latin typeface="Cambria Math" panose="02040503050406030204" pitchFamily="18" charset="0"/>
                        </a:rPr>
                        <m:t>𝑡</m:t>
                      </m:r>
                      <m:r>
                        <a:rPr lang="en-US" i="1">
                          <a:latin typeface="Cambria Math" panose="02040503050406030204" pitchFamily="18" charset="0"/>
                        </a:rPr>
                        <m:t>)</m:t>
                      </m:r>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516857" y="4271735"/>
                <a:ext cx="750142" cy="369332"/>
              </a:xfrm>
              <a:prstGeom prst="rect">
                <a:avLst/>
              </a:prstGeom>
              <a:blipFill>
                <a:blip r:embed="rId14"/>
                <a:stretch>
                  <a:fillRect b="-13333"/>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22" name="Content Placeholder 7">
                <a:extLst>
                  <a:ext uri="{FF2B5EF4-FFF2-40B4-BE49-F238E27FC236}">
                    <a16:creationId xmlns:a16="http://schemas.microsoft.com/office/drawing/2014/main" id="{E99FC27C-0086-4641-B0A9-F8E71FDF8C02}"/>
                  </a:ext>
                </a:extLst>
              </p:cNvPr>
              <p:cNvSpPr>
                <a:spLocks noGrp="1"/>
              </p:cNvSpPr>
              <p:nvPr>
                <p:ph sz="half" idx="2"/>
              </p:nvPr>
            </p:nvSpPr>
            <p:spPr>
              <a:xfrm>
                <a:off x="6172199" y="1825625"/>
                <a:ext cx="5758405" cy="4351338"/>
              </a:xfrm>
            </p:spPr>
            <p:txBody>
              <a:bodyPr/>
              <a:lstStyle/>
              <a:p>
                <a:pPr marL="0" indent="0">
                  <a:buNone/>
                </a:pPr>
                <a:r>
                  <a:rPr lang="en-US" dirty="0"/>
                  <a:t>Value function: </a:t>
                </a:r>
                <a14:m>
                  <m:oMath xmlns:m="http://schemas.openxmlformats.org/officeDocument/2006/math">
                    <m:r>
                      <a:rPr lang="en-US" i="1">
                        <a:latin typeface="Cambria Math" panose="02040503050406030204" pitchFamily="18" charset="0"/>
                      </a:rPr>
                      <m:t>𝑉</m:t>
                    </m:r>
                    <m:d>
                      <m:dPr>
                        <m:ctrlPr>
                          <a:rPr lang="en-US" i="1">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𝑥</m:t>
                        </m:r>
                      </m:e>
                    </m:d>
                  </m:oMath>
                </a14:m>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𝑉</m:t>
                      </m:r>
                      <m:d>
                        <m:dPr>
                          <m:ctrlPr>
                            <a:rPr lang="en-US" i="1">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𝑥</m:t>
                          </m:r>
                          <m:d>
                            <m:dPr>
                              <m:ctrlPr>
                                <a:rPr lang="en-US" i="1">
                                  <a:latin typeface="Cambria Math" panose="02040503050406030204" pitchFamily="18" charset="0"/>
                                </a:rPr>
                              </m:ctrlPr>
                            </m:dPr>
                            <m:e>
                              <m:r>
                                <a:rPr lang="en-CA" b="0" i="1" smtClean="0">
                                  <a:latin typeface="Cambria Math" panose="02040503050406030204" pitchFamily="18" charset="0"/>
                                </a:rPr>
                                <m:t>𝑡</m:t>
                              </m:r>
                            </m:e>
                          </m:d>
                        </m:e>
                      </m:d>
                      <m:r>
                        <a:rPr lang="en-US" i="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CA" b="0" i="0" smtClean="0">
                                  <a:latin typeface="Cambria Math" panose="02040503050406030204" pitchFamily="18" charset="0"/>
                                </a:rPr>
                                <m:t>min</m:t>
                              </m:r>
                            </m:e>
                            <m:lim>
                              <m:r>
                                <m:rPr>
                                  <m:sty m:val="p"/>
                                </m:rPr>
                                <a:rPr lang="en-CA" b="0" i="0" smtClean="0">
                                  <a:latin typeface="Cambria Math" panose="02040503050406030204" pitchFamily="18" charset="0"/>
                                </a:rPr>
                                <m:t>Γ</m:t>
                              </m:r>
                              <m:d>
                                <m:dPr>
                                  <m:begChr m:val="["/>
                                  <m:endChr m:val="]"/>
                                  <m:ctrlPr>
                                    <a:rPr lang="en-CA" b="0" i="1" smtClean="0">
                                      <a:latin typeface="Cambria Math" panose="02040503050406030204" pitchFamily="18" charset="0"/>
                                    </a:rPr>
                                  </m:ctrlPr>
                                </m:dPr>
                                <m:e>
                                  <m:r>
                                    <a:rPr lang="en-US" i="1">
                                      <a:latin typeface="Cambria Math" panose="02040503050406030204" pitchFamily="18" charset="0"/>
                                    </a:rPr>
                                    <m:t>𝑢</m:t>
                                  </m:r>
                                </m:e>
                              </m:d>
                              <m:d>
                                <m:dPr>
                                  <m:ctrlPr>
                                    <a:rPr lang="en-US" i="1">
                                      <a:latin typeface="Cambria Math" panose="02040503050406030204" pitchFamily="18" charset="0"/>
                                    </a:rPr>
                                  </m:ctrlPr>
                                </m:dPr>
                                <m:e>
                                  <m:r>
                                    <a:rPr lang="en-US" i="1">
                                      <a:latin typeface="Cambria Math" panose="02040503050406030204" pitchFamily="18" charset="0"/>
                                    </a:rPr>
                                    <m:t>⋅</m:t>
                                  </m:r>
                                </m:e>
                              </m:d>
                            </m:lim>
                          </m:limLow>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m:t>
                                  </m:r>
                                  <m:r>
                                    <m:rPr>
                                      <m:sty m:val="p"/>
                                    </m:rPr>
                                    <a:rPr lang="en-CA" b="0" i="0" smtClean="0">
                                      <a:latin typeface="Cambria Math" panose="02040503050406030204" pitchFamily="18" charset="0"/>
                                    </a:rPr>
                                    <m:t>ax</m:t>
                                  </m:r>
                                </m:e>
                                <m:lim>
                                  <m:r>
                                    <a:rPr lang="en-CA" b="0" i="1" smtClean="0">
                                      <a:latin typeface="Cambria Math" panose="02040503050406030204" pitchFamily="18" charset="0"/>
                                    </a:rPr>
                                    <m:t>𝑢</m:t>
                                  </m:r>
                                  <m:d>
                                    <m:dPr>
                                      <m:ctrlPr>
                                        <a:rPr lang="en-US" i="1">
                                          <a:latin typeface="Cambria Math" panose="02040503050406030204" pitchFamily="18" charset="0"/>
                                        </a:rPr>
                                      </m:ctrlPr>
                                    </m:dPr>
                                    <m:e>
                                      <m:r>
                                        <a:rPr lang="en-US" i="1">
                                          <a:latin typeface="Cambria Math" panose="02040503050406030204" pitchFamily="18" charset="0"/>
                                        </a:rPr>
                                        <m:t>⋅</m:t>
                                      </m:r>
                                    </m:e>
                                  </m:d>
                                </m:lim>
                              </m:limLow>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b="0" i="1">
                                          <a:latin typeface="Cambria Math" panose="02040503050406030204" pitchFamily="18" charset="0"/>
                                        </a:rPr>
                                        <m:t>min</m:t>
                                      </m:r>
                                    </m:e>
                                    <m:lim>
                                      <m:r>
                                        <a:rPr lang="en-CA" b="0" i="1">
                                          <a:latin typeface="Cambria Math" panose="02040503050406030204" pitchFamily="18" charset="0"/>
                                        </a:rPr>
                                        <m:t>𝑠</m:t>
                                      </m:r>
                                      <m:r>
                                        <a:rPr lang="en-CA" b="0" i="1">
                                          <a:latin typeface="Cambria Math" panose="02040503050406030204" pitchFamily="18" charset="0"/>
                                        </a:rPr>
                                        <m:t>∈</m:t>
                                      </m:r>
                                      <m:d>
                                        <m:dPr>
                                          <m:begChr m:val="["/>
                                          <m:endChr m:val="]"/>
                                          <m:ctrlPr>
                                            <a:rPr lang="en-CA" i="1">
                                              <a:latin typeface="Cambria Math" panose="02040503050406030204" pitchFamily="18" charset="0"/>
                                            </a:rPr>
                                          </m:ctrlPr>
                                        </m:dPr>
                                        <m:e>
                                          <m:r>
                                            <a:rPr lang="en-CA" b="0" i="1">
                                              <a:latin typeface="Cambria Math" panose="02040503050406030204" pitchFamily="18" charset="0"/>
                                            </a:rPr>
                                            <m:t>𝑡</m:t>
                                          </m:r>
                                          <m:r>
                                            <a:rPr lang="en-CA" b="0" i="1">
                                              <a:latin typeface="Cambria Math" panose="02040503050406030204" pitchFamily="18" charset="0"/>
                                            </a:rPr>
                                            <m:t>,0</m:t>
                                          </m:r>
                                        </m:e>
                                      </m:d>
                                    </m:lim>
                                  </m:limLow>
                                </m:fName>
                                <m:e>
                                  <m:r>
                                    <a:rPr lang="en-CA" b="0" i="1">
                                      <a:latin typeface="Cambria Math" panose="02040503050406030204" pitchFamily="18" charset="0"/>
                                    </a:rPr>
                                    <m:t>𝑙</m:t>
                                  </m:r>
                                  <m:d>
                                    <m:dPr>
                                      <m:ctrlPr>
                                        <a:rPr lang="en-CA" i="1">
                                          <a:latin typeface="Cambria Math" panose="02040503050406030204" pitchFamily="18" charset="0"/>
                                        </a:rPr>
                                      </m:ctrlPr>
                                    </m:dPr>
                                    <m:e>
                                      <m:r>
                                        <a:rPr lang="en-CA" b="0" i="1">
                                          <a:latin typeface="Cambria Math" panose="02040503050406030204" pitchFamily="18" charset="0"/>
                                        </a:rPr>
                                        <m:t>𝑥</m:t>
                                      </m:r>
                                      <m:d>
                                        <m:dPr>
                                          <m:ctrlPr>
                                            <a:rPr lang="en-CA" i="1">
                                              <a:latin typeface="Cambria Math" panose="02040503050406030204" pitchFamily="18" charset="0"/>
                                            </a:rPr>
                                          </m:ctrlPr>
                                        </m:dPr>
                                        <m:e>
                                          <m:r>
                                            <a:rPr lang="en-CA" b="0" i="1">
                                              <a:latin typeface="Cambria Math" panose="02040503050406030204" pitchFamily="18" charset="0"/>
                                            </a:rPr>
                                            <m:t>𝑠</m:t>
                                          </m:r>
                                        </m:e>
                                      </m:d>
                                    </m:e>
                                  </m:d>
                                </m:e>
                              </m:func>
                            </m:e>
                          </m:func>
                        </m:e>
                      </m:func>
                    </m:oMath>
                  </m:oMathPara>
                </a14:m>
                <a:endParaRPr lang="en-US" dirty="0"/>
              </a:p>
              <a:p>
                <a:pPr marL="0" indent="0" algn="ctr">
                  <a:buNone/>
                </a:pPr>
                <a:r>
                  <a:rPr lang="en-US" dirty="0"/>
                  <a:t>subject to </a:t>
                </a:r>
                <a14:m>
                  <m:oMath xmlns:m="http://schemas.openxmlformats.org/officeDocument/2006/math">
                    <m:acc>
                      <m:accPr>
                        <m:chr m:val="̇"/>
                        <m:ctrlPr>
                          <a:rPr lang="en-US" i="1">
                            <a:latin typeface="Cambria Math" panose="02040503050406030204" pitchFamily="18" charset="0"/>
                          </a:rPr>
                        </m:ctrlPr>
                      </m:accPr>
                      <m:e>
                        <m:r>
                          <a:rPr lang="en-CA" b="0" i="1" smtClean="0">
                            <a:latin typeface="Cambria Math" panose="02040503050406030204" pitchFamily="18" charset="0"/>
                          </a:rPr>
                          <m:t>𝑥</m:t>
                        </m:r>
                      </m:e>
                    </m:acc>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CA" b="0" i="1" smtClean="0">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𝑑</m:t>
                        </m:r>
                      </m:e>
                    </m:d>
                    <m:r>
                      <a:rPr lang="en-US" i="1">
                        <a:latin typeface="Cambria Math" panose="02040503050406030204" pitchFamily="18" charset="0"/>
                      </a:rPr>
                      <m:t>,</m:t>
                    </m:r>
                    <m:r>
                      <a:rPr lang="en-US" i="1">
                        <a:latin typeface="Cambria Math" panose="02040503050406030204" pitchFamily="18" charset="0"/>
                      </a:rPr>
                      <m:t>𝑡</m:t>
                    </m:r>
                    <m:r>
                      <a:rPr lang="en-CA" b="0" i="1" smtClean="0">
                        <a:latin typeface="Cambria Math" panose="02040503050406030204" pitchFamily="18" charset="0"/>
                      </a:rPr>
                      <m:t>≤0</m:t>
                    </m:r>
                  </m:oMath>
                </a14:m>
                <a:endParaRPr lang="en-US" dirty="0"/>
              </a:p>
              <a:p>
                <a:endParaRPr lang="en-US" dirty="0"/>
              </a:p>
            </p:txBody>
          </p:sp>
        </mc:Choice>
        <mc:Fallback>
          <p:sp>
            <p:nvSpPr>
              <p:cNvPr id="22" name="Content Placeholder 7">
                <a:extLst>
                  <a:ext uri="{FF2B5EF4-FFF2-40B4-BE49-F238E27FC236}">
                    <a16:creationId xmlns:a16="http://schemas.microsoft.com/office/drawing/2014/main" id="{E99FC27C-0086-4641-B0A9-F8E71FDF8C02}"/>
                  </a:ext>
                </a:extLst>
              </p:cNvPr>
              <p:cNvSpPr>
                <a:spLocks noGrp="1" noRot="1" noChangeAspect="1" noMove="1" noResize="1" noEditPoints="1" noAdjustHandles="1" noChangeArrowheads="1" noChangeShapeType="1" noTextEdit="1"/>
              </p:cNvSpPr>
              <p:nvPr>
                <p:ph sz="half" idx="2"/>
              </p:nvPr>
            </p:nvSpPr>
            <p:spPr>
              <a:xfrm>
                <a:off x="6172199" y="1825625"/>
                <a:ext cx="5758405" cy="4351338"/>
              </a:xfrm>
              <a:blipFill>
                <a:blip r:embed="rId15"/>
                <a:stretch>
                  <a:fillRect l="-2116" t="-2241"/>
                </a:stretch>
              </a:blipFill>
            </p:spPr>
            <p:txBody>
              <a:bodyPr/>
              <a:lstStyle/>
              <a:p>
                <a:r>
                  <a:rPr lang="en-CA">
                    <a:noFill/>
                  </a:rPr>
                  <a:t> </a:t>
                </a:r>
              </a:p>
            </p:txBody>
          </p:sp>
        </mc:Fallback>
      </mc:AlternateContent>
    </p:spTree>
    <p:extLst>
      <p:ext uri="{BB962C8B-B14F-4D97-AF65-F5344CB8AC3E}">
        <p14:creationId xmlns:p14="http://schemas.microsoft.com/office/powerpoint/2010/main" val="213727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1" fill="hold"/>
                                        <p:tgtEl>
                                          <p:spTgt spid="10"/>
                                        </p:tgtEl>
                                      </p:cBhvr>
                                    </p:cmd>
                                  </p:childTnLst>
                                </p:cTn>
                              </p:par>
                            </p:childTnLst>
                          </p:cTn>
                        </p:par>
                        <p:par>
                          <p:cTn id="7" fill="hold">
                            <p:stCondLst>
                              <p:cond delay="1151"/>
                            </p:stCondLst>
                            <p:childTnLst>
                              <p:par>
                                <p:cTn id="8" presetID="10" presetClass="entr" presetSubtype="0" fill="hold" grpId="0" nodeType="after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fade">
                                      <p:cBhvr>
                                        <p:cTn id="15" dur="500"/>
                                        <p:tgtEl>
                                          <p:spTgt spid="2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fade">
                                      <p:cBhvr>
                                        <p:cTn id="20" dur="5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fade">
                                      <p:cBhvr>
                                        <p:cTn id="25"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10"/>
                </p:tgtEl>
              </p:cMediaNode>
            </p:video>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unsafe_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980" t="16587" r="2940" b="17158"/>
          <a:stretch/>
        </p:blipFill>
        <p:spPr>
          <a:xfrm>
            <a:off x="326806" y="3253910"/>
            <a:ext cx="7707531" cy="3336975"/>
          </a:xfrm>
          <a:prstGeom prst="rect">
            <a:avLst/>
          </a:prstGeom>
        </p:spPr>
      </p:pic>
      <p:sp>
        <p:nvSpPr>
          <p:cNvPr id="2" name="Title 1"/>
          <p:cNvSpPr>
            <a:spLocks noGrp="1"/>
          </p:cNvSpPr>
          <p:nvPr>
            <p:ph type="title"/>
          </p:nvPr>
        </p:nvSpPr>
        <p:spPr/>
        <p:txBody>
          <a:bodyPr/>
          <a:lstStyle/>
          <a:p>
            <a:r>
              <a:rPr lang="en-US" dirty="0"/>
              <a:t>Hamilton-Jacobi (HJ) Reachability Theory</a:t>
            </a:r>
          </a:p>
        </p:txBody>
      </p:sp>
      <mc:AlternateContent xmlns:mc="http://schemas.openxmlformats.org/markup-compatibility/2006" xmlns:a14="http://schemas.microsoft.com/office/drawing/2010/main">
        <mc:Choice Requires="a14">
          <p:sp>
            <p:nvSpPr>
              <p:cNvPr id="39" name="Content Placeholder 38"/>
              <p:cNvSpPr>
                <a:spLocks noGrp="1"/>
              </p:cNvSpPr>
              <p:nvPr>
                <p:ph sz="half" idx="1"/>
              </p:nvPr>
            </p:nvSpPr>
            <p:spPr/>
            <p:txBody>
              <a:bodyPr>
                <a:normAutofit/>
              </a:bodyPr>
              <a:lstStyle/>
              <a:p>
                <a:pPr marL="0" indent="0">
                  <a:buNone/>
                </a:pPr>
                <a:r>
                  <a:rPr lang="en-US" dirty="0"/>
                  <a:t>Target set: </a:t>
                </a:r>
                <a14:m>
                  <m:oMath xmlns:m="http://schemas.openxmlformats.org/officeDocument/2006/math">
                    <m:r>
                      <a:rPr lang="en-US" i="1" smtClean="0">
                        <a:latin typeface="Cambria Math" panose="02040503050406030204" pitchFamily="18" charset="0"/>
                      </a:rPr>
                      <m:t>𝒯</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CA" b="0" i="1" smtClean="0">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𝑙</m:t>
                        </m:r>
                        <m:d>
                          <m:dPr>
                            <m:ctrlPr>
                              <a:rPr lang="en-US" i="1">
                                <a:latin typeface="Cambria Math" panose="02040503050406030204" pitchFamily="18" charset="0"/>
                              </a:rPr>
                            </m:ctrlPr>
                          </m:dPr>
                          <m:e>
                            <m:r>
                              <a:rPr lang="en-CA" b="0" i="1" smtClean="0">
                                <a:latin typeface="Cambria Math" panose="02040503050406030204" pitchFamily="18" charset="0"/>
                              </a:rPr>
                              <m:t>𝑥</m:t>
                            </m:r>
                          </m:e>
                        </m:d>
                        <m:r>
                          <a:rPr lang="en-US" b="0" i="1" smtClean="0">
                            <a:latin typeface="Cambria Math" panose="02040503050406030204" pitchFamily="18" charset="0"/>
                          </a:rPr>
                          <m:t>&lt;</m:t>
                        </m:r>
                        <m:r>
                          <a:rPr lang="en-US" i="1">
                            <a:latin typeface="Cambria Math" panose="02040503050406030204" pitchFamily="18" charset="0"/>
                          </a:rPr>
                          <m:t>0</m:t>
                        </m:r>
                      </m:e>
                    </m:d>
                  </m:oMath>
                </a14:m>
                <a:endParaRPr lang="en-US" dirty="0"/>
              </a:p>
              <a:p>
                <a:pPr lvl="1"/>
                <a:endParaRPr lang="en-US" dirty="0"/>
              </a:p>
              <a:p>
                <a:pPr marL="0" indent="0" algn="ctr">
                  <a:buNone/>
                </a:pPr>
                <a:endParaRPr lang="en-US" dirty="0">
                  <a:solidFill>
                    <a:schemeClr val="bg1"/>
                  </a:solidFill>
                </a:endParaRPr>
              </a:p>
            </p:txBody>
          </p:sp>
        </mc:Choice>
        <mc:Fallback xmlns="">
          <p:sp>
            <p:nvSpPr>
              <p:cNvPr id="39" name="Content Placeholder 38"/>
              <p:cNvSpPr>
                <a:spLocks noGrp="1" noRot="1" noChangeAspect="1" noMove="1" noResize="1" noEditPoints="1" noAdjustHandles="1" noChangeArrowheads="1" noChangeShapeType="1" noTextEdit="1"/>
              </p:cNvSpPr>
              <p:nvPr>
                <p:ph sz="half" idx="1"/>
              </p:nvPr>
            </p:nvSpPr>
            <p:spPr>
              <a:blipFill>
                <a:blip r:embed="rId6"/>
                <a:stretch>
                  <a:fillRect l="-2471" t="-2241"/>
                </a:stretch>
              </a:blipFill>
            </p:spPr>
            <p:txBody>
              <a:bodyPr/>
              <a:lstStyle/>
              <a:p>
                <a:r>
                  <a:rPr lang="en-CA">
                    <a:noFill/>
                  </a:rPr>
                  <a:t> </a:t>
                </a:r>
              </a:p>
            </p:txBody>
          </p:sp>
        </mc:Fallback>
      </mc:AlternateContent>
      <p:sp>
        <p:nvSpPr>
          <p:cNvPr id="7" name="Slide Number Placeholder 6"/>
          <p:cNvSpPr>
            <a:spLocks noGrp="1"/>
          </p:cNvSpPr>
          <p:nvPr>
            <p:ph type="sldNum" sz="quarter" idx="12"/>
          </p:nvPr>
        </p:nvSpPr>
        <p:spPr/>
        <p:txBody>
          <a:bodyPr/>
          <a:lstStyle/>
          <a:p>
            <a:fld id="{7F8986A2-6907-4724-8361-41F153FBF5D1}" type="slidenum">
              <a:rPr lang="en-US" smtClean="0"/>
              <a:t>12</a:t>
            </a:fld>
            <a:endParaRPr lang="en-US" dirty="0"/>
          </a:p>
        </p:txBody>
      </p:sp>
      <mc:AlternateContent xmlns:mc="http://schemas.openxmlformats.org/markup-compatibility/2006" xmlns:a14="http://schemas.microsoft.com/office/drawing/2010/main">
        <mc:Choice Requires="a14">
          <p:sp>
            <p:nvSpPr>
              <p:cNvPr id="19" name="Rectangle 18"/>
              <p:cNvSpPr/>
              <p:nvPr/>
            </p:nvSpPr>
            <p:spPr>
              <a:xfrm>
                <a:off x="1655023" y="4148230"/>
                <a:ext cx="7813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CA" b="0" i="1" smtClean="0">
                              <a:latin typeface="Cambria Math" panose="02040503050406030204" pitchFamily="18" charset="0"/>
                            </a:rPr>
                            <m:t>𝑥</m:t>
                          </m:r>
                        </m:e>
                        <m:sub>
                          <m:r>
                            <a:rPr lang="en-US" b="0" i="1" smtClean="0">
                              <a:latin typeface="Cambria Math" panose="02040503050406030204" pitchFamily="18" charset="0"/>
                            </a:rPr>
                            <m:t>1</m:t>
                          </m:r>
                        </m:sub>
                      </m:sSub>
                      <m:r>
                        <a:rPr lang="en-US" i="1">
                          <a:latin typeface="Cambria Math" panose="02040503050406030204" pitchFamily="18" charset="0"/>
                        </a:rPr>
                        <m:t>(</m:t>
                      </m:r>
                      <m:r>
                        <a:rPr lang="en-CA" b="0" i="1" smtClean="0">
                          <a:latin typeface="Cambria Math" panose="02040503050406030204" pitchFamily="18" charset="0"/>
                        </a:rPr>
                        <m:t>0</m:t>
                      </m:r>
                      <m:r>
                        <a:rPr lang="en-US" i="1">
                          <a:latin typeface="Cambria Math" panose="02040503050406030204" pitchFamily="18" charset="0"/>
                        </a:rPr>
                        <m:t>)</m:t>
                      </m:r>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1655023" y="4148230"/>
                <a:ext cx="781368" cy="369332"/>
              </a:xfrm>
              <a:prstGeom prst="rect">
                <a:avLst/>
              </a:prstGeom>
              <a:blipFill>
                <a:blip r:embed="rId7"/>
                <a:stretch>
                  <a:fillRect b="-1311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8266381" y="4050665"/>
                <a:ext cx="3592843" cy="9589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0EFF"/>
                              </a:solidFill>
                              <a:latin typeface="Cambria Math" panose="02040503050406030204" pitchFamily="18" charset="0"/>
                            </a:rPr>
                          </m:ctrlPr>
                        </m:sSubPr>
                        <m:e>
                          <m:r>
                            <a:rPr lang="en-CA" b="1" i="1" smtClean="0">
                              <a:solidFill>
                                <a:srgbClr val="000EFF"/>
                              </a:solidFill>
                              <a:latin typeface="Cambria Math" panose="02040503050406030204" pitchFamily="18" charset="0"/>
                            </a:rPr>
                            <m:t>𝒙</m:t>
                          </m:r>
                        </m:e>
                        <m:sub>
                          <m:r>
                            <a:rPr lang="en-US" b="1" i="1" smtClean="0">
                              <a:solidFill>
                                <a:srgbClr val="000EFF"/>
                              </a:solidFill>
                              <a:latin typeface="Cambria Math" panose="02040503050406030204" pitchFamily="18" charset="0"/>
                            </a:rPr>
                            <m:t>𝟏</m:t>
                          </m:r>
                        </m:sub>
                      </m:sSub>
                      <m:d>
                        <m:dPr>
                          <m:ctrlPr>
                            <a:rPr lang="en-US" b="1" i="1" smtClean="0">
                              <a:solidFill>
                                <a:srgbClr val="000EFF"/>
                              </a:solidFill>
                              <a:latin typeface="Cambria Math" panose="02040503050406030204" pitchFamily="18" charset="0"/>
                            </a:rPr>
                          </m:ctrlPr>
                        </m:dPr>
                        <m:e>
                          <m:r>
                            <a:rPr lang="en-CA" b="1" i="1" smtClean="0">
                              <a:solidFill>
                                <a:srgbClr val="000EFF"/>
                              </a:solidFill>
                              <a:latin typeface="Cambria Math" panose="02040503050406030204" pitchFamily="18" charset="0"/>
                            </a:rPr>
                            <m:t>𝒕</m:t>
                          </m:r>
                        </m:e>
                      </m:d>
                      <m:r>
                        <a:rPr lang="en-US" b="1" i="1" smtClean="0">
                          <a:solidFill>
                            <a:srgbClr val="000EFF"/>
                          </a:solidFill>
                          <a:latin typeface="Cambria Math" panose="02040503050406030204" pitchFamily="18" charset="0"/>
                        </a:rPr>
                        <m:t>∈</m:t>
                      </m:r>
                      <m:r>
                        <a:rPr lang="en-US" b="1" i="1" smtClean="0">
                          <a:solidFill>
                            <a:srgbClr val="000EFF"/>
                          </a:solidFill>
                          <a:latin typeface="Cambria Math" panose="02040503050406030204" pitchFamily="18" charset="0"/>
                        </a:rPr>
                        <m:t>𝓡</m:t>
                      </m:r>
                      <m:d>
                        <m:dPr>
                          <m:ctrlPr>
                            <a:rPr lang="en-US" b="1" i="1" smtClean="0">
                              <a:solidFill>
                                <a:srgbClr val="000EFF"/>
                              </a:solidFill>
                              <a:latin typeface="Cambria Math" panose="02040503050406030204" pitchFamily="18" charset="0"/>
                            </a:rPr>
                          </m:ctrlPr>
                        </m:dPr>
                        <m:e>
                          <m:r>
                            <a:rPr lang="en-CA" b="1" i="1" smtClean="0">
                              <a:solidFill>
                                <a:srgbClr val="000EFF"/>
                              </a:solidFill>
                              <a:latin typeface="Cambria Math" panose="02040503050406030204" pitchFamily="18" charset="0"/>
                            </a:rPr>
                            <m:t>𝒕</m:t>
                          </m:r>
                        </m:e>
                      </m:d>
                      <m:r>
                        <a:rPr lang="en-US" b="1" i="1" smtClean="0">
                          <a:solidFill>
                            <a:srgbClr val="000EFF"/>
                          </a:solidFill>
                          <a:latin typeface="Cambria Math" panose="02040503050406030204" pitchFamily="18" charset="0"/>
                        </a:rPr>
                        <m:t>⇔</m:t>
                      </m:r>
                      <m:r>
                        <a:rPr lang="en-US" b="1" i="1" smtClean="0">
                          <a:solidFill>
                            <a:srgbClr val="000EFF"/>
                          </a:solidFill>
                          <a:latin typeface="Cambria Math" panose="02040503050406030204" pitchFamily="18" charset="0"/>
                        </a:rPr>
                        <m:t>𝑽</m:t>
                      </m:r>
                      <m:d>
                        <m:dPr>
                          <m:ctrlPr>
                            <a:rPr lang="en-US" b="1" i="1" smtClean="0">
                              <a:solidFill>
                                <a:srgbClr val="000EFF"/>
                              </a:solidFill>
                              <a:latin typeface="Cambria Math" panose="02040503050406030204" pitchFamily="18" charset="0"/>
                            </a:rPr>
                          </m:ctrlPr>
                        </m:dPr>
                        <m:e>
                          <m:r>
                            <a:rPr lang="en-CA" b="1" i="1" smtClean="0">
                              <a:solidFill>
                                <a:srgbClr val="000EFF"/>
                              </a:solidFill>
                              <a:latin typeface="Cambria Math" panose="02040503050406030204" pitchFamily="18" charset="0"/>
                            </a:rPr>
                            <m:t>𝒕</m:t>
                          </m:r>
                          <m:r>
                            <a:rPr lang="en-CA" b="1" i="1" smtClean="0">
                              <a:solidFill>
                                <a:srgbClr val="000EFF"/>
                              </a:solidFill>
                              <a:latin typeface="Cambria Math" panose="02040503050406030204" pitchFamily="18" charset="0"/>
                            </a:rPr>
                            <m:t>,</m:t>
                          </m:r>
                          <m:sSub>
                            <m:sSubPr>
                              <m:ctrlPr>
                                <a:rPr lang="en-US" b="1" i="1" smtClean="0">
                                  <a:solidFill>
                                    <a:srgbClr val="000EFF"/>
                                  </a:solidFill>
                                  <a:latin typeface="Cambria Math" panose="02040503050406030204" pitchFamily="18" charset="0"/>
                                </a:rPr>
                              </m:ctrlPr>
                            </m:sSubPr>
                            <m:e>
                              <m:r>
                                <a:rPr lang="en-CA" b="1" i="1" smtClean="0">
                                  <a:solidFill>
                                    <a:srgbClr val="000EFF"/>
                                  </a:solidFill>
                                  <a:latin typeface="Cambria Math" panose="02040503050406030204" pitchFamily="18" charset="0"/>
                                </a:rPr>
                                <m:t>𝒙</m:t>
                              </m:r>
                            </m:e>
                            <m:sub>
                              <m:r>
                                <a:rPr lang="en-US" b="1" i="1" smtClean="0">
                                  <a:solidFill>
                                    <a:srgbClr val="000EFF"/>
                                  </a:solidFill>
                                  <a:latin typeface="Cambria Math" panose="02040503050406030204" pitchFamily="18" charset="0"/>
                                </a:rPr>
                                <m:t>𝟏</m:t>
                              </m:r>
                            </m:sub>
                          </m:sSub>
                          <m:d>
                            <m:dPr>
                              <m:ctrlPr>
                                <a:rPr lang="en-US" b="1" i="1" smtClean="0">
                                  <a:solidFill>
                                    <a:srgbClr val="000EFF"/>
                                  </a:solidFill>
                                  <a:latin typeface="Cambria Math" panose="02040503050406030204" pitchFamily="18" charset="0"/>
                                </a:rPr>
                              </m:ctrlPr>
                            </m:dPr>
                            <m:e>
                              <m:r>
                                <a:rPr lang="en-CA" b="1" i="1" smtClean="0">
                                  <a:solidFill>
                                    <a:srgbClr val="000EFF"/>
                                  </a:solidFill>
                                  <a:latin typeface="Cambria Math" panose="02040503050406030204" pitchFamily="18" charset="0"/>
                                </a:rPr>
                                <m:t>𝒕</m:t>
                              </m:r>
                            </m:e>
                          </m:d>
                        </m:e>
                      </m:d>
                      <m:r>
                        <a:rPr lang="en-US" b="1" i="1" smtClean="0">
                          <a:solidFill>
                            <a:srgbClr val="000EFF"/>
                          </a:solidFill>
                          <a:latin typeface="Cambria Math" panose="02040503050406030204" pitchFamily="18" charset="0"/>
                        </a:rPr>
                        <m:t>&lt;</m:t>
                      </m:r>
                      <m:r>
                        <a:rPr lang="en-US" b="1" i="1" smtClean="0">
                          <a:solidFill>
                            <a:srgbClr val="000EFF"/>
                          </a:solidFill>
                          <a:latin typeface="Cambria Math" panose="02040503050406030204" pitchFamily="18" charset="0"/>
                        </a:rPr>
                        <m:t>𝟎</m:t>
                      </m:r>
                    </m:oMath>
                  </m:oMathPara>
                </a14:m>
                <a:endParaRPr lang="en-US" b="1" dirty="0">
                  <a:solidFill>
                    <a:srgbClr val="000EFF"/>
                  </a:solidFill>
                </a:endParaRPr>
              </a:p>
              <a:p>
                <a:endParaRPr lang="en-US" dirty="0">
                  <a:solidFill>
                    <a:schemeClr val="bg1"/>
                  </a:solidFill>
                </a:endParaRPr>
              </a:p>
              <a:p>
                <a:pPr/>
                <a14:m>
                  <m:oMathPara xmlns:m="http://schemas.openxmlformats.org/officeDocument/2006/math">
                    <m:oMathParaPr>
                      <m:jc m:val="centerGroup"/>
                    </m:oMathParaPr>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𝑧</m:t>
                          </m:r>
                        </m:e>
                        <m:sub>
                          <m:r>
                            <a:rPr lang="en-US" i="1">
                              <a:solidFill>
                                <a:schemeClr val="bg1"/>
                              </a:solidFill>
                              <a:latin typeface="Cambria Math" panose="02040503050406030204" pitchFamily="18" charset="0"/>
                            </a:rPr>
                            <m:t>2</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0</m:t>
                          </m:r>
                        </m:e>
                      </m:d>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ℛ</m:t>
                      </m:r>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𝑇</m:t>
                          </m:r>
                        </m:e>
                      </m:d>
                      <m:r>
                        <a:rPr lang="en-US" i="1">
                          <a:solidFill>
                            <a:schemeClr val="bg1"/>
                          </a:solidFill>
                          <a:latin typeface="Cambria Math" panose="02040503050406030204" pitchFamily="18" charset="0"/>
                        </a:rPr>
                        <m:t>⇔</m:t>
                      </m:r>
                      <m:r>
                        <a:rPr lang="en-US" i="1">
                          <a:solidFill>
                            <a:schemeClr val="bg1"/>
                          </a:solidFill>
                          <a:latin typeface="Cambria Math" panose="02040503050406030204" pitchFamily="18" charset="0"/>
                        </a:rPr>
                        <m:t>𝑉</m:t>
                      </m:r>
                      <m:d>
                        <m:dPr>
                          <m:ctrlPr>
                            <a:rPr lang="en-US" i="1">
                              <a:solidFill>
                                <a:schemeClr val="bg1"/>
                              </a:solidFill>
                              <a:latin typeface="Cambria Math" panose="02040503050406030204" pitchFamily="18" charset="0"/>
                            </a:rPr>
                          </m:ctrlPr>
                        </m:dPr>
                        <m:e>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𝑧</m:t>
                              </m:r>
                            </m:e>
                            <m:sub>
                              <m:r>
                                <a:rPr lang="en-US" i="1">
                                  <a:solidFill>
                                    <a:schemeClr val="bg1"/>
                                  </a:solidFill>
                                  <a:latin typeface="Cambria Math" panose="02040503050406030204" pitchFamily="18" charset="0"/>
                                </a:rPr>
                                <m:t>2</m:t>
                              </m:r>
                            </m:sub>
                          </m:sSub>
                          <m:d>
                            <m:dPr>
                              <m:ctrlPr>
                                <a:rPr lang="en-US" i="1">
                                  <a:solidFill>
                                    <a:schemeClr val="bg1"/>
                                  </a:solidFill>
                                  <a:latin typeface="Cambria Math" panose="02040503050406030204" pitchFamily="18" charset="0"/>
                                </a:rPr>
                              </m:ctrlPr>
                            </m:dPr>
                            <m:e>
                              <m:r>
                                <a:rPr lang="en-US" i="1">
                                  <a:solidFill>
                                    <a:schemeClr val="bg1"/>
                                  </a:solidFill>
                                  <a:latin typeface="Cambria Math" panose="02040503050406030204" pitchFamily="18" charset="0"/>
                                </a:rPr>
                                <m:t>0</m:t>
                              </m:r>
                            </m:e>
                          </m:d>
                          <m:r>
                            <a:rPr lang="en-US" i="1">
                              <a:solidFill>
                                <a:schemeClr val="bg1"/>
                              </a:solidFill>
                              <a:latin typeface="Cambria Math" panose="02040503050406030204" pitchFamily="18" charset="0"/>
                            </a:rPr>
                            <m:t>,0</m:t>
                          </m:r>
                        </m:e>
                      </m:d>
                      <m:r>
                        <a:rPr lang="en-US" i="1">
                          <a:solidFill>
                            <a:schemeClr val="bg1"/>
                          </a:solidFill>
                          <a:latin typeface="Cambria Math" panose="02040503050406030204" pitchFamily="18" charset="0"/>
                        </a:rPr>
                        <m:t>≥0</m:t>
                      </m:r>
                    </m:oMath>
                  </m:oMathPara>
                </a14:m>
                <a:endParaRPr lang="en-US" dirty="0">
                  <a:solidFill>
                    <a:schemeClr val="bg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8266381" y="4050665"/>
                <a:ext cx="3592843" cy="958980"/>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840814" y="6488668"/>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1840814" y="6488668"/>
                <a:ext cx="367986"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68167" y="4673725"/>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68167" y="4673725"/>
                <a:ext cx="371384" cy="369332"/>
              </a:xfrm>
              <a:prstGeom prst="rect">
                <a:avLst/>
              </a:prstGeom>
              <a:blipFill>
                <a:blip r:embed="rId12"/>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7072124" y="6147044"/>
                <a:ext cx="36798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7072124" y="6147044"/>
                <a:ext cx="367986"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4626931" y="6166622"/>
                <a:ext cx="3713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4626931" y="6166622"/>
                <a:ext cx="371384" cy="369332"/>
              </a:xfrm>
              <a:prstGeom prst="rect">
                <a:avLst/>
              </a:prstGeom>
              <a:blipFill>
                <a:blip r:embed="rId13"/>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rot="16200000">
                <a:off x="3699251" y="4729598"/>
                <a:ext cx="73969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rot="16200000">
                <a:off x="3699251" y="4729598"/>
                <a:ext cx="739690" cy="369332"/>
              </a:xfrm>
              <a:prstGeom prst="rect">
                <a:avLst/>
              </a:prstGeom>
              <a:blipFill>
                <a:blip r:embed="rId14"/>
                <a:stretch>
                  <a:fillRect r="-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516857" y="4271735"/>
                <a:ext cx="75014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CA" b="0" i="1" smtClean="0">
                              <a:latin typeface="Cambria Math" panose="02040503050406030204" pitchFamily="18" charset="0"/>
                            </a:rPr>
                            <m:t>𝑥</m:t>
                          </m:r>
                        </m:e>
                        <m:sub>
                          <m:r>
                            <a:rPr lang="en-US" b="0" i="1" smtClean="0">
                              <a:latin typeface="Cambria Math" panose="02040503050406030204" pitchFamily="18" charset="0"/>
                            </a:rPr>
                            <m:t>1</m:t>
                          </m:r>
                        </m:sub>
                      </m:sSub>
                      <m:r>
                        <a:rPr lang="en-US" i="1">
                          <a:latin typeface="Cambria Math" panose="02040503050406030204" pitchFamily="18" charset="0"/>
                        </a:rPr>
                        <m:t>(</m:t>
                      </m:r>
                      <m:r>
                        <a:rPr lang="en-CA" b="0" i="1" smtClean="0">
                          <a:latin typeface="Cambria Math" panose="02040503050406030204" pitchFamily="18" charset="0"/>
                        </a:rPr>
                        <m:t>𝑡</m:t>
                      </m:r>
                      <m:r>
                        <a:rPr lang="en-US" i="1">
                          <a:latin typeface="Cambria Math" panose="02040503050406030204" pitchFamily="18" charset="0"/>
                        </a:rPr>
                        <m:t>)</m:t>
                      </m:r>
                    </m:oMath>
                  </m:oMathPara>
                </a14:m>
                <a:endParaRPr lang="en-US" dirty="0"/>
              </a:p>
            </p:txBody>
          </p:sp>
        </mc:Choice>
        <mc:Fallback xmlns="">
          <p:sp>
            <p:nvSpPr>
              <p:cNvPr id="22" name="Rectangle 21"/>
              <p:cNvSpPr>
                <a:spLocks noRot="1" noChangeAspect="1" noMove="1" noResize="1" noEditPoints="1" noAdjustHandles="1" noChangeArrowheads="1" noChangeShapeType="1" noTextEdit="1"/>
              </p:cNvSpPr>
              <p:nvPr/>
            </p:nvSpPr>
            <p:spPr>
              <a:xfrm>
                <a:off x="516857" y="4271735"/>
                <a:ext cx="750142" cy="369332"/>
              </a:xfrm>
              <a:prstGeom prst="rect">
                <a:avLst/>
              </a:prstGeom>
              <a:blipFill>
                <a:blip r:embed="rId15"/>
                <a:stretch>
                  <a:fillRect b="-13333"/>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24" name="Content Placeholder 7">
                <a:extLst>
                  <a:ext uri="{FF2B5EF4-FFF2-40B4-BE49-F238E27FC236}">
                    <a16:creationId xmlns:a16="http://schemas.microsoft.com/office/drawing/2014/main" id="{5283B327-2613-4BD2-9B08-F396AA9348AD}"/>
                  </a:ext>
                </a:extLst>
              </p:cNvPr>
              <p:cNvSpPr>
                <a:spLocks noGrp="1"/>
              </p:cNvSpPr>
              <p:nvPr>
                <p:ph sz="half" idx="2"/>
              </p:nvPr>
            </p:nvSpPr>
            <p:spPr>
              <a:xfrm>
                <a:off x="6172199" y="1825625"/>
                <a:ext cx="5758405" cy="4351338"/>
              </a:xfrm>
            </p:spPr>
            <p:txBody>
              <a:bodyPr/>
              <a:lstStyle/>
              <a:p>
                <a:pPr marL="0" indent="0">
                  <a:buNone/>
                </a:pPr>
                <a:r>
                  <a:rPr lang="en-US" dirty="0"/>
                  <a:t>Value function: </a:t>
                </a:r>
                <a14:m>
                  <m:oMath xmlns:m="http://schemas.openxmlformats.org/officeDocument/2006/math">
                    <m:r>
                      <a:rPr lang="en-US" i="1">
                        <a:latin typeface="Cambria Math" panose="02040503050406030204" pitchFamily="18" charset="0"/>
                      </a:rPr>
                      <m:t>𝑉</m:t>
                    </m:r>
                    <m:d>
                      <m:dPr>
                        <m:ctrlPr>
                          <a:rPr lang="en-US" i="1">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𝑥</m:t>
                        </m:r>
                      </m:e>
                    </m:d>
                  </m:oMath>
                </a14:m>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𝑉</m:t>
                      </m:r>
                      <m:d>
                        <m:dPr>
                          <m:ctrlPr>
                            <a:rPr lang="en-US" i="1">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𝑥</m:t>
                          </m:r>
                          <m:d>
                            <m:dPr>
                              <m:ctrlPr>
                                <a:rPr lang="en-US" i="1">
                                  <a:latin typeface="Cambria Math" panose="02040503050406030204" pitchFamily="18" charset="0"/>
                                </a:rPr>
                              </m:ctrlPr>
                            </m:dPr>
                            <m:e>
                              <m:r>
                                <a:rPr lang="en-CA" b="0" i="1" smtClean="0">
                                  <a:latin typeface="Cambria Math" panose="02040503050406030204" pitchFamily="18" charset="0"/>
                                </a:rPr>
                                <m:t>𝑡</m:t>
                              </m:r>
                            </m:e>
                          </m:d>
                        </m:e>
                      </m:d>
                      <m:r>
                        <a:rPr lang="en-US" i="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CA" b="0" i="0" smtClean="0">
                                  <a:latin typeface="Cambria Math" panose="02040503050406030204" pitchFamily="18" charset="0"/>
                                </a:rPr>
                                <m:t>min</m:t>
                              </m:r>
                            </m:e>
                            <m:lim>
                              <m:r>
                                <m:rPr>
                                  <m:sty m:val="p"/>
                                </m:rPr>
                                <a:rPr lang="en-CA" b="0" i="0" smtClean="0">
                                  <a:latin typeface="Cambria Math" panose="02040503050406030204" pitchFamily="18" charset="0"/>
                                </a:rPr>
                                <m:t>Γ</m:t>
                              </m:r>
                              <m:d>
                                <m:dPr>
                                  <m:begChr m:val="["/>
                                  <m:endChr m:val="]"/>
                                  <m:ctrlPr>
                                    <a:rPr lang="en-CA" b="0" i="1" smtClean="0">
                                      <a:latin typeface="Cambria Math" panose="02040503050406030204" pitchFamily="18" charset="0"/>
                                    </a:rPr>
                                  </m:ctrlPr>
                                </m:dPr>
                                <m:e>
                                  <m:r>
                                    <a:rPr lang="en-US" i="1">
                                      <a:latin typeface="Cambria Math" panose="02040503050406030204" pitchFamily="18" charset="0"/>
                                    </a:rPr>
                                    <m:t>𝑢</m:t>
                                  </m:r>
                                </m:e>
                              </m:d>
                              <m:d>
                                <m:dPr>
                                  <m:ctrlPr>
                                    <a:rPr lang="en-US" i="1">
                                      <a:latin typeface="Cambria Math" panose="02040503050406030204" pitchFamily="18" charset="0"/>
                                    </a:rPr>
                                  </m:ctrlPr>
                                </m:dPr>
                                <m:e>
                                  <m:r>
                                    <a:rPr lang="en-US" i="1">
                                      <a:latin typeface="Cambria Math" panose="02040503050406030204" pitchFamily="18" charset="0"/>
                                    </a:rPr>
                                    <m:t>⋅</m:t>
                                  </m:r>
                                </m:e>
                              </m:d>
                            </m:lim>
                          </m:limLow>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m:t>
                                  </m:r>
                                  <m:r>
                                    <m:rPr>
                                      <m:sty m:val="p"/>
                                    </m:rPr>
                                    <a:rPr lang="en-CA" b="0" i="0" smtClean="0">
                                      <a:latin typeface="Cambria Math" panose="02040503050406030204" pitchFamily="18" charset="0"/>
                                    </a:rPr>
                                    <m:t>ax</m:t>
                                  </m:r>
                                </m:e>
                                <m:lim>
                                  <m:r>
                                    <a:rPr lang="en-CA" b="0" i="1" smtClean="0">
                                      <a:latin typeface="Cambria Math" panose="02040503050406030204" pitchFamily="18" charset="0"/>
                                    </a:rPr>
                                    <m:t>𝑢</m:t>
                                  </m:r>
                                  <m:d>
                                    <m:dPr>
                                      <m:ctrlPr>
                                        <a:rPr lang="en-US" i="1">
                                          <a:latin typeface="Cambria Math" panose="02040503050406030204" pitchFamily="18" charset="0"/>
                                        </a:rPr>
                                      </m:ctrlPr>
                                    </m:dPr>
                                    <m:e>
                                      <m:r>
                                        <a:rPr lang="en-US" i="1">
                                          <a:latin typeface="Cambria Math" panose="02040503050406030204" pitchFamily="18" charset="0"/>
                                        </a:rPr>
                                        <m:t>⋅</m:t>
                                      </m:r>
                                    </m:e>
                                  </m:d>
                                </m:lim>
                              </m:limLow>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b="0" i="1">
                                          <a:latin typeface="Cambria Math" panose="02040503050406030204" pitchFamily="18" charset="0"/>
                                        </a:rPr>
                                        <m:t>min</m:t>
                                      </m:r>
                                    </m:e>
                                    <m:lim>
                                      <m:r>
                                        <a:rPr lang="en-CA" b="0" i="1">
                                          <a:latin typeface="Cambria Math" panose="02040503050406030204" pitchFamily="18" charset="0"/>
                                        </a:rPr>
                                        <m:t>𝑠</m:t>
                                      </m:r>
                                      <m:r>
                                        <a:rPr lang="en-CA" b="0" i="1">
                                          <a:latin typeface="Cambria Math" panose="02040503050406030204" pitchFamily="18" charset="0"/>
                                        </a:rPr>
                                        <m:t>∈</m:t>
                                      </m:r>
                                      <m:d>
                                        <m:dPr>
                                          <m:begChr m:val="["/>
                                          <m:endChr m:val="]"/>
                                          <m:ctrlPr>
                                            <a:rPr lang="en-CA" i="1">
                                              <a:latin typeface="Cambria Math" panose="02040503050406030204" pitchFamily="18" charset="0"/>
                                            </a:rPr>
                                          </m:ctrlPr>
                                        </m:dPr>
                                        <m:e>
                                          <m:r>
                                            <a:rPr lang="en-CA" b="0" i="1">
                                              <a:latin typeface="Cambria Math" panose="02040503050406030204" pitchFamily="18" charset="0"/>
                                            </a:rPr>
                                            <m:t>𝑡</m:t>
                                          </m:r>
                                          <m:r>
                                            <a:rPr lang="en-CA" b="0" i="1">
                                              <a:latin typeface="Cambria Math" panose="02040503050406030204" pitchFamily="18" charset="0"/>
                                            </a:rPr>
                                            <m:t>,0</m:t>
                                          </m:r>
                                        </m:e>
                                      </m:d>
                                    </m:lim>
                                  </m:limLow>
                                </m:fName>
                                <m:e>
                                  <m:r>
                                    <a:rPr lang="en-CA" b="0" i="1">
                                      <a:latin typeface="Cambria Math" panose="02040503050406030204" pitchFamily="18" charset="0"/>
                                    </a:rPr>
                                    <m:t>𝑙</m:t>
                                  </m:r>
                                  <m:d>
                                    <m:dPr>
                                      <m:ctrlPr>
                                        <a:rPr lang="en-CA" i="1">
                                          <a:latin typeface="Cambria Math" panose="02040503050406030204" pitchFamily="18" charset="0"/>
                                        </a:rPr>
                                      </m:ctrlPr>
                                    </m:dPr>
                                    <m:e>
                                      <m:r>
                                        <a:rPr lang="en-CA" b="0" i="1">
                                          <a:latin typeface="Cambria Math" panose="02040503050406030204" pitchFamily="18" charset="0"/>
                                        </a:rPr>
                                        <m:t>𝑥</m:t>
                                      </m:r>
                                      <m:d>
                                        <m:dPr>
                                          <m:ctrlPr>
                                            <a:rPr lang="en-CA" i="1">
                                              <a:latin typeface="Cambria Math" panose="02040503050406030204" pitchFamily="18" charset="0"/>
                                            </a:rPr>
                                          </m:ctrlPr>
                                        </m:dPr>
                                        <m:e>
                                          <m:r>
                                            <a:rPr lang="en-CA" b="0" i="1">
                                              <a:latin typeface="Cambria Math" panose="02040503050406030204" pitchFamily="18" charset="0"/>
                                            </a:rPr>
                                            <m:t>𝑠</m:t>
                                          </m:r>
                                        </m:e>
                                      </m:d>
                                    </m:e>
                                  </m:d>
                                </m:e>
                              </m:func>
                            </m:e>
                          </m:func>
                        </m:e>
                      </m:func>
                    </m:oMath>
                  </m:oMathPara>
                </a14:m>
                <a:endParaRPr lang="en-US" dirty="0"/>
              </a:p>
              <a:p>
                <a:pPr marL="0" indent="0" algn="ctr">
                  <a:buNone/>
                </a:pPr>
                <a:r>
                  <a:rPr lang="en-US" dirty="0"/>
                  <a:t>subject to </a:t>
                </a:r>
                <a14:m>
                  <m:oMath xmlns:m="http://schemas.openxmlformats.org/officeDocument/2006/math">
                    <m:acc>
                      <m:accPr>
                        <m:chr m:val="̇"/>
                        <m:ctrlPr>
                          <a:rPr lang="en-US" i="1">
                            <a:latin typeface="Cambria Math" panose="02040503050406030204" pitchFamily="18" charset="0"/>
                          </a:rPr>
                        </m:ctrlPr>
                      </m:accPr>
                      <m:e>
                        <m:r>
                          <a:rPr lang="en-CA" b="0" i="1" smtClean="0">
                            <a:latin typeface="Cambria Math" panose="02040503050406030204" pitchFamily="18" charset="0"/>
                          </a:rPr>
                          <m:t>𝑥</m:t>
                        </m:r>
                      </m:e>
                    </m:acc>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CA" b="0" i="1" smtClean="0">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𝑑</m:t>
                        </m:r>
                      </m:e>
                    </m:d>
                    <m:r>
                      <a:rPr lang="en-US" i="1">
                        <a:latin typeface="Cambria Math" panose="02040503050406030204" pitchFamily="18" charset="0"/>
                      </a:rPr>
                      <m:t>,</m:t>
                    </m:r>
                    <m:r>
                      <a:rPr lang="en-US" i="1">
                        <a:latin typeface="Cambria Math" panose="02040503050406030204" pitchFamily="18" charset="0"/>
                      </a:rPr>
                      <m:t>𝑡</m:t>
                    </m:r>
                    <m:r>
                      <a:rPr lang="en-CA" b="0" i="1" smtClean="0">
                        <a:latin typeface="Cambria Math" panose="02040503050406030204" pitchFamily="18" charset="0"/>
                      </a:rPr>
                      <m:t>≤0</m:t>
                    </m:r>
                  </m:oMath>
                </a14:m>
                <a:endParaRPr lang="en-US" dirty="0"/>
              </a:p>
              <a:p>
                <a:endParaRPr lang="en-US" dirty="0"/>
              </a:p>
            </p:txBody>
          </p:sp>
        </mc:Choice>
        <mc:Fallback>
          <p:sp>
            <p:nvSpPr>
              <p:cNvPr id="24" name="Content Placeholder 7">
                <a:extLst>
                  <a:ext uri="{FF2B5EF4-FFF2-40B4-BE49-F238E27FC236}">
                    <a16:creationId xmlns:a16="http://schemas.microsoft.com/office/drawing/2014/main" id="{5283B327-2613-4BD2-9B08-F396AA9348AD}"/>
                  </a:ext>
                </a:extLst>
              </p:cNvPr>
              <p:cNvSpPr>
                <a:spLocks noGrp="1" noRot="1" noChangeAspect="1" noMove="1" noResize="1" noEditPoints="1" noAdjustHandles="1" noChangeArrowheads="1" noChangeShapeType="1" noTextEdit="1"/>
              </p:cNvSpPr>
              <p:nvPr>
                <p:ph sz="half" idx="2"/>
              </p:nvPr>
            </p:nvSpPr>
            <p:spPr>
              <a:xfrm>
                <a:off x="6172199" y="1825625"/>
                <a:ext cx="5758405" cy="4351338"/>
              </a:xfrm>
              <a:blipFill>
                <a:blip r:embed="rId16"/>
                <a:stretch>
                  <a:fillRect l="-2116" t="-2241"/>
                </a:stretch>
              </a:blipFill>
            </p:spPr>
            <p:txBody>
              <a:bodyPr/>
              <a:lstStyle/>
              <a:p>
                <a:r>
                  <a:rPr lang="en-CA">
                    <a:noFill/>
                  </a:rPr>
                  <a:t> </a:t>
                </a:r>
              </a:p>
            </p:txBody>
          </p:sp>
        </mc:Fallback>
      </mc:AlternateContent>
    </p:spTree>
    <p:extLst>
      <p:ext uri="{BB962C8B-B14F-4D97-AF65-F5344CB8AC3E}">
        <p14:creationId xmlns:p14="http://schemas.microsoft.com/office/powerpoint/2010/main" val="379367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1" fill="hold"/>
                                        <p:tgtEl>
                                          <p:spTgt spid="12"/>
                                        </p:tgtEl>
                                      </p:cBhvr>
                                    </p:cmd>
                                  </p:childTnLst>
                                </p:cTn>
                              </p:par>
                            </p:childTnLst>
                          </p:cTn>
                        </p:par>
                        <p:par>
                          <p:cTn id="7" fill="hold">
                            <p:stCondLst>
                              <p:cond delay="1151"/>
                            </p:stCondLst>
                            <p:childTnLst>
                              <p:par>
                                <p:cTn id="8" presetID="10"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fade">
                                      <p:cBhvr>
                                        <p:cTn id="20" dur="500"/>
                                        <p:tgtEl>
                                          <p:spTgt spid="2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fade">
                                      <p:cBhvr>
                                        <p:cTn id="25" dur="500"/>
                                        <p:tgtEl>
                                          <p:spTgt spid="2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
                                            <p:txEl>
                                              <p:pRg st="2" end="2"/>
                                            </p:txEl>
                                          </p:spTgt>
                                        </p:tgtEl>
                                        <p:attrNameLst>
                                          <p:attrName>style.visibility</p:attrName>
                                        </p:attrNameLst>
                                      </p:cBhvr>
                                      <p:to>
                                        <p:strVal val="visible"/>
                                      </p:to>
                                    </p:set>
                                    <p:animEffect transition="in" filter="fade">
                                      <p:cBhvr>
                                        <p:cTn id="30"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2"/>
                </p:tgtEl>
              </p:cMediaNode>
            </p:video>
          </p:childTnLst>
        </p:cTn>
      </p:par>
    </p:tnLst>
    <p:bldLst>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saf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377" t="18078" r="4302" b="17301"/>
          <a:stretch/>
        </p:blipFill>
        <p:spPr>
          <a:xfrm>
            <a:off x="270444" y="3331542"/>
            <a:ext cx="7639592" cy="3254616"/>
          </a:xfrm>
          <a:prstGeom prst="rect">
            <a:avLst/>
          </a:prstGeom>
        </p:spPr>
      </p:pic>
      <p:sp>
        <p:nvSpPr>
          <p:cNvPr id="2" name="Title 1"/>
          <p:cNvSpPr>
            <a:spLocks noGrp="1"/>
          </p:cNvSpPr>
          <p:nvPr>
            <p:ph type="title"/>
          </p:nvPr>
        </p:nvSpPr>
        <p:spPr/>
        <p:txBody>
          <a:bodyPr/>
          <a:lstStyle/>
          <a:p>
            <a:r>
              <a:rPr lang="en-US" dirty="0"/>
              <a:t>Hamilton-Jacobi (HJ) Reachability Theory</a:t>
            </a:r>
          </a:p>
        </p:txBody>
      </p:sp>
      <mc:AlternateContent xmlns:mc="http://schemas.openxmlformats.org/markup-compatibility/2006" xmlns:a14="http://schemas.microsoft.com/office/drawing/2010/main">
        <mc:Choice Requires="a14">
          <p:sp>
            <p:nvSpPr>
              <p:cNvPr id="39" name="Content Placeholder 38"/>
              <p:cNvSpPr>
                <a:spLocks noGrp="1"/>
              </p:cNvSpPr>
              <p:nvPr>
                <p:ph sz="half" idx="1"/>
              </p:nvPr>
            </p:nvSpPr>
            <p:spPr/>
            <p:txBody>
              <a:bodyPr>
                <a:normAutofit/>
              </a:bodyPr>
              <a:lstStyle/>
              <a:p>
                <a:pPr marL="0" indent="0">
                  <a:buNone/>
                </a:pPr>
                <a:r>
                  <a:rPr lang="en-US" dirty="0"/>
                  <a:t>Target set: </a:t>
                </a:r>
                <a14:m>
                  <m:oMath xmlns:m="http://schemas.openxmlformats.org/officeDocument/2006/math">
                    <m:r>
                      <a:rPr lang="en-US" i="1" smtClean="0">
                        <a:latin typeface="Cambria Math" panose="02040503050406030204" pitchFamily="18" charset="0"/>
                      </a:rPr>
                      <m:t>𝒯</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CA" b="0" i="1" smtClean="0">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𝑙</m:t>
                        </m:r>
                        <m:d>
                          <m:dPr>
                            <m:ctrlPr>
                              <a:rPr lang="en-US" i="1">
                                <a:latin typeface="Cambria Math" panose="02040503050406030204" pitchFamily="18" charset="0"/>
                              </a:rPr>
                            </m:ctrlPr>
                          </m:dPr>
                          <m:e>
                            <m:r>
                              <a:rPr lang="en-CA" b="0" i="1" smtClean="0">
                                <a:latin typeface="Cambria Math" panose="02040503050406030204" pitchFamily="18" charset="0"/>
                              </a:rPr>
                              <m:t>𝑥</m:t>
                            </m:r>
                          </m:e>
                        </m:d>
                        <m:r>
                          <a:rPr lang="en-US" b="0" i="1" smtClean="0">
                            <a:latin typeface="Cambria Math" panose="02040503050406030204" pitchFamily="18" charset="0"/>
                          </a:rPr>
                          <m:t>&lt;</m:t>
                        </m:r>
                        <m:r>
                          <a:rPr lang="en-US" i="1">
                            <a:latin typeface="Cambria Math" panose="02040503050406030204" pitchFamily="18" charset="0"/>
                          </a:rPr>
                          <m:t>0</m:t>
                        </m:r>
                      </m:e>
                    </m:d>
                  </m:oMath>
                </a14:m>
                <a:endParaRPr lang="en-US" dirty="0"/>
              </a:p>
              <a:p>
                <a:pPr lvl="1"/>
                <a:endParaRPr lang="en-US" dirty="0"/>
              </a:p>
              <a:p>
                <a:pPr marL="0" indent="0" algn="ctr">
                  <a:buNone/>
                </a:pPr>
                <a:endParaRPr lang="en-US" dirty="0">
                  <a:solidFill>
                    <a:schemeClr val="bg1"/>
                  </a:solidFill>
                </a:endParaRPr>
              </a:p>
            </p:txBody>
          </p:sp>
        </mc:Choice>
        <mc:Fallback xmlns="">
          <p:sp>
            <p:nvSpPr>
              <p:cNvPr id="39" name="Content Placeholder 38"/>
              <p:cNvSpPr>
                <a:spLocks noGrp="1" noRot="1" noChangeAspect="1" noMove="1" noResize="1" noEditPoints="1" noAdjustHandles="1" noChangeArrowheads="1" noChangeShapeType="1" noTextEdit="1"/>
              </p:cNvSpPr>
              <p:nvPr>
                <p:ph sz="half" idx="1"/>
              </p:nvPr>
            </p:nvSpPr>
            <p:spPr>
              <a:blipFill>
                <a:blip r:embed="rId6"/>
                <a:stretch>
                  <a:fillRect l="-2471" t="-2241"/>
                </a:stretch>
              </a:blipFill>
            </p:spPr>
            <p:txBody>
              <a:bodyPr/>
              <a:lstStyle/>
              <a:p>
                <a:r>
                  <a:rPr lang="en-CA">
                    <a:noFill/>
                  </a:rPr>
                  <a:t> </a:t>
                </a:r>
              </a:p>
            </p:txBody>
          </p:sp>
        </mc:Fallback>
      </mc:AlternateContent>
      <p:sp>
        <p:nvSpPr>
          <p:cNvPr id="7" name="Slide Number Placeholder 6"/>
          <p:cNvSpPr>
            <a:spLocks noGrp="1"/>
          </p:cNvSpPr>
          <p:nvPr>
            <p:ph type="sldNum" sz="quarter" idx="12"/>
          </p:nvPr>
        </p:nvSpPr>
        <p:spPr/>
        <p:txBody>
          <a:bodyPr/>
          <a:lstStyle/>
          <a:p>
            <a:fld id="{7F8986A2-6907-4724-8361-41F153FBF5D1}" type="slidenum">
              <a:rPr lang="en-US" smtClean="0"/>
              <a:t>13</a:t>
            </a:fld>
            <a:endParaRPr lang="en-US"/>
          </a:p>
        </p:txBody>
      </p:sp>
      <mc:AlternateContent xmlns:mc="http://schemas.openxmlformats.org/markup-compatibility/2006" xmlns:a14="http://schemas.microsoft.com/office/drawing/2010/main">
        <mc:Choice Requires="a14">
          <p:sp>
            <p:nvSpPr>
              <p:cNvPr id="14" name="Rectangle 13"/>
              <p:cNvSpPr/>
              <p:nvPr/>
            </p:nvSpPr>
            <p:spPr>
              <a:xfrm>
                <a:off x="459491" y="4824068"/>
                <a:ext cx="786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CA" b="0" i="1" smtClean="0">
                              <a:latin typeface="Cambria Math" panose="02040503050406030204" pitchFamily="18" charset="0"/>
                            </a:rPr>
                            <m:t>𝑥</m:t>
                          </m:r>
                        </m:e>
                        <m:sub>
                          <m:r>
                            <a:rPr lang="en-US" b="0" i="1" smtClean="0">
                              <a:latin typeface="Cambria Math" panose="02040503050406030204" pitchFamily="18" charset="0"/>
                            </a:rPr>
                            <m:t>2</m:t>
                          </m:r>
                        </m:sub>
                      </m:sSub>
                      <m:r>
                        <a:rPr lang="en-US" i="1">
                          <a:latin typeface="Cambria Math" panose="02040503050406030204" pitchFamily="18" charset="0"/>
                        </a:rPr>
                        <m:t>(</m:t>
                      </m:r>
                      <m:r>
                        <a:rPr lang="en-US" b="0" i="1" smtClean="0">
                          <a:latin typeface="Cambria Math" panose="02040503050406030204" pitchFamily="18" charset="0"/>
                        </a:rPr>
                        <m:t>0</m:t>
                      </m:r>
                      <m:r>
                        <a:rPr lang="en-US" i="1">
                          <a:latin typeface="Cambria Math" panose="02040503050406030204" pitchFamily="18" charset="0"/>
                        </a:rPr>
                        <m:t>)</m:t>
                      </m:r>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459491" y="4824068"/>
                <a:ext cx="786690" cy="369332"/>
              </a:xfrm>
              <a:prstGeom prst="rect">
                <a:avLst/>
              </a:prstGeom>
              <a:blipFill>
                <a:blip r:embed="rId8"/>
                <a:stretch>
                  <a:fillRect b="-1311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8266381" y="4050665"/>
                <a:ext cx="3619773" cy="9946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000EFF"/>
                              </a:solidFill>
                              <a:latin typeface="Cambria Math" panose="02040503050406030204" pitchFamily="18" charset="0"/>
                            </a:rPr>
                          </m:ctrlPr>
                        </m:sSubPr>
                        <m:e>
                          <m:r>
                            <a:rPr lang="en-CA" b="1" i="1" smtClean="0">
                              <a:solidFill>
                                <a:srgbClr val="000EFF"/>
                              </a:solidFill>
                              <a:latin typeface="Cambria Math" panose="02040503050406030204" pitchFamily="18" charset="0"/>
                            </a:rPr>
                            <m:t>𝒙</m:t>
                          </m:r>
                        </m:e>
                        <m:sub>
                          <m:r>
                            <a:rPr lang="en-US" b="1" i="1" smtClean="0">
                              <a:solidFill>
                                <a:srgbClr val="000EFF"/>
                              </a:solidFill>
                              <a:latin typeface="Cambria Math" panose="02040503050406030204" pitchFamily="18" charset="0"/>
                            </a:rPr>
                            <m:t>𝟏</m:t>
                          </m:r>
                        </m:sub>
                      </m:sSub>
                      <m:d>
                        <m:dPr>
                          <m:ctrlPr>
                            <a:rPr lang="en-US" b="1" i="1" smtClean="0">
                              <a:solidFill>
                                <a:srgbClr val="000EFF"/>
                              </a:solidFill>
                              <a:latin typeface="Cambria Math" panose="02040503050406030204" pitchFamily="18" charset="0"/>
                            </a:rPr>
                          </m:ctrlPr>
                        </m:dPr>
                        <m:e>
                          <m:r>
                            <a:rPr lang="en-CA" b="1" i="1" smtClean="0">
                              <a:solidFill>
                                <a:srgbClr val="000EFF"/>
                              </a:solidFill>
                              <a:latin typeface="Cambria Math" panose="02040503050406030204" pitchFamily="18" charset="0"/>
                            </a:rPr>
                            <m:t>𝒕</m:t>
                          </m:r>
                        </m:e>
                      </m:d>
                      <m:r>
                        <a:rPr lang="en-US" b="1" i="1" smtClean="0">
                          <a:solidFill>
                            <a:srgbClr val="000EFF"/>
                          </a:solidFill>
                          <a:latin typeface="Cambria Math" panose="02040503050406030204" pitchFamily="18" charset="0"/>
                        </a:rPr>
                        <m:t>∈</m:t>
                      </m:r>
                      <m:r>
                        <a:rPr lang="en-US" b="1" i="1" smtClean="0">
                          <a:solidFill>
                            <a:srgbClr val="000EFF"/>
                          </a:solidFill>
                          <a:latin typeface="Cambria Math" panose="02040503050406030204" pitchFamily="18" charset="0"/>
                        </a:rPr>
                        <m:t>𝓡</m:t>
                      </m:r>
                      <m:d>
                        <m:dPr>
                          <m:ctrlPr>
                            <a:rPr lang="en-US" b="1" i="1" smtClean="0">
                              <a:solidFill>
                                <a:srgbClr val="000EFF"/>
                              </a:solidFill>
                              <a:latin typeface="Cambria Math" panose="02040503050406030204" pitchFamily="18" charset="0"/>
                            </a:rPr>
                          </m:ctrlPr>
                        </m:dPr>
                        <m:e>
                          <m:r>
                            <a:rPr lang="en-CA" b="1" i="1" smtClean="0">
                              <a:solidFill>
                                <a:srgbClr val="000EFF"/>
                              </a:solidFill>
                              <a:latin typeface="Cambria Math" panose="02040503050406030204" pitchFamily="18" charset="0"/>
                            </a:rPr>
                            <m:t>𝒕</m:t>
                          </m:r>
                        </m:e>
                      </m:d>
                      <m:r>
                        <a:rPr lang="en-US" b="1" i="1" smtClean="0">
                          <a:solidFill>
                            <a:srgbClr val="000EFF"/>
                          </a:solidFill>
                          <a:latin typeface="Cambria Math" panose="02040503050406030204" pitchFamily="18" charset="0"/>
                        </a:rPr>
                        <m:t>⇔</m:t>
                      </m:r>
                      <m:r>
                        <a:rPr lang="en-US" b="1" i="1" smtClean="0">
                          <a:solidFill>
                            <a:srgbClr val="000EFF"/>
                          </a:solidFill>
                          <a:latin typeface="Cambria Math" panose="02040503050406030204" pitchFamily="18" charset="0"/>
                        </a:rPr>
                        <m:t>𝑽</m:t>
                      </m:r>
                      <m:d>
                        <m:dPr>
                          <m:ctrlPr>
                            <a:rPr lang="en-US" b="1" i="1" smtClean="0">
                              <a:solidFill>
                                <a:srgbClr val="000EFF"/>
                              </a:solidFill>
                              <a:latin typeface="Cambria Math" panose="02040503050406030204" pitchFamily="18" charset="0"/>
                            </a:rPr>
                          </m:ctrlPr>
                        </m:dPr>
                        <m:e>
                          <m:r>
                            <a:rPr lang="en-CA" b="1" i="1" smtClean="0">
                              <a:solidFill>
                                <a:srgbClr val="000EFF"/>
                              </a:solidFill>
                              <a:latin typeface="Cambria Math" panose="02040503050406030204" pitchFamily="18" charset="0"/>
                            </a:rPr>
                            <m:t>𝒕</m:t>
                          </m:r>
                          <m:r>
                            <a:rPr lang="en-CA" b="1" i="1" smtClean="0">
                              <a:solidFill>
                                <a:srgbClr val="000EFF"/>
                              </a:solidFill>
                              <a:latin typeface="Cambria Math" panose="02040503050406030204" pitchFamily="18" charset="0"/>
                            </a:rPr>
                            <m:t>,</m:t>
                          </m:r>
                          <m:sSub>
                            <m:sSubPr>
                              <m:ctrlPr>
                                <a:rPr lang="en-US" b="1" i="1" smtClean="0">
                                  <a:solidFill>
                                    <a:srgbClr val="000EFF"/>
                                  </a:solidFill>
                                  <a:latin typeface="Cambria Math" panose="02040503050406030204" pitchFamily="18" charset="0"/>
                                </a:rPr>
                              </m:ctrlPr>
                            </m:sSubPr>
                            <m:e>
                              <m:r>
                                <a:rPr lang="en-CA" b="1" i="1" smtClean="0">
                                  <a:solidFill>
                                    <a:srgbClr val="000EFF"/>
                                  </a:solidFill>
                                  <a:latin typeface="Cambria Math" panose="02040503050406030204" pitchFamily="18" charset="0"/>
                                </a:rPr>
                                <m:t>𝒙</m:t>
                              </m:r>
                            </m:e>
                            <m:sub>
                              <m:r>
                                <a:rPr lang="en-US" b="1" i="1" smtClean="0">
                                  <a:solidFill>
                                    <a:srgbClr val="000EFF"/>
                                  </a:solidFill>
                                  <a:latin typeface="Cambria Math" panose="02040503050406030204" pitchFamily="18" charset="0"/>
                                </a:rPr>
                                <m:t>𝟏</m:t>
                              </m:r>
                            </m:sub>
                          </m:sSub>
                          <m:d>
                            <m:dPr>
                              <m:ctrlPr>
                                <a:rPr lang="en-US" b="1" i="1" smtClean="0">
                                  <a:solidFill>
                                    <a:srgbClr val="000EFF"/>
                                  </a:solidFill>
                                  <a:latin typeface="Cambria Math" panose="02040503050406030204" pitchFamily="18" charset="0"/>
                                </a:rPr>
                              </m:ctrlPr>
                            </m:dPr>
                            <m:e>
                              <m:r>
                                <a:rPr lang="en-CA" b="1" i="1" smtClean="0">
                                  <a:solidFill>
                                    <a:srgbClr val="000EFF"/>
                                  </a:solidFill>
                                  <a:latin typeface="Cambria Math" panose="02040503050406030204" pitchFamily="18" charset="0"/>
                                </a:rPr>
                                <m:t>𝒕</m:t>
                              </m:r>
                            </m:e>
                          </m:d>
                        </m:e>
                      </m:d>
                      <m:r>
                        <a:rPr lang="en-US" b="1" i="1" smtClean="0">
                          <a:solidFill>
                            <a:srgbClr val="000EFF"/>
                          </a:solidFill>
                          <a:latin typeface="Cambria Math" panose="02040503050406030204" pitchFamily="18" charset="0"/>
                        </a:rPr>
                        <m:t>&lt;</m:t>
                      </m:r>
                      <m:r>
                        <a:rPr lang="en-US" b="1" i="1" smtClean="0">
                          <a:solidFill>
                            <a:srgbClr val="000EFF"/>
                          </a:solidFill>
                          <a:latin typeface="Cambria Math" panose="02040503050406030204" pitchFamily="18" charset="0"/>
                        </a:rPr>
                        <m:t>𝟎</m:t>
                      </m:r>
                    </m:oMath>
                  </m:oMathPara>
                </a14:m>
                <a:endParaRPr lang="en-US" b="1" dirty="0">
                  <a:solidFill>
                    <a:srgbClr val="000EFF"/>
                  </a:solidFill>
                </a:endParaRPr>
              </a:p>
              <a:p>
                <a:endParaRPr lang="en-US" dirty="0">
                  <a:solidFill>
                    <a:schemeClr val="bg1"/>
                  </a:solidFill>
                </a:endParaRPr>
              </a:p>
              <a:p>
                <a:pPr/>
                <a14:m>
                  <m:oMathPara xmlns:m="http://schemas.openxmlformats.org/officeDocument/2006/math">
                    <m:oMathParaPr>
                      <m:jc m:val="centerGroup"/>
                    </m:oMathParaPr>
                    <m:oMath xmlns:m="http://schemas.openxmlformats.org/officeDocument/2006/math">
                      <m:sSub>
                        <m:sSubPr>
                          <m:ctrlPr>
                            <a:rPr lang="en-US" b="1" i="1" smtClean="0">
                              <a:solidFill>
                                <a:srgbClr val="006C00"/>
                              </a:solidFill>
                              <a:latin typeface="Cambria Math" panose="02040503050406030204" pitchFamily="18" charset="0"/>
                            </a:rPr>
                          </m:ctrlPr>
                        </m:sSubPr>
                        <m:e>
                          <m:r>
                            <a:rPr lang="en-CA" b="1" i="1" smtClean="0">
                              <a:solidFill>
                                <a:srgbClr val="006C00"/>
                              </a:solidFill>
                              <a:latin typeface="Cambria Math" panose="02040503050406030204" pitchFamily="18" charset="0"/>
                            </a:rPr>
                            <m:t>𝒙</m:t>
                          </m:r>
                        </m:e>
                        <m:sub>
                          <m:r>
                            <a:rPr lang="en-US" b="1" i="1">
                              <a:solidFill>
                                <a:srgbClr val="006C00"/>
                              </a:solidFill>
                              <a:latin typeface="Cambria Math" panose="02040503050406030204" pitchFamily="18" charset="0"/>
                            </a:rPr>
                            <m:t>𝟐</m:t>
                          </m:r>
                        </m:sub>
                      </m:sSub>
                      <m:d>
                        <m:dPr>
                          <m:ctrlPr>
                            <a:rPr lang="en-US" b="1" i="1">
                              <a:solidFill>
                                <a:srgbClr val="006C00"/>
                              </a:solidFill>
                              <a:latin typeface="Cambria Math" panose="02040503050406030204" pitchFamily="18" charset="0"/>
                            </a:rPr>
                          </m:ctrlPr>
                        </m:dPr>
                        <m:e>
                          <m:r>
                            <a:rPr lang="en-CA" b="1" i="1" smtClean="0">
                              <a:solidFill>
                                <a:srgbClr val="006C00"/>
                              </a:solidFill>
                              <a:latin typeface="Cambria Math" panose="02040503050406030204" pitchFamily="18" charset="0"/>
                            </a:rPr>
                            <m:t>𝒕</m:t>
                          </m:r>
                        </m:e>
                      </m:d>
                      <m:r>
                        <a:rPr lang="en-US" b="1" i="1">
                          <a:solidFill>
                            <a:srgbClr val="006C00"/>
                          </a:solidFill>
                          <a:latin typeface="Cambria Math" panose="02040503050406030204" pitchFamily="18" charset="0"/>
                        </a:rPr>
                        <m:t>∉</m:t>
                      </m:r>
                      <m:r>
                        <a:rPr lang="en-US" b="1" i="1">
                          <a:solidFill>
                            <a:srgbClr val="006C00"/>
                          </a:solidFill>
                          <a:latin typeface="Cambria Math" panose="02040503050406030204" pitchFamily="18" charset="0"/>
                        </a:rPr>
                        <m:t>𝓡</m:t>
                      </m:r>
                      <m:d>
                        <m:dPr>
                          <m:ctrlPr>
                            <a:rPr lang="en-US" b="1" i="1">
                              <a:solidFill>
                                <a:srgbClr val="006C00"/>
                              </a:solidFill>
                              <a:latin typeface="Cambria Math" panose="02040503050406030204" pitchFamily="18" charset="0"/>
                            </a:rPr>
                          </m:ctrlPr>
                        </m:dPr>
                        <m:e>
                          <m:r>
                            <a:rPr lang="en-CA" b="1" i="1" smtClean="0">
                              <a:solidFill>
                                <a:srgbClr val="006C00"/>
                              </a:solidFill>
                              <a:latin typeface="Cambria Math" panose="02040503050406030204" pitchFamily="18" charset="0"/>
                            </a:rPr>
                            <m:t>𝒕</m:t>
                          </m:r>
                        </m:e>
                      </m:d>
                      <m:r>
                        <a:rPr lang="en-US" b="1" i="1">
                          <a:solidFill>
                            <a:srgbClr val="006C00"/>
                          </a:solidFill>
                          <a:latin typeface="Cambria Math" panose="02040503050406030204" pitchFamily="18" charset="0"/>
                        </a:rPr>
                        <m:t>⇔</m:t>
                      </m:r>
                      <m:r>
                        <a:rPr lang="en-US" b="1" i="1">
                          <a:solidFill>
                            <a:srgbClr val="006C00"/>
                          </a:solidFill>
                          <a:latin typeface="Cambria Math" panose="02040503050406030204" pitchFamily="18" charset="0"/>
                        </a:rPr>
                        <m:t>𝑽</m:t>
                      </m:r>
                      <m:d>
                        <m:dPr>
                          <m:ctrlPr>
                            <a:rPr lang="en-US" b="1" i="1">
                              <a:solidFill>
                                <a:srgbClr val="006C00"/>
                              </a:solidFill>
                              <a:latin typeface="Cambria Math" panose="02040503050406030204" pitchFamily="18" charset="0"/>
                            </a:rPr>
                          </m:ctrlPr>
                        </m:dPr>
                        <m:e>
                          <m:r>
                            <a:rPr lang="en-CA" b="1" i="1" smtClean="0">
                              <a:solidFill>
                                <a:srgbClr val="006C00"/>
                              </a:solidFill>
                              <a:latin typeface="Cambria Math" panose="02040503050406030204" pitchFamily="18" charset="0"/>
                            </a:rPr>
                            <m:t>𝒕</m:t>
                          </m:r>
                          <m:r>
                            <a:rPr lang="en-CA" b="1" i="1" smtClean="0">
                              <a:solidFill>
                                <a:srgbClr val="006C00"/>
                              </a:solidFill>
                              <a:latin typeface="Cambria Math" panose="02040503050406030204" pitchFamily="18" charset="0"/>
                            </a:rPr>
                            <m:t>,</m:t>
                          </m:r>
                          <m:sSub>
                            <m:sSubPr>
                              <m:ctrlPr>
                                <a:rPr lang="en-US" b="1" i="1">
                                  <a:solidFill>
                                    <a:srgbClr val="006C00"/>
                                  </a:solidFill>
                                  <a:latin typeface="Cambria Math" panose="02040503050406030204" pitchFamily="18" charset="0"/>
                                </a:rPr>
                              </m:ctrlPr>
                            </m:sSubPr>
                            <m:e>
                              <m:r>
                                <a:rPr lang="en-CA" b="1" i="1" smtClean="0">
                                  <a:solidFill>
                                    <a:srgbClr val="006C00"/>
                                  </a:solidFill>
                                  <a:latin typeface="Cambria Math" panose="02040503050406030204" pitchFamily="18" charset="0"/>
                                </a:rPr>
                                <m:t>𝒙</m:t>
                              </m:r>
                            </m:e>
                            <m:sub>
                              <m:r>
                                <a:rPr lang="en-US" b="1" i="1">
                                  <a:solidFill>
                                    <a:srgbClr val="006C00"/>
                                  </a:solidFill>
                                  <a:latin typeface="Cambria Math" panose="02040503050406030204" pitchFamily="18" charset="0"/>
                                </a:rPr>
                                <m:t>𝟐</m:t>
                              </m:r>
                            </m:sub>
                          </m:sSub>
                          <m:d>
                            <m:dPr>
                              <m:ctrlPr>
                                <a:rPr lang="en-US" b="1" i="1">
                                  <a:solidFill>
                                    <a:srgbClr val="006C00"/>
                                  </a:solidFill>
                                  <a:latin typeface="Cambria Math" panose="02040503050406030204" pitchFamily="18" charset="0"/>
                                </a:rPr>
                              </m:ctrlPr>
                            </m:dPr>
                            <m:e>
                              <m:r>
                                <a:rPr lang="en-CA" b="1" i="1" smtClean="0">
                                  <a:solidFill>
                                    <a:srgbClr val="006C00"/>
                                  </a:solidFill>
                                  <a:latin typeface="Cambria Math" panose="02040503050406030204" pitchFamily="18" charset="0"/>
                                </a:rPr>
                                <m:t>𝒕</m:t>
                              </m:r>
                            </m:e>
                          </m:d>
                        </m:e>
                      </m:d>
                      <m:r>
                        <a:rPr lang="en-US" b="1" i="1">
                          <a:solidFill>
                            <a:srgbClr val="006C00"/>
                          </a:solidFill>
                          <a:latin typeface="Cambria Math" panose="02040503050406030204" pitchFamily="18" charset="0"/>
                        </a:rPr>
                        <m:t>≥</m:t>
                      </m:r>
                      <m:r>
                        <a:rPr lang="en-US" b="1" i="1">
                          <a:solidFill>
                            <a:srgbClr val="006C00"/>
                          </a:solidFill>
                          <a:latin typeface="Cambria Math" panose="02040503050406030204" pitchFamily="18" charset="0"/>
                        </a:rPr>
                        <m:t>𝟎</m:t>
                      </m:r>
                    </m:oMath>
                  </m:oMathPara>
                </a14:m>
                <a:endParaRPr lang="en-US" b="1" dirty="0">
                  <a:solidFill>
                    <a:srgbClr val="006C00"/>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8266381" y="4050665"/>
                <a:ext cx="3619773" cy="994631"/>
              </a:xfrm>
              <a:prstGeom prst="rect">
                <a:avLst/>
              </a:prstGeom>
              <a:blipFill>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120131" y="5564361"/>
                <a:ext cx="8013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CA" b="0" i="1" smtClean="0">
                              <a:latin typeface="Cambria Math" panose="02040503050406030204" pitchFamily="18" charset="0"/>
                            </a:rPr>
                            <m:t>𝑥</m:t>
                          </m:r>
                        </m:e>
                        <m:sub>
                          <m:r>
                            <a:rPr lang="en-US" b="0" i="1" smtClean="0">
                              <a:latin typeface="Cambria Math" panose="02040503050406030204" pitchFamily="18" charset="0"/>
                            </a:rPr>
                            <m:t>2</m:t>
                          </m:r>
                        </m:sub>
                      </m:sSub>
                      <m:r>
                        <a:rPr lang="en-US" i="1">
                          <a:latin typeface="Cambria Math" panose="02040503050406030204" pitchFamily="18" charset="0"/>
                        </a:rPr>
                        <m:t>(</m:t>
                      </m:r>
                      <m:r>
                        <a:rPr lang="en-US" b="0" i="1" smtClean="0">
                          <a:latin typeface="Cambria Math" panose="02040503050406030204" pitchFamily="18" charset="0"/>
                        </a:rPr>
                        <m:t>𝑇</m:t>
                      </m:r>
                      <m:r>
                        <a:rPr lang="en-US" i="1">
                          <a:latin typeface="Cambria Math" panose="02040503050406030204" pitchFamily="18" charset="0"/>
                        </a:rPr>
                        <m:t>)</m:t>
                      </m:r>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1120131" y="5564361"/>
                <a:ext cx="801373" cy="369332"/>
              </a:xfrm>
              <a:prstGeom prst="rect">
                <a:avLst/>
              </a:prstGeom>
              <a:blipFill>
                <a:blip r:embed="rId10"/>
                <a:stretch>
                  <a:fillRect b="-1333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840814" y="6488668"/>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1840814" y="6488668"/>
                <a:ext cx="367986"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68167" y="4673725"/>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68167" y="4673725"/>
                <a:ext cx="371384" cy="369332"/>
              </a:xfrm>
              <a:prstGeom prst="rect">
                <a:avLst/>
              </a:prstGeom>
              <a:blipFill>
                <a:blip r:embed="rId14"/>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7072124" y="6147044"/>
                <a:ext cx="36798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7072124" y="6147044"/>
                <a:ext cx="367986"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626931" y="6166622"/>
                <a:ext cx="3713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4626931" y="6166622"/>
                <a:ext cx="371384" cy="369332"/>
              </a:xfrm>
              <a:prstGeom prst="rect">
                <a:avLst/>
              </a:prstGeom>
              <a:blipFill>
                <a:blip r:embed="rId16"/>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rot="16200000">
                <a:off x="3699251" y="4729598"/>
                <a:ext cx="73969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oMath>
                  </m:oMathPara>
                </a14:m>
                <a:endParaRPr lang="en-US" dirty="0"/>
              </a:p>
            </p:txBody>
          </p:sp>
        </mc:Choice>
        <mc:Fallback xmlns="">
          <p:sp>
            <p:nvSpPr>
              <p:cNvPr id="23" name="TextBox 22"/>
              <p:cNvSpPr txBox="1">
                <a:spLocks noRot="1" noChangeAspect="1" noMove="1" noResize="1" noEditPoints="1" noAdjustHandles="1" noChangeArrowheads="1" noChangeShapeType="1" noTextEdit="1"/>
              </p:cNvSpPr>
              <p:nvPr/>
            </p:nvSpPr>
            <p:spPr>
              <a:xfrm rot="16200000">
                <a:off x="3699251" y="4729598"/>
                <a:ext cx="739690" cy="369332"/>
              </a:xfrm>
              <a:prstGeom prst="rect">
                <a:avLst/>
              </a:prstGeom>
              <a:blipFill>
                <a:blip r:embed="rId11"/>
                <a:stretch>
                  <a:fillRect r="-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516857" y="4271735"/>
                <a:ext cx="78136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CA" b="0" i="1" smtClean="0">
                              <a:latin typeface="Cambria Math" panose="02040503050406030204" pitchFamily="18" charset="0"/>
                            </a:rPr>
                            <m:t>𝑥</m:t>
                          </m:r>
                        </m:e>
                        <m:sub>
                          <m:r>
                            <a:rPr lang="en-US" b="0" i="1" smtClean="0">
                              <a:latin typeface="Cambria Math" panose="02040503050406030204" pitchFamily="18" charset="0"/>
                            </a:rPr>
                            <m:t>1</m:t>
                          </m:r>
                        </m:sub>
                      </m:sSub>
                      <m:r>
                        <a:rPr lang="en-US" i="1">
                          <a:latin typeface="Cambria Math" panose="02040503050406030204" pitchFamily="18" charset="0"/>
                        </a:rPr>
                        <m:t>(</m:t>
                      </m:r>
                      <m:r>
                        <a:rPr lang="en-US" b="0" i="1" smtClean="0">
                          <a:latin typeface="Cambria Math" panose="02040503050406030204" pitchFamily="18" charset="0"/>
                        </a:rPr>
                        <m:t>0</m:t>
                      </m:r>
                      <m:r>
                        <a:rPr lang="en-US" i="1">
                          <a:latin typeface="Cambria Math" panose="02040503050406030204" pitchFamily="18" charset="0"/>
                        </a:rPr>
                        <m:t>)</m:t>
                      </m:r>
                    </m:oMath>
                  </m:oMathPara>
                </a14:m>
                <a:endParaRPr lang="en-US" dirty="0"/>
              </a:p>
            </p:txBody>
          </p:sp>
        </mc:Choice>
        <mc:Fallback xmlns="">
          <p:sp>
            <p:nvSpPr>
              <p:cNvPr id="24" name="Rectangle 23"/>
              <p:cNvSpPr>
                <a:spLocks noRot="1" noChangeAspect="1" noMove="1" noResize="1" noEditPoints="1" noAdjustHandles="1" noChangeArrowheads="1" noChangeShapeType="1" noTextEdit="1"/>
              </p:cNvSpPr>
              <p:nvPr/>
            </p:nvSpPr>
            <p:spPr>
              <a:xfrm>
                <a:off x="516857" y="4271735"/>
                <a:ext cx="781368" cy="369332"/>
              </a:xfrm>
              <a:prstGeom prst="rect">
                <a:avLst/>
              </a:prstGeom>
              <a:blipFill>
                <a:blip r:embed="rId17"/>
                <a:stretch>
                  <a:fillRect b="-1333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655023" y="4148230"/>
                <a:ext cx="79605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CA" b="0" i="1" smtClean="0">
                              <a:latin typeface="Cambria Math" panose="02040503050406030204" pitchFamily="18" charset="0"/>
                            </a:rPr>
                            <m:t>𝑥</m:t>
                          </m:r>
                        </m:e>
                        <m:sub>
                          <m:r>
                            <a:rPr lang="en-US" b="0" i="1" smtClean="0">
                              <a:latin typeface="Cambria Math" panose="02040503050406030204" pitchFamily="18" charset="0"/>
                            </a:rPr>
                            <m:t>1</m:t>
                          </m:r>
                        </m:sub>
                      </m:sSub>
                      <m:r>
                        <a:rPr lang="en-US" i="1">
                          <a:latin typeface="Cambria Math" panose="02040503050406030204" pitchFamily="18" charset="0"/>
                        </a:rPr>
                        <m:t>(</m:t>
                      </m:r>
                      <m:r>
                        <a:rPr lang="en-US" b="0" i="1" smtClean="0">
                          <a:latin typeface="Cambria Math" panose="02040503050406030204" pitchFamily="18" charset="0"/>
                        </a:rPr>
                        <m:t>𝑇</m:t>
                      </m:r>
                      <m:r>
                        <a:rPr lang="en-US" i="1">
                          <a:latin typeface="Cambria Math" panose="02040503050406030204" pitchFamily="18" charset="0"/>
                        </a:rPr>
                        <m:t>)</m:t>
                      </m:r>
                    </m:oMath>
                  </m:oMathPara>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1655023" y="4148230"/>
                <a:ext cx="796052" cy="369332"/>
              </a:xfrm>
              <a:prstGeom prst="rect">
                <a:avLst/>
              </a:prstGeom>
              <a:blipFill>
                <a:blip r:embed="rId18"/>
                <a:stretch>
                  <a:fillRect b="-13115"/>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25" name="Content Placeholder 7">
                <a:extLst>
                  <a:ext uri="{FF2B5EF4-FFF2-40B4-BE49-F238E27FC236}">
                    <a16:creationId xmlns:a16="http://schemas.microsoft.com/office/drawing/2014/main" id="{C8CE8599-7977-416B-9BC9-20C7C17C08B8}"/>
                  </a:ext>
                </a:extLst>
              </p:cNvPr>
              <p:cNvSpPr>
                <a:spLocks noGrp="1"/>
              </p:cNvSpPr>
              <p:nvPr>
                <p:ph sz="half" idx="2"/>
              </p:nvPr>
            </p:nvSpPr>
            <p:spPr>
              <a:xfrm>
                <a:off x="6172199" y="1825625"/>
                <a:ext cx="5758405" cy="4351338"/>
              </a:xfrm>
            </p:spPr>
            <p:txBody>
              <a:bodyPr/>
              <a:lstStyle/>
              <a:p>
                <a:pPr marL="0" indent="0">
                  <a:buNone/>
                </a:pPr>
                <a:r>
                  <a:rPr lang="en-US" dirty="0"/>
                  <a:t>Value function: </a:t>
                </a:r>
                <a14:m>
                  <m:oMath xmlns:m="http://schemas.openxmlformats.org/officeDocument/2006/math">
                    <m:r>
                      <a:rPr lang="en-US" i="1">
                        <a:latin typeface="Cambria Math" panose="02040503050406030204" pitchFamily="18" charset="0"/>
                      </a:rPr>
                      <m:t>𝑉</m:t>
                    </m:r>
                    <m:d>
                      <m:dPr>
                        <m:ctrlPr>
                          <a:rPr lang="en-US" i="1">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𝑥</m:t>
                        </m:r>
                      </m:e>
                    </m:d>
                  </m:oMath>
                </a14:m>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𝑉</m:t>
                      </m:r>
                      <m:d>
                        <m:dPr>
                          <m:ctrlPr>
                            <a:rPr lang="en-US" i="1">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𝑥</m:t>
                          </m:r>
                          <m:d>
                            <m:dPr>
                              <m:ctrlPr>
                                <a:rPr lang="en-US" i="1">
                                  <a:latin typeface="Cambria Math" panose="02040503050406030204" pitchFamily="18" charset="0"/>
                                </a:rPr>
                              </m:ctrlPr>
                            </m:dPr>
                            <m:e>
                              <m:r>
                                <a:rPr lang="en-CA" b="0" i="1" smtClean="0">
                                  <a:latin typeface="Cambria Math" panose="02040503050406030204" pitchFamily="18" charset="0"/>
                                </a:rPr>
                                <m:t>𝑡</m:t>
                              </m:r>
                            </m:e>
                          </m:d>
                        </m:e>
                      </m:d>
                      <m:r>
                        <a:rPr lang="en-US" i="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CA" b="0" i="0" smtClean="0">
                                  <a:latin typeface="Cambria Math" panose="02040503050406030204" pitchFamily="18" charset="0"/>
                                </a:rPr>
                                <m:t>min</m:t>
                              </m:r>
                            </m:e>
                            <m:lim>
                              <m:r>
                                <m:rPr>
                                  <m:sty m:val="p"/>
                                </m:rPr>
                                <a:rPr lang="en-CA" b="0" i="0" smtClean="0">
                                  <a:latin typeface="Cambria Math" panose="02040503050406030204" pitchFamily="18" charset="0"/>
                                </a:rPr>
                                <m:t>Γ</m:t>
                              </m:r>
                              <m:d>
                                <m:dPr>
                                  <m:begChr m:val="["/>
                                  <m:endChr m:val="]"/>
                                  <m:ctrlPr>
                                    <a:rPr lang="en-CA" b="0" i="1" smtClean="0">
                                      <a:latin typeface="Cambria Math" panose="02040503050406030204" pitchFamily="18" charset="0"/>
                                    </a:rPr>
                                  </m:ctrlPr>
                                </m:dPr>
                                <m:e>
                                  <m:r>
                                    <a:rPr lang="en-US" i="1">
                                      <a:latin typeface="Cambria Math" panose="02040503050406030204" pitchFamily="18" charset="0"/>
                                    </a:rPr>
                                    <m:t>𝑢</m:t>
                                  </m:r>
                                </m:e>
                              </m:d>
                              <m:d>
                                <m:dPr>
                                  <m:ctrlPr>
                                    <a:rPr lang="en-US" i="1">
                                      <a:latin typeface="Cambria Math" panose="02040503050406030204" pitchFamily="18" charset="0"/>
                                    </a:rPr>
                                  </m:ctrlPr>
                                </m:dPr>
                                <m:e>
                                  <m:r>
                                    <a:rPr lang="en-US" i="1">
                                      <a:latin typeface="Cambria Math" panose="02040503050406030204" pitchFamily="18" charset="0"/>
                                    </a:rPr>
                                    <m:t>⋅</m:t>
                                  </m:r>
                                </m:e>
                              </m:d>
                            </m:lim>
                          </m:limLow>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m:t>
                                  </m:r>
                                  <m:r>
                                    <m:rPr>
                                      <m:sty m:val="p"/>
                                    </m:rPr>
                                    <a:rPr lang="en-CA" b="0" i="0" smtClean="0">
                                      <a:latin typeface="Cambria Math" panose="02040503050406030204" pitchFamily="18" charset="0"/>
                                    </a:rPr>
                                    <m:t>ax</m:t>
                                  </m:r>
                                </m:e>
                                <m:lim>
                                  <m:r>
                                    <a:rPr lang="en-CA" b="0" i="1" smtClean="0">
                                      <a:latin typeface="Cambria Math" panose="02040503050406030204" pitchFamily="18" charset="0"/>
                                    </a:rPr>
                                    <m:t>𝑢</m:t>
                                  </m:r>
                                  <m:d>
                                    <m:dPr>
                                      <m:ctrlPr>
                                        <a:rPr lang="en-US" i="1">
                                          <a:latin typeface="Cambria Math" panose="02040503050406030204" pitchFamily="18" charset="0"/>
                                        </a:rPr>
                                      </m:ctrlPr>
                                    </m:dPr>
                                    <m:e>
                                      <m:r>
                                        <a:rPr lang="en-US" i="1">
                                          <a:latin typeface="Cambria Math" panose="02040503050406030204" pitchFamily="18" charset="0"/>
                                        </a:rPr>
                                        <m:t>⋅</m:t>
                                      </m:r>
                                    </m:e>
                                  </m:d>
                                </m:lim>
                              </m:limLow>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b="0" i="1">
                                          <a:latin typeface="Cambria Math" panose="02040503050406030204" pitchFamily="18" charset="0"/>
                                        </a:rPr>
                                        <m:t>min</m:t>
                                      </m:r>
                                    </m:e>
                                    <m:lim>
                                      <m:r>
                                        <a:rPr lang="en-CA" b="0" i="1">
                                          <a:latin typeface="Cambria Math" panose="02040503050406030204" pitchFamily="18" charset="0"/>
                                        </a:rPr>
                                        <m:t>𝑠</m:t>
                                      </m:r>
                                      <m:r>
                                        <a:rPr lang="en-CA" b="0" i="1">
                                          <a:latin typeface="Cambria Math" panose="02040503050406030204" pitchFamily="18" charset="0"/>
                                        </a:rPr>
                                        <m:t>∈</m:t>
                                      </m:r>
                                      <m:d>
                                        <m:dPr>
                                          <m:begChr m:val="["/>
                                          <m:endChr m:val="]"/>
                                          <m:ctrlPr>
                                            <a:rPr lang="en-CA" i="1">
                                              <a:latin typeface="Cambria Math" panose="02040503050406030204" pitchFamily="18" charset="0"/>
                                            </a:rPr>
                                          </m:ctrlPr>
                                        </m:dPr>
                                        <m:e>
                                          <m:r>
                                            <a:rPr lang="en-CA" b="0" i="1">
                                              <a:latin typeface="Cambria Math" panose="02040503050406030204" pitchFamily="18" charset="0"/>
                                            </a:rPr>
                                            <m:t>𝑡</m:t>
                                          </m:r>
                                          <m:r>
                                            <a:rPr lang="en-CA" b="0" i="1">
                                              <a:latin typeface="Cambria Math" panose="02040503050406030204" pitchFamily="18" charset="0"/>
                                            </a:rPr>
                                            <m:t>,0</m:t>
                                          </m:r>
                                        </m:e>
                                      </m:d>
                                    </m:lim>
                                  </m:limLow>
                                </m:fName>
                                <m:e>
                                  <m:r>
                                    <a:rPr lang="en-CA" b="0" i="1">
                                      <a:latin typeface="Cambria Math" panose="02040503050406030204" pitchFamily="18" charset="0"/>
                                    </a:rPr>
                                    <m:t>𝑙</m:t>
                                  </m:r>
                                  <m:d>
                                    <m:dPr>
                                      <m:ctrlPr>
                                        <a:rPr lang="en-CA" i="1">
                                          <a:latin typeface="Cambria Math" panose="02040503050406030204" pitchFamily="18" charset="0"/>
                                        </a:rPr>
                                      </m:ctrlPr>
                                    </m:dPr>
                                    <m:e>
                                      <m:r>
                                        <a:rPr lang="en-CA" b="0" i="1">
                                          <a:latin typeface="Cambria Math" panose="02040503050406030204" pitchFamily="18" charset="0"/>
                                        </a:rPr>
                                        <m:t>𝑥</m:t>
                                      </m:r>
                                      <m:d>
                                        <m:dPr>
                                          <m:ctrlPr>
                                            <a:rPr lang="en-CA" i="1">
                                              <a:latin typeface="Cambria Math" panose="02040503050406030204" pitchFamily="18" charset="0"/>
                                            </a:rPr>
                                          </m:ctrlPr>
                                        </m:dPr>
                                        <m:e>
                                          <m:r>
                                            <a:rPr lang="en-CA" b="0" i="1">
                                              <a:latin typeface="Cambria Math" panose="02040503050406030204" pitchFamily="18" charset="0"/>
                                            </a:rPr>
                                            <m:t>𝑠</m:t>
                                          </m:r>
                                        </m:e>
                                      </m:d>
                                    </m:e>
                                  </m:d>
                                </m:e>
                              </m:func>
                            </m:e>
                          </m:func>
                        </m:e>
                      </m:func>
                    </m:oMath>
                  </m:oMathPara>
                </a14:m>
                <a:endParaRPr lang="en-US" dirty="0"/>
              </a:p>
              <a:p>
                <a:pPr marL="0" indent="0" algn="ctr">
                  <a:buNone/>
                </a:pPr>
                <a:r>
                  <a:rPr lang="en-US" dirty="0"/>
                  <a:t>subject to </a:t>
                </a:r>
                <a14:m>
                  <m:oMath xmlns:m="http://schemas.openxmlformats.org/officeDocument/2006/math">
                    <m:acc>
                      <m:accPr>
                        <m:chr m:val="̇"/>
                        <m:ctrlPr>
                          <a:rPr lang="en-US" i="1">
                            <a:latin typeface="Cambria Math" panose="02040503050406030204" pitchFamily="18" charset="0"/>
                          </a:rPr>
                        </m:ctrlPr>
                      </m:accPr>
                      <m:e>
                        <m:r>
                          <a:rPr lang="en-CA" b="0" i="1" smtClean="0">
                            <a:latin typeface="Cambria Math" panose="02040503050406030204" pitchFamily="18" charset="0"/>
                          </a:rPr>
                          <m:t>𝑥</m:t>
                        </m:r>
                      </m:e>
                    </m:acc>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CA" b="0" i="1" smtClean="0">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𝑑</m:t>
                        </m:r>
                      </m:e>
                    </m:d>
                    <m:r>
                      <a:rPr lang="en-US" i="1">
                        <a:latin typeface="Cambria Math" panose="02040503050406030204" pitchFamily="18" charset="0"/>
                      </a:rPr>
                      <m:t>,</m:t>
                    </m:r>
                    <m:r>
                      <a:rPr lang="en-US" i="1">
                        <a:latin typeface="Cambria Math" panose="02040503050406030204" pitchFamily="18" charset="0"/>
                      </a:rPr>
                      <m:t>𝑡</m:t>
                    </m:r>
                    <m:r>
                      <a:rPr lang="en-CA" b="0" i="1" smtClean="0">
                        <a:latin typeface="Cambria Math" panose="02040503050406030204" pitchFamily="18" charset="0"/>
                      </a:rPr>
                      <m:t>≤0</m:t>
                    </m:r>
                  </m:oMath>
                </a14:m>
                <a:endParaRPr lang="en-US" dirty="0"/>
              </a:p>
              <a:p>
                <a:endParaRPr lang="en-US" dirty="0"/>
              </a:p>
            </p:txBody>
          </p:sp>
        </mc:Choice>
        <mc:Fallback>
          <p:sp>
            <p:nvSpPr>
              <p:cNvPr id="25" name="Content Placeholder 7">
                <a:extLst>
                  <a:ext uri="{FF2B5EF4-FFF2-40B4-BE49-F238E27FC236}">
                    <a16:creationId xmlns:a16="http://schemas.microsoft.com/office/drawing/2014/main" id="{C8CE8599-7977-416B-9BC9-20C7C17C08B8}"/>
                  </a:ext>
                </a:extLst>
              </p:cNvPr>
              <p:cNvSpPr>
                <a:spLocks noGrp="1" noRot="1" noChangeAspect="1" noMove="1" noResize="1" noEditPoints="1" noAdjustHandles="1" noChangeArrowheads="1" noChangeShapeType="1" noTextEdit="1"/>
              </p:cNvSpPr>
              <p:nvPr>
                <p:ph sz="half" idx="2"/>
              </p:nvPr>
            </p:nvSpPr>
            <p:spPr>
              <a:xfrm>
                <a:off x="6172199" y="1825625"/>
                <a:ext cx="5758405" cy="4351338"/>
              </a:xfrm>
              <a:blipFill>
                <a:blip r:embed="rId19"/>
                <a:stretch>
                  <a:fillRect l="-2116" t="-2241"/>
                </a:stretch>
              </a:blipFill>
            </p:spPr>
            <p:txBody>
              <a:bodyPr/>
              <a:lstStyle/>
              <a:p>
                <a:r>
                  <a:rPr lang="en-CA">
                    <a:noFill/>
                  </a:rPr>
                  <a:t> </a:t>
                </a:r>
              </a:p>
            </p:txBody>
          </p:sp>
        </mc:Fallback>
      </mc:AlternateContent>
    </p:spTree>
    <p:extLst>
      <p:ext uri="{BB962C8B-B14F-4D97-AF65-F5344CB8AC3E}">
        <p14:creationId xmlns:p14="http://schemas.microsoft.com/office/powerpoint/2010/main" val="154837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 fill="hold"/>
                                        <p:tgtEl>
                                          <p:spTgt spid="16"/>
                                        </p:tgtEl>
                                      </p:cBhvr>
                                    </p:cmd>
                                  </p:childTnLst>
                                </p:cTn>
                              </p:par>
                            </p:childTnLst>
                          </p:cTn>
                        </p:par>
                        <p:par>
                          <p:cTn id="7" fill="hold">
                            <p:stCondLst>
                              <p:cond delay="1151"/>
                            </p:stCondLst>
                            <p:childTnLst>
                              <p:par>
                                <p:cTn id="8" presetID="10"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fade">
                                      <p:cBhvr>
                                        <p:cTn id="15" dur="500"/>
                                        <p:tgtEl>
                                          <p:spTgt spid="2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xEl>
                                              <p:pRg st="1" end="1"/>
                                            </p:txEl>
                                          </p:spTgt>
                                        </p:tgtEl>
                                        <p:attrNameLst>
                                          <p:attrName>style.visibility</p:attrName>
                                        </p:attrNameLst>
                                      </p:cBhvr>
                                      <p:to>
                                        <p:strVal val="visible"/>
                                      </p:to>
                                    </p:set>
                                    <p:animEffect transition="in" filter="fade">
                                      <p:cBhvr>
                                        <p:cTn id="20" dur="500"/>
                                        <p:tgtEl>
                                          <p:spTgt spid="2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
                                            <p:txEl>
                                              <p:pRg st="2" end="2"/>
                                            </p:txEl>
                                          </p:spTgt>
                                        </p:tgtEl>
                                        <p:attrNameLst>
                                          <p:attrName>style.visibility</p:attrName>
                                        </p:attrNameLst>
                                      </p:cBhvr>
                                      <p:to>
                                        <p:strVal val="visible"/>
                                      </p:to>
                                    </p:set>
                                    <p:animEffect transition="in" filter="fade">
                                      <p:cBhvr>
                                        <p:cTn id="25"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16"/>
                </p:tgtEl>
              </p:cMediaNode>
            </p:video>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Hamilton-Jacobi (HJ) Reachability Theory</a:t>
            </a:r>
          </a:p>
        </p:txBody>
      </p:sp>
      <mc:AlternateContent xmlns:mc="http://schemas.openxmlformats.org/markup-compatibility/2006">
        <mc:Choice xmlns:a14="http://schemas.microsoft.com/office/drawing/2010/main" Requires="a14">
          <p:sp>
            <p:nvSpPr>
              <p:cNvPr id="4" name="Content Placeholder 2"/>
              <p:cNvSpPr>
                <a:spLocks noGrp="1"/>
              </p:cNvSpPr>
              <p:nvPr>
                <p:ph idx="1"/>
              </p:nvPr>
            </p:nvSpPr>
            <p:spPr/>
            <p:txBody>
              <a:bodyPr>
                <a:normAutofit/>
              </a:bodyPr>
              <a:lstStyle/>
              <a:p>
                <a:r>
                  <a:rPr lang="en-US" dirty="0"/>
                  <a:t>Hamilton-Jacobi Variational Inequality:</a:t>
                </a: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𝑑𝑉</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𝑢</m:t>
                                      </m:r>
                                    </m:lim>
                                  </m:limLow>
                                </m:fName>
                                <m:e>
                                  <m:func>
                                    <m:funcPr>
                                      <m:ctrlPr>
                                        <a:rPr lang="en-US" b="0"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𝑑</m:t>
                                          </m:r>
                                        </m:lim>
                                      </m:limLow>
                                    </m:fName>
                                    <m:e>
                                      <m:sSup>
                                        <m:sSupPr>
                                          <m:ctrlPr>
                                            <a:rPr lang="en-CA" b="0" i="1" smtClean="0">
                                              <a:latin typeface="Cambria Math" panose="02040503050406030204" pitchFamily="18" charset="0"/>
                                            </a:rPr>
                                          </m:ctrlPr>
                                        </m:sSupPr>
                                        <m:e>
                                          <m:d>
                                            <m:dPr>
                                              <m:ctrlPr>
                                                <a:rPr lang="en-CA" b="0" i="1" smtClean="0">
                                                  <a:latin typeface="Cambria Math" panose="02040503050406030204" pitchFamily="18" charset="0"/>
                                                </a:rPr>
                                              </m:ctrlPr>
                                            </m:dPr>
                                            <m:e>
                                              <m:f>
                                                <m:fPr>
                                                  <m:ctrlPr>
                                                    <a:rPr lang="en-CA" b="0" i="1" smtClean="0">
                                                      <a:latin typeface="Cambria Math" panose="02040503050406030204" pitchFamily="18" charset="0"/>
                                                    </a:rPr>
                                                  </m:ctrlPr>
                                                </m:fPr>
                                                <m:num>
                                                  <m:r>
                                                    <a:rPr lang="en-CA" b="0" i="1" smtClean="0">
                                                      <a:latin typeface="Cambria Math" panose="02040503050406030204" pitchFamily="18" charset="0"/>
                                                    </a:rPr>
                                                    <m:t>𝜕</m:t>
                                                  </m:r>
                                                  <m:r>
                                                    <a:rPr lang="en-US" b="0" i="1" smtClean="0">
                                                      <a:latin typeface="Cambria Math" panose="02040503050406030204" pitchFamily="18" charset="0"/>
                                                    </a:rPr>
                                                    <m:t>𝑉</m:t>
                                                  </m:r>
                                                </m:num>
                                                <m:den>
                                                  <m:r>
                                                    <a:rPr lang="en-CA" b="0" i="1" smtClean="0">
                                                      <a:latin typeface="Cambria Math" panose="02040503050406030204" pitchFamily="18" charset="0"/>
                                                    </a:rPr>
                                                    <m:t>𝜕</m:t>
                                                  </m:r>
                                                  <m:r>
                                                    <a:rPr lang="en-CA" b="0" i="1" smtClean="0">
                                                      <a:latin typeface="Cambria Math" panose="02040503050406030204" pitchFamily="18" charset="0"/>
                                                    </a:rPr>
                                                    <m:t>𝑥</m:t>
                                                  </m:r>
                                                </m:den>
                                              </m:f>
                                            </m:e>
                                          </m:d>
                                        </m:e>
                                        <m:sup>
                                          <m:r>
                                            <a:rPr lang="en-CA" b="0" i="1" smtClean="0">
                                              <a:latin typeface="Cambria Math" panose="02040503050406030204" pitchFamily="18" charset="0"/>
                                            </a:rPr>
                                            <m:t>⊤</m:t>
                                          </m:r>
                                        </m:sup>
                                      </m:sSup>
                                      <m:r>
                                        <a:rPr lang="en-US" b="0" i="1" smtClean="0">
                                          <a:latin typeface="Cambria Math" panose="02040503050406030204" pitchFamily="18" charset="0"/>
                                        </a:rPr>
                                        <m:t>𝑓</m:t>
                                      </m:r>
                                      <m:r>
                                        <a:rPr lang="en-US" b="0" i="1" smtClean="0">
                                          <a:latin typeface="Cambria Math" panose="02040503050406030204" pitchFamily="18" charset="0"/>
                                        </a:rPr>
                                        <m:t>(</m:t>
                                      </m:r>
                                      <m:r>
                                        <a:rPr lang="en-CA"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 </m:t>
                                      </m:r>
                                    </m:e>
                                  </m:func>
                                </m:e>
                              </m:func>
                            </m:e>
                          </m:d>
                        </m:e>
                      </m:func>
                      <m:r>
                        <a:rPr lang="en-US" b="0" i="1" smtClean="0">
                          <a:latin typeface="Cambria Math" panose="02040503050406030204" pitchFamily="18" charset="0"/>
                        </a:rPr>
                        <m:t>=0,</m:t>
                      </m:r>
                      <m:r>
                        <a:rPr lang="en-US" b="0" i="1" smtClean="0">
                          <a:latin typeface="Cambria Math" panose="02040503050406030204" pitchFamily="18" charset="0"/>
                        </a:rPr>
                        <m:t>𝑡</m:t>
                      </m:r>
                      <m:r>
                        <a:rPr lang="en-CA" b="0" i="1" smtClean="0">
                          <a:latin typeface="Cambria Math" panose="02040503050406030204" pitchFamily="18" charset="0"/>
                        </a:rPr>
                        <m:t>≤0</m:t>
                      </m:r>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𝑥</m:t>
                          </m:r>
                        </m:e>
                      </m:d>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r>
                        <a:rPr lang="en-CA"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p:sp>
            <p:nvSpPr>
              <p:cNvPr id="4" name="Content Placeholder 2"/>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7919437" y="4001294"/>
                <a:ext cx="2544414" cy="646331"/>
              </a:xfrm>
              <a:prstGeom prst="rect">
                <a:avLst/>
              </a:prstGeom>
            </p:spPr>
            <p:txBody>
              <a:bodyPr wrap="none">
                <a:spAutoFit/>
              </a:bodyPr>
              <a:lstStyle/>
              <a:p>
                <a:r>
                  <a:rPr lang="en-US" b="0" dirty="0"/>
                  <a:t>Reachable set:</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ℛ</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CA"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𝑥</m:t>
                              </m:r>
                            </m:e>
                          </m:d>
                          <m:r>
                            <a:rPr lang="en-US" b="0" i="1" smtClean="0">
                              <a:latin typeface="Cambria Math" panose="02040503050406030204" pitchFamily="18" charset="0"/>
                            </a:rPr>
                            <m:t>&lt;0</m:t>
                          </m:r>
                        </m:e>
                      </m:d>
                    </m:oMath>
                  </m:oMathPara>
                </a14:m>
                <a:endParaRPr lang="en-US" dirty="0"/>
              </a:p>
            </p:txBody>
          </p:sp>
        </mc:Choice>
        <mc:Fallback xmlns="">
          <p:sp>
            <p:nvSpPr>
              <p:cNvPr id="41" name="Rectangle 40"/>
              <p:cNvSpPr>
                <a:spLocks noRot="1" noChangeAspect="1" noMove="1" noResize="1" noEditPoints="1" noAdjustHandles="1" noChangeArrowheads="1" noChangeShapeType="1" noTextEdit="1"/>
              </p:cNvSpPr>
              <p:nvPr/>
            </p:nvSpPr>
            <p:spPr>
              <a:xfrm>
                <a:off x="7919437" y="4001294"/>
                <a:ext cx="2544414" cy="646331"/>
              </a:xfrm>
              <a:prstGeom prst="rect">
                <a:avLst/>
              </a:prstGeom>
              <a:blipFill>
                <a:blip r:embed="rId4"/>
                <a:stretch>
                  <a:fillRect l="-1914" t="-4717"/>
                </a:stretch>
              </a:blipFill>
            </p:spPr>
            <p:txBody>
              <a:bodyPr/>
              <a:lstStyle/>
              <a:p>
                <a:r>
                  <a:rPr lang="en-CA">
                    <a:noFill/>
                  </a:rPr>
                  <a:t> </a:t>
                </a:r>
              </a:p>
            </p:txBody>
          </p:sp>
        </mc:Fallback>
      </mc:AlternateContent>
      <p:sp>
        <p:nvSpPr>
          <p:cNvPr id="21" name="Slide Number Placeholder 20"/>
          <p:cNvSpPr>
            <a:spLocks noGrp="1"/>
          </p:cNvSpPr>
          <p:nvPr>
            <p:ph type="sldNum" sz="quarter" idx="12"/>
          </p:nvPr>
        </p:nvSpPr>
        <p:spPr/>
        <p:txBody>
          <a:bodyPr/>
          <a:lstStyle/>
          <a:p>
            <a:fld id="{D58E825E-054E-47AD-9C8B-A1D8DBC2A50A}" type="slidenum">
              <a:rPr lang="en-US" smtClean="0"/>
              <a:t>14</a:t>
            </a:fld>
            <a:endParaRPr lang="en-US"/>
          </a:p>
        </p:txBody>
      </p:sp>
      <p:pic>
        <p:nvPicPr>
          <p:cNvPr id="10" name="Picture 9"/>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1044" t="4518" r="6696" b="2815"/>
          <a:stretch/>
        </p:blipFill>
        <p:spPr>
          <a:xfrm>
            <a:off x="327118" y="3337569"/>
            <a:ext cx="7388925" cy="3257063"/>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1840814" y="6488668"/>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1840814" y="6488668"/>
                <a:ext cx="367986"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8167" y="4673725"/>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68167" y="4673725"/>
                <a:ext cx="371384" cy="369332"/>
              </a:xfrm>
              <a:prstGeom prst="rect">
                <a:avLst/>
              </a:prstGeom>
              <a:blipFill>
                <a:blip r:embed="rId9"/>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7072124" y="6147044"/>
                <a:ext cx="36798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7072124" y="6147044"/>
                <a:ext cx="367986"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626931" y="6166622"/>
                <a:ext cx="3713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4626931" y="6166622"/>
                <a:ext cx="371384" cy="369332"/>
              </a:xfrm>
              <a:prstGeom prst="rect">
                <a:avLst/>
              </a:prstGeom>
              <a:blipFill>
                <a:blip r:embed="rId11"/>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rot="16200000">
                <a:off x="3666595" y="4752938"/>
                <a:ext cx="73969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rot="16200000">
                <a:off x="3666595" y="4752938"/>
                <a:ext cx="739690" cy="369332"/>
              </a:xfrm>
              <a:prstGeom prst="rect">
                <a:avLst/>
              </a:prstGeom>
              <a:blipFill>
                <a:blip r:embed="rId12"/>
                <a:stretch>
                  <a:fillRect t="-27049" r="-6667"/>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838200" y="3447271"/>
                <a:ext cx="2308581" cy="646331"/>
              </a:xfrm>
              <a:prstGeom prst="rect">
                <a:avLst/>
              </a:prstGeom>
            </p:spPr>
            <p:txBody>
              <a:bodyPr wrap="none">
                <a:spAutoFit/>
              </a:bodyPr>
              <a:lstStyle/>
              <a:p>
                <a:r>
                  <a:rPr lang="en-US" b="0" dirty="0"/>
                  <a:t>Target set:</a:t>
                </a:r>
              </a:p>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𝒯</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CA"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𝑙</m:t>
                          </m:r>
                          <m:d>
                            <m:dPr>
                              <m:ctrlPr>
                                <a:rPr lang="en-US" b="0" i="1" smtClean="0">
                                  <a:latin typeface="Cambria Math" panose="02040503050406030204" pitchFamily="18" charset="0"/>
                                </a:rPr>
                              </m:ctrlPr>
                            </m:dPr>
                            <m:e>
                              <m:r>
                                <a:rPr lang="en-CA" b="0" i="1" smtClean="0">
                                  <a:latin typeface="Cambria Math" panose="02040503050406030204" pitchFamily="18" charset="0"/>
                                </a:rPr>
                                <m:t>𝑥</m:t>
                              </m:r>
                            </m:e>
                          </m:d>
                          <m:r>
                            <a:rPr lang="en-US" b="0" i="1" smtClean="0">
                              <a:latin typeface="Cambria Math" panose="02040503050406030204" pitchFamily="18" charset="0"/>
                            </a:rPr>
                            <m:t>&lt;0</m:t>
                          </m:r>
                        </m:e>
                      </m:d>
                    </m:oMath>
                  </m:oMathPara>
                </a14:m>
                <a:endParaRPr lang="en-US" dirty="0"/>
              </a:p>
            </p:txBody>
          </p:sp>
        </mc:Choice>
        <mc:Fallback xmlns="">
          <p:sp>
            <p:nvSpPr>
              <p:cNvPr id="38" name="Rectangle 37"/>
              <p:cNvSpPr>
                <a:spLocks noRot="1" noChangeAspect="1" noMove="1" noResize="1" noEditPoints="1" noAdjustHandles="1" noChangeArrowheads="1" noChangeShapeType="1" noTextEdit="1"/>
              </p:cNvSpPr>
              <p:nvPr/>
            </p:nvSpPr>
            <p:spPr>
              <a:xfrm>
                <a:off x="838200" y="3447271"/>
                <a:ext cx="2308581" cy="646331"/>
              </a:xfrm>
              <a:prstGeom prst="rect">
                <a:avLst/>
              </a:prstGeom>
              <a:blipFill>
                <a:blip r:embed="rId13"/>
                <a:stretch>
                  <a:fillRect l="-2381" t="-4673"/>
                </a:stretch>
              </a:blipFill>
            </p:spPr>
            <p:txBody>
              <a:bodyPr/>
              <a:lstStyle/>
              <a:p>
                <a:r>
                  <a:rPr lang="en-CA">
                    <a:noFill/>
                  </a:rPr>
                  <a:t> </a:t>
                </a:r>
              </a:p>
            </p:txBody>
          </p:sp>
        </mc:Fallback>
      </mc:AlternateContent>
    </p:spTree>
    <p:extLst>
      <p:ext uri="{BB962C8B-B14F-4D97-AF65-F5344CB8AC3E}">
        <p14:creationId xmlns:p14="http://schemas.microsoft.com/office/powerpoint/2010/main" val="172338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RS_comp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557" t="18198" r="6111" b="16963"/>
          <a:stretch/>
        </p:blipFill>
        <p:spPr>
          <a:xfrm>
            <a:off x="299350" y="3332330"/>
            <a:ext cx="7451473" cy="3261268"/>
          </a:xfrm>
          <a:prstGeom prst="rect">
            <a:avLst/>
          </a:prstGeom>
        </p:spPr>
      </p:pic>
      <p:sp>
        <p:nvSpPr>
          <p:cNvPr id="2" name="Title 1"/>
          <p:cNvSpPr>
            <a:spLocks noGrp="1"/>
          </p:cNvSpPr>
          <p:nvPr>
            <p:ph type="title"/>
          </p:nvPr>
        </p:nvSpPr>
        <p:spPr/>
        <p:txBody>
          <a:bodyPr/>
          <a:lstStyle/>
          <a:p>
            <a:r>
              <a:rPr lang="en-US" dirty="0"/>
              <a:t>Hamilton-Jacobi (HJ) Reachability Theory</a:t>
            </a:r>
          </a:p>
        </p:txBody>
      </p:sp>
      <mc:AlternateContent xmlns:mc="http://schemas.openxmlformats.org/markup-compatibility/2006" xmlns:a14="http://schemas.microsoft.com/office/drawing/2010/main">
        <mc:Choice Requires="a14">
          <p:sp>
            <p:nvSpPr>
              <p:cNvPr id="4" name="Content Placeholder 2"/>
              <p:cNvSpPr>
                <a:spLocks noGrp="1"/>
              </p:cNvSpPr>
              <p:nvPr>
                <p:ph idx="1"/>
              </p:nvPr>
            </p:nvSpPr>
            <p:spPr/>
            <p:txBody>
              <a:bodyPr>
                <a:normAutofit/>
              </a:bodyPr>
              <a:lstStyle/>
              <a:p>
                <a:r>
                  <a:rPr lang="en-US" b="1" dirty="0"/>
                  <a:t>Hamilton-Jacobi PDE</a:t>
                </a:r>
                <a:r>
                  <a:rPr lang="en-US" dirty="0"/>
                  <a:t>: based on the dynamic programming principle</a:t>
                </a: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𝑑𝑉</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𝑢</m:t>
                                      </m:r>
                                    </m:lim>
                                  </m:limLow>
                                </m:fName>
                                <m:e>
                                  <m:func>
                                    <m:funcPr>
                                      <m:ctrlPr>
                                        <a:rPr lang="en-US" b="0"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𝑑</m:t>
                                          </m:r>
                                        </m:lim>
                                      </m:limLow>
                                    </m:fName>
                                    <m:e>
                                      <m:r>
                                        <a:rPr lang="en-US" b="0" i="0" smtClean="0">
                                          <a:latin typeface="Cambria Math" panose="02040503050406030204" pitchFamily="18" charset="0"/>
                                        </a:rPr>
                                        <m:t>𝛻</m:t>
                                      </m:r>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 </m:t>
                                      </m:r>
                                    </m:e>
                                  </m:func>
                                </m:e>
                              </m:func>
                            </m:e>
                          </m:d>
                        </m:e>
                      </m:func>
                      <m:r>
                        <a:rPr lang="en-US" b="0" i="1" smtClean="0">
                          <a:latin typeface="Cambria Math" panose="02040503050406030204" pitchFamily="18" charset="0"/>
                        </a:rPr>
                        <m:t>=0,</m:t>
                      </m:r>
                      <m:r>
                        <a:rPr lang="en-US" b="0" i="1" smtClean="0">
                          <a:latin typeface="Cambria Math" panose="02040503050406030204" pitchFamily="18" charset="0"/>
                        </a:rPr>
                        <m:t>𝑡</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r>
                            <a:rPr lang="en-US" b="0" i="1" smtClean="0">
                              <a:latin typeface="Cambria Math" panose="02040503050406030204" pitchFamily="18" charset="0"/>
                            </a:rPr>
                            <m:t>𝑇</m:t>
                          </m:r>
                        </m:e>
                      </m:d>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𝑇</m:t>
                          </m:r>
                        </m:e>
                      </m:d>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oMath>
                  </m:oMathPara>
                </a14:m>
                <a:endParaRPr lang="en-US" dirty="0"/>
              </a:p>
            </p:txBody>
          </p:sp>
        </mc:Choice>
        <mc:Fallback xmlns="">
          <p:sp>
            <p:nvSpPr>
              <p:cNvPr id="4" name="Content Placeholder 2"/>
              <p:cNvSpPr>
                <a:spLocks noGrp="1" noRot="1" noChangeAspect="1" noMove="1" noResize="1" noEditPoints="1" noAdjustHandles="1" noChangeArrowheads="1" noChangeShapeType="1" noTextEdit="1"/>
              </p:cNvSpPr>
              <p:nvPr>
                <p:ph idx="1"/>
              </p:nvPr>
            </p:nvSpPr>
            <p:spPr>
              <a:blipFill>
                <a:blip r:embed="rId6"/>
                <a:stretch>
                  <a:fillRect l="-1043"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838200" y="3447271"/>
                <a:ext cx="2104679" cy="646331"/>
              </a:xfrm>
              <a:prstGeom prst="rect">
                <a:avLst/>
              </a:prstGeom>
            </p:spPr>
            <p:txBody>
              <a:bodyPr wrap="none">
                <a:spAutoFit/>
              </a:bodyPr>
              <a:lstStyle/>
              <a:p>
                <a:r>
                  <a:rPr lang="en-US" b="0" dirty="0"/>
                  <a:t>Target set:</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𝒟</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𝑙</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&lt;0</m:t>
                          </m:r>
                        </m:e>
                      </m:d>
                    </m:oMath>
                  </m:oMathPara>
                </a14:m>
                <a:endParaRPr lang="en-US" dirty="0"/>
              </a:p>
            </p:txBody>
          </p:sp>
        </mc:Choice>
        <mc:Fallback xmlns="">
          <p:sp>
            <p:nvSpPr>
              <p:cNvPr id="38" name="Rectangle 37"/>
              <p:cNvSpPr>
                <a:spLocks noRot="1" noChangeAspect="1" noMove="1" noResize="1" noEditPoints="1" noAdjustHandles="1" noChangeArrowheads="1" noChangeShapeType="1" noTextEdit="1"/>
              </p:cNvSpPr>
              <p:nvPr/>
            </p:nvSpPr>
            <p:spPr>
              <a:xfrm>
                <a:off x="838200" y="3447271"/>
                <a:ext cx="2104679" cy="646331"/>
              </a:xfrm>
              <a:prstGeom prst="rect">
                <a:avLst/>
              </a:prstGeom>
              <a:blipFill>
                <a:blip r:embed="rId7"/>
                <a:stretch>
                  <a:fillRect l="-2609" t="-46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7919437" y="4001294"/>
                <a:ext cx="2509533" cy="646331"/>
              </a:xfrm>
              <a:prstGeom prst="rect">
                <a:avLst/>
              </a:prstGeom>
            </p:spPr>
            <p:txBody>
              <a:bodyPr wrap="none">
                <a:spAutoFit/>
              </a:bodyPr>
              <a:lstStyle/>
              <a:p>
                <a:r>
                  <a:rPr lang="en-US" b="0" dirty="0"/>
                  <a:t>Reachable set:</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ℛ</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&lt;0</m:t>
                          </m:r>
                        </m:e>
                      </m:d>
                    </m:oMath>
                  </m:oMathPara>
                </a14:m>
                <a:endParaRPr lang="en-US" dirty="0"/>
              </a:p>
            </p:txBody>
          </p:sp>
        </mc:Choice>
        <mc:Fallback xmlns="">
          <p:sp>
            <p:nvSpPr>
              <p:cNvPr id="41" name="Rectangle 40"/>
              <p:cNvSpPr>
                <a:spLocks noRot="1" noChangeAspect="1" noMove="1" noResize="1" noEditPoints="1" noAdjustHandles="1" noChangeArrowheads="1" noChangeShapeType="1" noTextEdit="1"/>
              </p:cNvSpPr>
              <p:nvPr/>
            </p:nvSpPr>
            <p:spPr>
              <a:xfrm>
                <a:off x="7919437" y="4001294"/>
                <a:ext cx="2509533" cy="646331"/>
              </a:xfrm>
              <a:prstGeom prst="rect">
                <a:avLst/>
              </a:prstGeom>
              <a:blipFill>
                <a:blip r:embed="rId8"/>
                <a:stretch>
                  <a:fillRect l="-1942" t="-4717"/>
                </a:stretch>
              </a:blipFill>
            </p:spPr>
            <p:txBody>
              <a:bodyPr/>
              <a:lstStyle/>
              <a:p>
                <a:r>
                  <a:rPr lang="en-US">
                    <a:noFill/>
                  </a:rPr>
                  <a:t> </a:t>
                </a:r>
              </a:p>
            </p:txBody>
          </p:sp>
        </mc:Fallback>
      </mc:AlternateContent>
      <p:sp>
        <p:nvSpPr>
          <p:cNvPr id="21" name="Slide Number Placeholder 20"/>
          <p:cNvSpPr>
            <a:spLocks noGrp="1"/>
          </p:cNvSpPr>
          <p:nvPr>
            <p:ph type="sldNum" sz="quarter" idx="12"/>
          </p:nvPr>
        </p:nvSpPr>
        <p:spPr/>
        <p:txBody>
          <a:bodyPr/>
          <a:lstStyle/>
          <a:p>
            <a:fld id="{D58E825E-054E-47AD-9C8B-A1D8DBC2A50A}" type="slidenum">
              <a:rPr lang="en-US" smtClean="0"/>
              <a:t>15</a:t>
            </a:fld>
            <a:endParaRPr lang="en-US"/>
          </a:p>
        </p:txBody>
      </p:sp>
      <mc:AlternateContent xmlns:mc="http://schemas.openxmlformats.org/markup-compatibility/2006" xmlns:a14="http://schemas.microsoft.com/office/drawing/2010/main">
        <mc:Choice Requires="a14">
          <p:sp>
            <p:nvSpPr>
              <p:cNvPr id="13" name="TextBox 12"/>
              <p:cNvSpPr txBox="1"/>
              <p:nvPr/>
            </p:nvSpPr>
            <p:spPr>
              <a:xfrm>
                <a:off x="1840814" y="6488668"/>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1840814" y="6488668"/>
                <a:ext cx="367986"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8167" y="4673725"/>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68167" y="4673725"/>
                <a:ext cx="371384" cy="369332"/>
              </a:xfrm>
              <a:prstGeom prst="rect">
                <a:avLst/>
              </a:prstGeom>
              <a:blipFill>
                <a:blip r:embed="rId10"/>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7072124" y="6147044"/>
                <a:ext cx="36798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7072124" y="6147044"/>
                <a:ext cx="367986"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626931" y="6166622"/>
                <a:ext cx="3713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4626931" y="6166622"/>
                <a:ext cx="371384" cy="369332"/>
              </a:xfrm>
              <a:prstGeom prst="rect">
                <a:avLst/>
              </a:prstGeom>
              <a:blipFill>
                <a:blip r:embed="rId12"/>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rot="16200000">
                <a:off x="3666595" y="4752938"/>
                <a:ext cx="73969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𝑇</m:t>
                          </m:r>
                        </m:e>
                      </m:d>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rot="16200000">
                <a:off x="3666595" y="4752938"/>
                <a:ext cx="739690" cy="369332"/>
              </a:xfrm>
              <a:prstGeom prst="rect">
                <a:avLst/>
              </a:prstGeom>
              <a:blipFill>
                <a:blip r:embed="rId13"/>
                <a:stretch>
                  <a:fillRect t="-33607" r="-6667"/>
                </a:stretch>
              </a:blipFill>
            </p:spPr>
            <p:txBody>
              <a:bodyPr/>
              <a:lstStyle/>
              <a:p>
                <a:r>
                  <a:rPr lang="en-US">
                    <a:noFill/>
                  </a:rPr>
                  <a:t> </a:t>
                </a:r>
              </a:p>
            </p:txBody>
          </p:sp>
        </mc:Fallback>
      </mc:AlternateContent>
    </p:spTree>
    <p:extLst>
      <p:ext uri="{BB962C8B-B14F-4D97-AF65-F5344CB8AC3E}">
        <p14:creationId xmlns:p14="http://schemas.microsoft.com/office/powerpoint/2010/main" val="74986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Hamilton-Jacobi (HJ) Reachability Theory</a:t>
            </a:r>
          </a:p>
        </p:txBody>
      </p:sp>
      <mc:AlternateContent xmlns:mc="http://schemas.openxmlformats.org/markup-compatibility/2006" xmlns:a14="http://schemas.microsoft.com/office/drawing/2010/main">
        <mc:Choice Requires="a14">
          <p:sp>
            <p:nvSpPr>
              <p:cNvPr id="4" name="Content Placeholder 2"/>
              <p:cNvSpPr>
                <a:spLocks noGrp="1"/>
              </p:cNvSpPr>
              <p:nvPr>
                <p:ph idx="1"/>
              </p:nvPr>
            </p:nvSpPr>
            <p:spPr/>
            <p:txBody>
              <a:bodyPr>
                <a:normAutofit/>
              </a:bodyPr>
              <a:lstStyle/>
              <a:p>
                <a:r>
                  <a:rPr lang="en-US" b="1" dirty="0"/>
                  <a:t>Hamilton-Jacobi PDE</a:t>
                </a:r>
                <a:r>
                  <a:rPr lang="en-US" dirty="0"/>
                  <a:t>: based on the dynamic programming principle</a:t>
                </a: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𝑑𝑉</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𝑢</m:t>
                                      </m:r>
                                    </m:lim>
                                  </m:limLow>
                                </m:fName>
                                <m:e>
                                  <m:func>
                                    <m:funcPr>
                                      <m:ctrlPr>
                                        <a:rPr lang="en-US" b="0"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𝑑</m:t>
                                          </m:r>
                                        </m:lim>
                                      </m:limLow>
                                    </m:fName>
                                    <m:e>
                                      <m:r>
                                        <a:rPr lang="en-US" b="0" i="0" smtClean="0">
                                          <a:latin typeface="Cambria Math" panose="02040503050406030204" pitchFamily="18" charset="0"/>
                                        </a:rPr>
                                        <m:t>𝛻</m:t>
                                      </m:r>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 </m:t>
                                      </m:r>
                                    </m:e>
                                  </m:func>
                                </m:e>
                              </m:func>
                            </m:e>
                          </m:d>
                        </m:e>
                      </m:func>
                      <m:r>
                        <a:rPr lang="en-US" b="0" i="1" smtClean="0">
                          <a:latin typeface="Cambria Math" panose="02040503050406030204" pitchFamily="18" charset="0"/>
                        </a:rPr>
                        <m:t>=0,</m:t>
                      </m:r>
                      <m:r>
                        <a:rPr lang="en-US" b="0" i="1" smtClean="0">
                          <a:latin typeface="Cambria Math" panose="02040503050406030204" pitchFamily="18" charset="0"/>
                        </a:rPr>
                        <m:t>𝑡</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r>
                            <a:rPr lang="en-US" b="0" i="1" smtClean="0">
                              <a:latin typeface="Cambria Math" panose="02040503050406030204" pitchFamily="18" charset="0"/>
                            </a:rPr>
                            <m:t>𝑇</m:t>
                          </m:r>
                        </m:e>
                      </m:d>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𝑇</m:t>
                          </m:r>
                        </m:e>
                      </m:d>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oMath>
                  </m:oMathPara>
                </a14:m>
                <a:endParaRPr lang="en-US" dirty="0"/>
              </a:p>
            </p:txBody>
          </p:sp>
        </mc:Choice>
        <mc:Fallback xmlns="">
          <p:sp>
            <p:nvSpPr>
              <p:cNvPr id="4" name="Content Placeholder 2"/>
              <p:cNvSpPr>
                <a:spLocks noGrp="1" noRot="1" noChangeAspect="1" noMove="1" noResize="1" noEditPoints="1" noAdjustHandles="1" noChangeArrowheads="1" noChangeShapeType="1" noTextEdit="1"/>
              </p:cNvSpPr>
              <p:nvPr>
                <p:ph idx="1"/>
              </p:nvPr>
            </p:nvSpPr>
            <p:spPr>
              <a:blipFill>
                <a:blip r:embed="rId4"/>
                <a:stretch>
                  <a:fillRect l="-1043"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838200" y="3447271"/>
                <a:ext cx="2104679" cy="646331"/>
              </a:xfrm>
              <a:prstGeom prst="rect">
                <a:avLst/>
              </a:prstGeom>
            </p:spPr>
            <p:txBody>
              <a:bodyPr wrap="none">
                <a:spAutoFit/>
              </a:bodyPr>
              <a:lstStyle/>
              <a:p>
                <a:r>
                  <a:rPr lang="en-US" b="0" dirty="0"/>
                  <a:t>Target set:</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𝒟</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𝑙</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&lt;0</m:t>
                          </m:r>
                        </m:e>
                      </m:d>
                    </m:oMath>
                  </m:oMathPara>
                </a14:m>
                <a:endParaRPr lang="en-US" dirty="0"/>
              </a:p>
            </p:txBody>
          </p:sp>
        </mc:Choice>
        <mc:Fallback xmlns="">
          <p:sp>
            <p:nvSpPr>
              <p:cNvPr id="38" name="Rectangle 37"/>
              <p:cNvSpPr>
                <a:spLocks noRot="1" noChangeAspect="1" noMove="1" noResize="1" noEditPoints="1" noAdjustHandles="1" noChangeArrowheads="1" noChangeShapeType="1" noTextEdit="1"/>
              </p:cNvSpPr>
              <p:nvPr/>
            </p:nvSpPr>
            <p:spPr>
              <a:xfrm>
                <a:off x="838200" y="3447271"/>
                <a:ext cx="2104679" cy="646331"/>
              </a:xfrm>
              <a:prstGeom prst="rect">
                <a:avLst/>
              </a:prstGeom>
              <a:blipFill>
                <a:blip r:embed="rId5"/>
                <a:stretch>
                  <a:fillRect l="-2609" t="-46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7919437" y="4001294"/>
                <a:ext cx="2509533" cy="646331"/>
              </a:xfrm>
              <a:prstGeom prst="rect">
                <a:avLst/>
              </a:prstGeom>
            </p:spPr>
            <p:txBody>
              <a:bodyPr wrap="none">
                <a:spAutoFit/>
              </a:bodyPr>
              <a:lstStyle/>
              <a:p>
                <a:r>
                  <a:rPr lang="en-US" b="0" dirty="0"/>
                  <a:t>Reachable set:</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ℛ</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&lt;0</m:t>
                          </m:r>
                        </m:e>
                      </m:d>
                    </m:oMath>
                  </m:oMathPara>
                </a14:m>
                <a:endParaRPr lang="en-US" dirty="0"/>
              </a:p>
            </p:txBody>
          </p:sp>
        </mc:Choice>
        <mc:Fallback xmlns="">
          <p:sp>
            <p:nvSpPr>
              <p:cNvPr id="41" name="Rectangle 40"/>
              <p:cNvSpPr>
                <a:spLocks noRot="1" noChangeAspect="1" noMove="1" noResize="1" noEditPoints="1" noAdjustHandles="1" noChangeArrowheads="1" noChangeShapeType="1" noTextEdit="1"/>
              </p:cNvSpPr>
              <p:nvPr/>
            </p:nvSpPr>
            <p:spPr>
              <a:xfrm>
                <a:off x="7919437" y="4001294"/>
                <a:ext cx="2509533" cy="646331"/>
              </a:xfrm>
              <a:prstGeom prst="rect">
                <a:avLst/>
              </a:prstGeom>
              <a:blipFill>
                <a:blip r:embed="rId6"/>
                <a:stretch>
                  <a:fillRect l="-1942" t="-4717"/>
                </a:stretch>
              </a:blipFill>
            </p:spPr>
            <p:txBody>
              <a:bodyPr/>
              <a:lstStyle/>
              <a:p>
                <a:r>
                  <a:rPr lang="en-US">
                    <a:noFill/>
                  </a:rPr>
                  <a:t> </a:t>
                </a:r>
              </a:p>
            </p:txBody>
          </p:sp>
        </mc:Fallback>
      </mc:AlternateContent>
      <p:sp>
        <p:nvSpPr>
          <p:cNvPr id="21" name="Slide Number Placeholder 20"/>
          <p:cNvSpPr>
            <a:spLocks noGrp="1"/>
          </p:cNvSpPr>
          <p:nvPr>
            <p:ph type="sldNum" sz="quarter" idx="12"/>
          </p:nvPr>
        </p:nvSpPr>
        <p:spPr/>
        <p:txBody>
          <a:bodyPr/>
          <a:lstStyle/>
          <a:p>
            <a:fld id="{D58E825E-054E-47AD-9C8B-A1D8DBC2A50A}" type="slidenum">
              <a:rPr lang="en-US" smtClean="0"/>
              <a:t>16</a:t>
            </a:fld>
            <a:endParaRPr lang="en-US"/>
          </a:p>
        </p:txBody>
      </p:sp>
      <mc:AlternateContent xmlns:mc="http://schemas.openxmlformats.org/markup-compatibility/2006" xmlns:a14="http://schemas.microsoft.com/office/drawing/2010/main">
        <mc:Choice Requires="a14">
          <p:sp>
            <p:nvSpPr>
              <p:cNvPr id="13" name="TextBox 12"/>
              <p:cNvSpPr txBox="1"/>
              <p:nvPr/>
            </p:nvSpPr>
            <p:spPr>
              <a:xfrm>
                <a:off x="1840814" y="6488668"/>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1840814" y="6488668"/>
                <a:ext cx="367986"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8167" y="4673725"/>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68167" y="4673725"/>
                <a:ext cx="371384" cy="369332"/>
              </a:xfrm>
              <a:prstGeom prst="rect">
                <a:avLst/>
              </a:prstGeom>
              <a:blipFill>
                <a:blip r:embed="rId8"/>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7072124" y="6147044"/>
                <a:ext cx="36798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7072124" y="6147044"/>
                <a:ext cx="367986"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626931" y="6166622"/>
                <a:ext cx="3713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4626931" y="6166622"/>
                <a:ext cx="371384" cy="369332"/>
              </a:xfrm>
              <a:prstGeom prst="rect">
                <a:avLst/>
              </a:prstGeom>
              <a:blipFill>
                <a:blip r:embed="rId10"/>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rot="16200000">
                <a:off x="3666595" y="4752938"/>
                <a:ext cx="73969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𝑇</m:t>
                          </m:r>
                        </m:e>
                      </m:d>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rot="16200000">
                <a:off x="3666595" y="4752938"/>
                <a:ext cx="739690" cy="369332"/>
              </a:xfrm>
              <a:prstGeom prst="rect">
                <a:avLst/>
              </a:prstGeom>
              <a:blipFill>
                <a:blip r:embed="rId11"/>
                <a:stretch>
                  <a:fillRect t="-33607" r="-6667"/>
                </a:stretch>
              </a:blipFill>
            </p:spPr>
            <p:txBody>
              <a:bodyPr/>
              <a:lstStyle/>
              <a:p>
                <a:r>
                  <a:rPr lang="en-US">
                    <a:noFill/>
                  </a:rPr>
                  <a:t> </a:t>
                </a:r>
              </a:p>
            </p:txBody>
          </p:sp>
        </mc:Fallback>
      </mc:AlternateContent>
      <p:pic>
        <p:nvPicPr>
          <p:cNvPr id="18" name="Picture 17"/>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11047" t="3478" r="6725"/>
          <a:stretch/>
        </p:blipFill>
        <p:spPr>
          <a:xfrm>
            <a:off x="331100" y="3302724"/>
            <a:ext cx="7377799" cy="3388805"/>
          </a:xfrm>
          <a:prstGeom prst="rect">
            <a:avLst/>
          </a:prstGeom>
        </p:spPr>
      </p:pic>
    </p:spTree>
    <p:extLst>
      <p:ext uri="{BB962C8B-B14F-4D97-AF65-F5344CB8AC3E}">
        <p14:creationId xmlns:p14="http://schemas.microsoft.com/office/powerpoint/2010/main" val="318057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Hamilton-Jacobi (HJ) Reachability Theory</a:t>
            </a:r>
          </a:p>
        </p:txBody>
      </p:sp>
      <mc:AlternateContent xmlns:mc="http://schemas.openxmlformats.org/markup-compatibility/2006" xmlns:a14="http://schemas.microsoft.com/office/drawing/2010/main">
        <mc:Choice Requires="a14">
          <p:sp>
            <p:nvSpPr>
              <p:cNvPr id="4" name="Content Placeholder 2"/>
              <p:cNvSpPr>
                <a:spLocks noGrp="1"/>
              </p:cNvSpPr>
              <p:nvPr>
                <p:ph idx="1"/>
              </p:nvPr>
            </p:nvSpPr>
            <p:spPr/>
            <p:txBody>
              <a:bodyPr>
                <a:normAutofit/>
              </a:bodyPr>
              <a:lstStyle/>
              <a:p>
                <a:r>
                  <a:rPr lang="en-US" b="1" dirty="0"/>
                  <a:t>Hamilton-Jacobi PDE</a:t>
                </a:r>
                <a:r>
                  <a:rPr lang="en-US" dirty="0"/>
                  <a:t>: based on the dynamic programming principle</a:t>
                </a: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𝑑𝑉</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𝑢</m:t>
                                      </m:r>
                                    </m:lim>
                                  </m:limLow>
                                </m:fName>
                                <m:e>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𝑑</m:t>
                                          </m:r>
                                        </m:lim>
                                      </m:limLow>
                                    </m:fName>
                                    <m:e>
                                      <m:r>
                                        <a:rPr lang="en-US" b="0" i="0" smtClean="0">
                                          <a:latin typeface="Cambria Math" panose="02040503050406030204" pitchFamily="18" charset="0"/>
                                        </a:rPr>
                                        <m:t>𝛻</m:t>
                                      </m:r>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 </m:t>
                                      </m:r>
                                    </m:e>
                                  </m:func>
                                </m:e>
                              </m:func>
                            </m:e>
                          </m:d>
                        </m:e>
                      </m:func>
                      <m:r>
                        <a:rPr lang="en-US" b="0" i="1" smtClean="0">
                          <a:latin typeface="Cambria Math" panose="02040503050406030204" pitchFamily="18" charset="0"/>
                        </a:rPr>
                        <m:t>=0,</m:t>
                      </m:r>
                      <m:r>
                        <a:rPr lang="en-US" b="0" i="1" smtClean="0">
                          <a:latin typeface="Cambria Math" panose="02040503050406030204" pitchFamily="18" charset="0"/>
                        </a:rPr>
                        <m:t>𝑡</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r>
                            <a:rPr lang="en-US" b="0" i="1" smtClean="0">
                              <a:latin typeface="Cambria Math" panose="02040503050406030204" pitchFamily="18" charset="0"/>
                            </a:rPr>
                            <m:t>𝑇</m:t>
                          </m:r>
                        </m:e>
                      </m:d>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𝑇</m:t>
                          </m:r>
                        </m:e>
                      </m:d>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oMath>
                  </m:oMathPara>
                </a14:m>
                <a:endParaRPr lang="en-US" dirty="0"/>
              </a:p>
            </p:txBody>
          </p:sp>
        </mc:Choice>
        <mc:Fallback xmlns="">
          <p:sp>
            <p:nvSpPr>
              <p:cNvPr id="4" name="Content Placeholder 2"/>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7919437" y="4001294"/>
                <a:ext cx="2509533" cy="646331"/>
              </a:xfrm>
              <a:prstGeom prst="rect">
                <a:avLst/>
              </a:prstGeom>
            </p:spPr>
            <p:txBody>
              <a:bodyPr wrap="none">
                <a:spAutoFit/>
              </a:bodyPr>
              <a:lstStyle/>
              <a:p>
                <a:r>
                  <a:rPr lang="en-US" b="0" dirty="0"/>
                  <a:t>Reachable set:</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ℛ</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&lt;0</m:t>
                          </m:r>
                        </m:e>
                      </m:d>
                    </m:oMath>
                  </m:oMathPara>
                </a14:m>
                <a:endParaRPr lang="en-US" dirty="0"/>
              </a:p>
            </p:txBody>
          </p:sp>
        </mc:Choice>
        <mc:Fallback xmlns="">
          <p:sp>
            <p:nvSpPr>
              <p:cNvPr id="41" name="Rectangle 40"/>
              <p:cNvSpPr>
                <a:spLocks noRot="1" noChangeAspect="1" noMove="1" noResize="1" noEditPoints="1" noAdjustHandles="1" noChangeArrowheads="1" noChangeShapeType="1" noTextEdit="1"/>
              </p:cNvSpPr>
              <p:nvPr/>
            </p:nvSpPr>
            <p:spPr>
              <a:xfrm>
                <a:off x="7919437" y="4001294"/>
                <a:ext cx="2509533" cy="646331"/>
              </a:xfrm>
              <a:prstGeom prst="rect">
                <a:avLst/>
              </a:prstGeom>
              <a:blipFill>
                <a:blip r:embed="rId4"/>
                <a:stretch>
                  <a:fillRect l="-1942" t="-4717"/>
                </a:stretch>
              </a:blipFill>
            </p:spPr>
            <p:txBody>
              <a:bodyPr/>
              <a:lstStyle/>
              <a:p>
                <a:r>
                  <a:rPr lang="en-US">
                    <a:noFill/>
                  </a:rPr>
                  <a:t> </a:t>
                </a:r>
              </a:p>
            </p:txBody>
          </p:sp>
        </mc:Fallback>
      </mc:AlternateContent>
      <p:sp>
        <p:nvSpPr>
          <p:cNvPr id="21" name="Slide Number Placeholder 20"/>
          <p:cNvSpPr>
            <a:spLocks noGrp="1"/>
          </p:cNvSpPr>
          <p:nvPr>
            <p:ph type="sldNum" sz="quarter" idx="12"/>
          </p:nvPr>
        </p:nvSpPr>
        <p:spPr/>
        <p:txBody>
          <a:bodyPr/>
          <a:lstStyle/>
          <a:p>
            <a:fld id="{D58E825E-054E-47AD-9C8B-A1D8DBC2A50A}" type="slidenum">
              <a:rPr lang="en-US" smtClean="0"/>
              <a:t>17</a:t>
            </a:fld>
            <a:endParaRPr lang="en-US"/>
          </a:p>
        </p:txBody>
      </p:sp>
      <p:pic>
        <p:nvPicPr>
          <p:cNvPr id="8" name="Picture 7"/>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1183" t="4846" r="7009" b="4134"/>
          <a:stretch/>
        </p:blipFill>
        <p:spPr>
          <a:xfrm>
            <a:off x="337820" y="3347095"/>
            <a:ext cx="7350919" cy="3200400"/>
          </a:xfrm>
          <a:prstGeom prst="rect">
            <a:avLst/>
          </a:prstGeom>
        </p:spPr>
      </p:pic>
    </p:spTree>
    <p:extLst>
      <p:ext uri="{BB962C8B-B14F-4D97-AF65-F5344CB8AC3E}">
        <p14:creationId xmlns:p14="http://schemas.microsoft.com/office/powerpoint/2010/main" val="3983624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Hamilton-Jacobi (HJ) Reachability Theory</a:t>
            </a:r>
          </a:p>
        </p:txBody>
      </p:sp>
      <mc:AlternateContent xmlns:mc="http://schemas.openxmlformats.org/markup-compatibility/2006" xmlns:a14="http://schemas.microsoft.com/office/drawing/2010/main">
        <mc:Choice Requires="a14">
          <p:sp>
            <p:nvSpPr>
              <p:cNvPr id="4" name="Content Placeholder 2"/>
              <p:cNvSpPr>
                <a:spLocks noGrp="1"/>
              </p:cNvSpPr>
              <p:nvPr>
                <p:ph idx="1"/>
              </p:nvPr>
            </p:nvSpPr>
            <p:spPr/>
            <p:txBody>
              <a:bodyPr>
                <a:normAutofit/>
              </a:bodyPr>
              <a:lstStyle/>
              <a:p>
                <a:r>
                  <a:rPr lang="en-US" b="1" dirty="0"/>
                  <a:t>Hamilton-Jacobi PDE</a:t>
                </a:r>
                <a:r>
                  <a:rPr lang="en-US" dirty="0"/>
                  <a:t>: based on the dynamic programming principle</a:t>
                </a: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𝑑𝑉</m:t>
                          </m:r>
                        </m:num>
                        <m:den>
                          <m:r>
                            <a:rPr lang="en-US" b="0" i="1" smtClean="0">
                              <a:latin typeface="Cambria Math" panose="02040503050406030204" pitchFamily="18" charset="0"/>
                            </a:rPr>
                            <m:t>𝑑𝑡</m:t>
                          </m:r>
                        </m:den>
                      </m:f>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𝑢</m:t>
                                      </m:r>
                                    </m:lim>
                                  </m:limLow>
                                </m:fName>
                                <m:e>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min</m:t>
                                          </m:r>
                                        </m:e>
                                        <m:lim>
                                          <m:r>
                                            <a:rPr lang="en-US" b="0" i="1" smtClean="0">
                                              <a:latin typeface="Cambria Math" panose="02040503050406030204" pitchFamily="18" charset="0"/>
                                            </a:rPr>
                                            <m:t>𝑑</m:t>
                                          </m:r>
                                        </m:lim>
                                      </m:limLow>
                                    </m:fName>
                                    <m:e>
                                      <m:r>
                                        <a:rPr lang="en-US" b="0" i="0" smtClean="0">
                                          <a:latin typeface="Cambria Math" panose="02040503050406030204" pitchFamily="18" charset="0"/>
                                        </a:rPr>
                                        <m:t>𝛻</m:t>
                                      </m:r>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 </m:t>
                                      </m:r>
                                    </m:e>
                                  </m:func>
                                </m:e>
                              </m:func>
                            </m:e>
                          </m:d>
                        </m:e>
                      </m:func>
                      <m:r>
                        <a:rPr lang="en-US" b="0" i="1" smtClean="0">
                          <a:latin typeface="Cambria Math" panose="02040503050406030204" pitchFamily="18" charset="0"/>
                        </a:rPr>
                        <m:t>=0,</m:t>
                      </m:r>
                      <m:r>
                        <a:rPr lang="en-US" b="0" i="1" smtClean="0">
                          <a:latin typeface="Cambria Math" panose="02040503050406030204" pitchFamily="18" charset="0"/>
                        </a:rPr>
                        <m:t>𝑡</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r>
                            <a:rPr lang="en-US" b="0" i="1" smtClean="0">
                              <a:latin typeface="Cambria Math" panose="02040503050406030204" pitchFamily="18" charset="0"/>
                            </a:rPr>
                            <m:t>𝑇</m:t>
                          </m:r>
                        </m:e>
                      </m:d>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𝑇</m:t>
                          </m:r>
                        </m:e>
                      </m:d>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oMath>
                  </m:oMathPara>
                </a14:m>
                <a:endParaRPr lang="en-US" dirty="0"/>
              </a:p>
            </p:txBody>
          </p:sp>
        </mc:Choice>
        <mc:Fallback xmlns="">
          <p:sp>
            <p:nvSpPr>
              <p:cNvPr id="4" name="Content Placeholder 2"/>
              <p:cNvSpPr>
                <a:spLocks noGrp="1" noRot="1" noChangeAspect="1" noMove="1" noResize="1" noEditPoints="1" noAdjustHandles="1" noChangeArrowheads="1" noChangeShapeType="1" noTextEdit="1"/>
              </p:cNvSpPr>
              <p:nvPr>
                <p:ph idx="1"/>
              </p:nvPr>
            </p:nvSpPr>
            <p:spPr>
              <a:blipFill>
                <a:blip r:embed="rId3"/>
                <a:stretch>
                  <a:fillRect l="-1043" t="-2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7919437" y="4001294"/>
                <a:ext cx="2509533" cy="646331"/>
              </a:xfrm>
              <a:prstGeom prst="rect">
                <a:avLst/>
              </a:prstGeom>
            </p:spPr>
            <p:txBody>
              <a:bodyPr wrap="none">
                <a:spAutoFit/>
              </a:bodyPr>
              <a:lstStyle/>
              <a:p>
                <a:r>
                  <a:rPr lang="en-US" b="0" dirty="0"/>
                  <a:t>Reachable set:</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ℛ</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&lt;0</m:t>
                          </m:r>
                        </m:e>
                      </m:d>
                    </m:oMath>
                  </m:oMathPara>
                </a14:m>
                <a:endParaRPr lang="en-US" dirty="0"/>
              </a:p>
            </p:txBody>
          </p:sp>
        </mc:Choice>
        <mc:Fallback xmlns="">
          <p:sp>
            <p:nvSpPr>
              <p:cNvPr id="41" name="Rectangle 40"/>
              <p:cNvSpPr>
                <a:spLocks noRot="1" noChangeAspect="1" noMove="1" noResize="1" noEditPoints="1" noAdjustHandles="1" noChangeArrowheads="1" noChangeShapeType="1" noTextEdit="1"/>
              </p:cNvSpPr>
              <p:nvPr/>
            </p:nvSpPr>
            <p:spPr>
              <a:xfrm>
                <a:off x="7919437" y="4001294"/>
                <a:ext cx="2509533" cy="646331"/>
              </a:xfrm>
              <a:prstGeom prst="rect">
                <a:avLst/>
              </a:prstGeom>
              <a:blipFill>
                <a:blip r:embed="rId4"/>
                <a:stretch>
                  <a:fillRect l="-1942" t="-4717"/>
                </a:stretch>
              </a:blipFill>
            </p:spPr>
            <p:txBody>
              <a:bodyPr/>
              <a:lstStyle/>
              <a:p>
                <a:r>
                  <a:rPr lang="en-US">
                    <a:noFill/>
                  </a:rPr>
                  <a:t> </a:t>
                </a:r>
              </a:p>
            </p:txBody>
          </p:sp>
        </mc:Fallback>
      </mc:AlternateContent>
      <p:sp>
        <p:nvSpPr>
          <p:cNvPr id="21" name="Slide Number Placeholder 20"/>
          <p:cNvSpPr>
            <a:spLocks noGrp="1"/>
          </p:cNvSpPr>
          <p:nvPr>
            <p:ph type="sldNum" sz="quarter" idx="12"/>
          </p:nvPr>
        </p:nvSpPr>
        <p:spPr/>
        <p:txBody>
          <a:bodyPr/>
          <a:lstStyle/>
          <a:p>
            <a:fld id="{D58E825E-054E-47AD-9C8B-A1D8DBC2A50A}" type="slidenum">
              <a:rPr lang="en-US" smtClean="0"/>
              <a:t>18</a:t>
            </a:fld>
            <a:endParaRPr lang="en-US"/>
          </a:p>
        </p:txBody>
      </p:sp>
      <p:pic>
        <p:nvPicPr>
          <p:cNvPr id="8" name="Picture 7"/>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1043" t="4312" r="3462" b="3956"/>
          <a:stretch/>
        </p:blipFill>
        <p:spPr>
          <a:xfrm>
            <a:off x="320499" y="3326150"/>
            <a:ext cx="7690695" cy="3228965"/>
          </a:xfrm>
          <a:prstGeom prst="rect">
            <a:avLst/>
          </a:prstGeom>
        </p:spPr>
      </p:pic>
    </p:spTree>
    <p:extLst>
      <p:ext uri="{BB962C8B-B14F-4D97-AF65-F5344CB8AC3E}">
        <p14:creationId xmlns:p14="http://schemas.microsoft.com/office/powerpoint/2010/main" val="320359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RS_com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0846" t="17199" r="6887" b="17245"/>
          <a:stretch/>
        </p:blipFill>
        <p:spPr>
          <a:xfrm>
            <a:off x="312420" y="3281417"/>
            <a:ext cx="7368540" cy="3302898"/>
          </a:xfrm>
          <a:prstGeom prst="rect">
            <a:avLst/>
          </a:prstGeom>
        </p:spPr>
      </p:pic>
      <p:sp>
        <p:nvSpPr>
          <p:cNvPr id="2" name="Title 1"/>
          <p:cNvSpPr>
            <a:spLocks noGrp="1"/>
          </p:cNvSpPr>
          <p:nvPr>
            <p:ph type="title"/>
          </p:nvPr>
        </p:nvSpPr>
        <p:spPr/>
        <p:txBody>
          <a:bodyPr/>
          <a:lstStyle/>
          <a:p>
            <a:r>
              <a:rPr lang="en-US" dirty="0"/>
              <a:t>Hamilton-Jacobi (HJ) Reachability Theory</a:t>
            </a:r>
          </a:p>
        </p:txBody>
      </p:sp>
      <mc:AlternateContent xmlns:mc="http://schemas.openxmlformats.org/markup-compatibility/2006">
        <mc:Choice xmlns:a14="http://schemas.microsoft.com/office/drawing/2010/main" Requires="a14">
          <p:sp>
            <p:nvSpPr>
              <p:cNvPr id="4" name="Content Placeholder 2"/>
              <p:cNvSpPr>
                <a:spLocks noGrp="1"/>
              </p:cNvSpPr>
              <p:nvPr>
                <p:ph idx="1"/>
              </p:nvPr>
            </p:nvSpPr>
            <p:spPr/>
            <p:txBody>
              <a:bodyPr>
                <a:normAutofit/>
              </a:bodyPr>
              <a:lstStyle/>
              <a:p>
                <a:r>
                  <a:rPr lang="en-US" b="1" dirty="0"/>
                  <a:t>Hamilton-Jacobi PDE</a:t>
                </a:r>
                <a:r>
                  <a:rPr lang="en-US" dirty="0"/>
                  <a:t>: based on the dynamic programming principle</a:t>
                </a:r>
              </a:p>
              <a:p>
                <a:pPr marL="0" indent="0">
                  <a:buNone/>
                </a:pPr>
                <a14:m>
                  <m:oMathPara xmlns:m="http://schemas.openxmlformats.org/officeDocument/2006/math">
                    <m:oMathParaPr>
                      <m:jc m:val="centerGroup"/>
                    </m:oMathParaPr>
                    <m:oMath xmlns:m="http://schemas.openxmlformats.org/officeDocument/2006/math">
                      <m:func>
                        <m:funcPr>
                          <m:ctrlPr>
                            <a:rPr lang="en-CA" i="1">
                              <a:latin typeface="Cambria Math" panose="02040503050406030204" pitchFamily="18" charset="0"/>
                            </a:rPr>
                          </m:ctrlPr>
                        </m:funcPr>
                        <m:fName>
                          <m:r>
                            <m:rPr>
                              <m:sty m:val="p"/>
                            </m:rPr>
                            <a:rPr lang="en-CA">
                              <a:latin typeface="Cambria Math" panose="02040503050406030204" pitchFamily="18" charset="0"/>
                            </a:rPr>
                            <m:t>min</m:t>
                          </m:r>
                        </m:fName>
                        <m:e>
                          <m:d>
                            <m:dPr>
                              <m:begChr m:val="{"/>
                              <m:endChr m:val="}"/>
                              <m:ctrlPr>
                                <a:rPr lang="en-CA" i="1">
                                  <a:latin typeface="Cambria Math" panose="02040503050406030204" pitchFamily="18" charset="0"/>
                                </a:rPr>
                              </m:ctrlPr>
                            </m:dPr>
                            <m:e>
                              <m:f>
                                <m:fPr>
                                  <m:ctrlPr>
                                    <a:rPr lang="en-CA" i="1">
                                      <a:latin typeface="Cambria Math" panose="02040503050406030204" pitchFamily="18" charset="0"/>
                                    </a:rPr>
                                  </m:ctrlPr>
                                </m:fPr>
                                <m:num>
                                  <m:r>
                                    <a:rPr lang="en-CA" i="1">
                                      <a:latin typeface="Cambria Math" panose="02040503050406030204" pitchFamily="18" charset="0"/>
                                    </a:rPr>
                                    <m:t>𝜕</m:t>
                                  </m:r>
                                  <m:r>
                                    <a:rPr lang="en-CA" i="1">
                                      <a:latin typeface="Cambria Math" panose="02040503050406030204" pitchFamily="18" charset="0"/>
                                    </a:rPr>
                                    <m:t>𝑉</m:t>
                                  </m:r>
                                </m:num>
                                <m:den>
                                  <m:r>
                                    <a:rPr lang="en-CA" i="1">
                                      <a:latin typeface="Cambria Math" panose="02040503050406030204" pitchFamily="18" charset="0"/>
                                    </a:rPr>
                                    <m:t>𝜕</m:t>
                                  </m:r>
                                  <m:r>
                                    <a:rPr lang="en-CA" i="1">
                                      <a:latin typeface="Cambria Math" panose="02040503050406030204" pitchFamily="18" charset="0"/>
                                    </a:rPr>
                                    <m:t>𝑡</m:t>
                                  </m:r>
                                </m:den>
                              </m:f>
                              <m:r>
                                <a:rPr lang="en-CA" i="1">
                                  <a:latin typeface="Cambria Math" panose="02040503050406030204" pitchFamily="18" charset="0"/>
                                </a:rPr>
                                <m:t>+</m:t>
                              </m:r>
                              <m:limLow>
                                <m:limLowPr>
                                  <m:ctrlPr>
                                    <a:rPr lang="en-US" i="1">
                                      <a:latin typeface="Cambria Math" panose="02040503050406030204" pitchFamily="18" charset="0"/>
                                    </a:rPr>
                                  </m:ctrlPr>
                                </m:limLowPr>
                                <m:e>
                                  <m:r>
                                    <m:rPr>
                                      <m:sty m:val="p"/>
                                    </m:rPr>
                                    <a:rPr lang="en-CA">
                                      <a:latin typeface="Cambria Math" panose="02040503050406030204" pitchFamily="18" charset="0"/>
                                    </a:rPr>
                                    <m:t>max</m:t>
                                  </m:r>
                                </m:e>
                                <m:lim>
                                  <m:r>
                                    <a:rPr lang="en-CA" i="1">
                                      <a:latin typeface="Cambria Math" panose="02040503050406030204" pitchFamily="18" charset="0"/>
                                    </a:rPr>
                                    <m:t>𝑢</m:t>
                                  </m:r>
                                </m:lim>
                              </m:limLow>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CA" i="1">
                                          <a:latin typeface="Cambria Math" panose="02040503050406030204" pitchFamily="18" charset="0"/>
                                        </a:rPr>
                                        <m:t>𝑑</m:t>
                                      </m:r>
                                    </m:lim>
                                  </m:limLow>
                                </m:fName>
                                <m:e>
                                  <m:d>
                                    <m:dPr>
                                      <m:begChr m:val="["/>
                                      <m:endChr m:val="]"/>
                                      <m:ctrlPr>
                                        <a:rPr lang="en-US" i="1">
                                          <a:latin typeface="Cambria Math" panose="02040503050406030204" pitchFamily="18" charset="0"/>
                                        </a:rPr>
                                      </m:ctrlPr>
                                    </m:dPr>
                                    <m:e>
                                      <m:sSup>
                                        <m:sSupPr>
                                          <m:ctrlPr>
                                            <a:rPr lang="en-CA" i="1">
                                              <a:latin typeface="Cambria Math" panose="02040503050406030204" pitchFamily="18" charset="0"/>
                                            </a:rPr>
                                          </m:ctrlPr>
                                        </m:sSupPr>
                                        <m:e>
                                          <m:d>
                                            <m:dPr>
                                              <m:ctrlPr>
                                                <a:rPr lang="en-CA" i="1">
                                                  <a:latin typeface="Cambria Math" panose="02040503050406030204" pitchFamily="18" charset="0"/>
                                                </a:rPr>
                                              </m:ctrlPr>
                                            </m:dPr>
                                            <m:e>
                                              <m:f>
                                                <m:fPr>
                                                  <m:ctrlPr>
                                                    <a:rPr lang="en-CA" i="1">
                                                      <a:latin typeface="Cambria Math" panose="02040503050406030204" pitchFamily="18" charset="0"/>
                                                    </a:rPr>
                                                  </m:ctrlPr>
                                                </m:fPr>
                                                <m:num>
                                                  <m:r>
                                                    <a:rPr lang="en-CA" i="1">
                                                      <a:latin typeface="Cambria Math" panose="02040503050406030204" pitchFamily="18" charset="0"/>
                                                    </a:rPr>
                                                    <m:t>𝜕</m:t>
                                                  </m:r>
                                                  <m:r>
                                                    <a:rPr lang="en-CA" i="1">
                                                      <a:latin typeface="Cambria Math" panose="02040503050406030204" pitchFamily="18" charset="0"/>
                                                    </a:rPr>
                                                    <m:t>𝑉</m:t>
                                                  </m:r>
                                                </m:num>
                                                <m:den>
                                                  <m:r>
                                                    <a:rPr lang="en-CA" i="1">
                                                      <a:latin typeface="Cambria Math" panose="02040503050406030204" pitchFamily="18" charset="0"/>
                                                    </a:rPr>
                                                    <m:t>𝜕</m:t>
                                                  </m:r>
                                                  <m:r>
                                                    <a:rPr lang="en-CA" i="1">
                                                      <a:latin typeface="Cambria Math" panose="02040503050406030204" pitchFamily="18" charset="0"/>
                                                    </a:rPr>
                                                    <m:t>𝑥</m:t>
                                                  </m:r>
                                                </m:den>
                                              </m:f>
                                            </m:e>
                                          </m:d>
                                        </m:e>
                                        <m:sup>
                                          <m:r>
                                            <a:rPr lang="en-CA" i="1">
                                              <a:latin typeface="Cambria Math" panose="02040503050406030204" pitchFamily="18" charset="0"/>
                                            </a:rPr>
                                            <m:t>⊤</m:t>
                                          </m:r>
                                        </m:sup>
                                      </m:sSup>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e>
                                  </m:d>
                                </m:e>
                              </m:func>
                              <m:r>
                                <a:rPr lang="en-CA" i="1">
                                  <a:latin typeface="Cambria Math" panose="02040503050406030204" pitchFamily="18" charset="0"/>
                                </a:rPr>
                                <m:t>,</m:t>
                              </m:r>
                              <m:r>
                                <a:rPr lang="en-CA" i="1">
                                  <a:latin typeface="Cambria Math" panose="02040503050406030204" pitchFamily="18" charset="0"/>
                                </a:rPr>
                                <m:t>𝑙</m:t>
                              </m:r>
                              <m:d>
                                <m:dPr>
                                  <m:ctrlPr>
                                    <a:rPr lang="en-CA" i="1">
                                      <a:latin typeface="Cambria Math" panose="02040503050406030204" pitchFamily="18" charset="0"/>
                                    </a:rPr>
                                  </m:ctrlPr>
                                </m:dPr>
                                <m:e>
                                  <m:r>
                                    <a:rPr lang="en-CA" i="1">
                                      <a:latin typeface="Cambria Math" panose="02040503050406030204" pitchFamily="18" charset="0"/>
                                    </a:rPr>
                                    <m:t>𝑥</m:t>
                                  </m:r>
                                </m:e>
                              </m:d>
                              <m:r>
                                <a:rPr lang="en-CA" i="1">
                                  <a:latin typeface="Cambria Math" panose="02040503050406030204" pitchFamily="18" charset="0"/>
                                </a:rPr>
                                <m:t>−</m:t>
                              </m:r>
                              <m:r>
                                <a:rPr lang="en-CA" i="1">
                                  <a:latin typeface="Cambria Math" panose="02040503050406030204" pitchFamily="18" charset="0"/>
                                </a:rPr>
                                <m:t>𝑉</m:t>
                              </m:r>
                              <m:d>
                                <m:dPr>
                                  <m:ctrlPr>
                                    <a:rPr lang="en-CA" i="1">
                                      <a:latin typeface="Cambria Math" panose="02040503050406030204" pitchFamily="18" charset="0"/>
                                    </a:rPr>
                                  </m:ctrlPr>
                                </m:dPr>
                                <m:e>
                                  <m:r>
                                    <a:rPr lang="en-CA" i="1">
                                      <a:latin typeface="Cambria Math" panose="02040503050406030204" pitchFamily="18" charset="0"/>
                                    </a:rPr>
                                    <m:t>𝑡</m:t>
                                  </m:r>
                                  <m:r>
                                    <a:rPr lang="en-CA" i="1">
                                      <a:latin typeface="Cambria Math" panose="02040503050406030204" pitchFamily="18" charset="0"/>
                                    </a:rPr>
                                    <m:t>,</m:t>
                                  </m:r>
                                  <m:r>
                                    <a:rPr lang="en-CA" i="1">
                                      <a:latin typeface="Cambria Math" panose="02040503050406030204" pitchFamily="18" charset="0"/>
                                    </a:rPr>
                                    <m:t>𝑥</m:t>
                                  </m:r>
                                </m:e>
                              </m:d>
                            </m:e>
                          </m:d>
                        </m:e>
                      </m:func>
                      <m:r>
                        <a:rPr lang="en-CA" i="1">
                          <a:latin typeface="Cambria Math" panose="02040503050406030204" pitchFamily="18" charset="0"/>
                        </a:rPr>
                        <m:t>=0</m:t>
                      </m:r>
                    </m:oMath>
                  </m:oMathPara>
                </a14:m>
                <a:endParaRPr lang="en-CA"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𝑇</m:t>
                          </m:r>
                        </m:e>
                      </m:d>
                      <m:r>
                        <a:rPr lang="en-US" b="0" i="1" smtClean="0">
                          <a:latin typeface="Cambria Math" panose="02040503050406030204" pitchFamily="18" charset="0"/>
                        </a:rPr>
                        <m:t>=</m:t>
                      </m:r>
                      <m:r>
                        <a:rPr lang="en-US" b="0" i="1" smtClean="0">
                          <a:latin typeface="Cambria Math" panose="02040503050406030204" pitchFamily="18" charset="0"/>
                        </a:rPr>
                        <m:t>𝑙</m:t>
                      </m:r>
                      <m:r>
                        <a:rPr lang="en-US" b="0" i="1" smtClean="0">
                          <a:latin typeface="Cambria Math" panose="02040503050406030204" pitchFamily="18" charset="0"/>
                        </a:rPr>
                        <m:t>(</m:t>
                      </m:r>
                      <m:r>
                        <a:rPr lang="en-US" b="0" i="1" smtClean="0">
                          <a:latin typeface="Cambria Math" panose="02040503050406030204" pitchFamily="18" charset="0"/>
                        </a:rPr>
                        <m:t>𝑧</m:t>
                      </m:r>
                      <m:r>
                        <a:rPr lang="en-US" b="0" i="1" smtClean="0">
                          <a:latin typeface="Cambria Math" panose="02040503050406030204" pitchFamily="18" charset="0"/>
                        </a:rPr>
                        <m:t>)</m:t>
                      </m:r>
                    </m:oMath>
                  </m:oMathPara>
                </a14:m>
                <a:endParaRPr lang="en-US" dirty="0"/>
              </a:p>
            </p:txBody>
          </p:sp>
        </mc:Choice>
        <mc:Fallback>
          <p:sp>
            <p:nvSpPr>
              <p:cNvPr id="4" name="Content Placeholder 2"/>
              <p:cNvSpPr>
                <a:spLocks noGrp="1" noRot="1" noChangeAspect="1" noMove="1" noResize="1" noEditPoints="1" noAdjustHandles="1" noChangeArrowheads="1" noChangeShapeType="1" noTextEdit="1"/>
              </p:cNvSpPr>
              <p:nvPr>
                <p:ph idx="1"/>
              </p:nvPr>
            </p:nvSpPr>
            <p:spPr>
              <a:blipFill>
                <a:blip r:embed="rId6"/>
                <a:stretch>
                  <a:fillRect l="-1043" t="-224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7919437" y="4001294"/>
                <a:ext cx="2509533" cy="646331"/>
              </a:xfrm>
              <a:prstGeom prst="rect">
                <a:avLst/>
              </a:prstGeom>
            </p:spPr>
            <p:txBody>
              <a:bodyPr wrap="none">
                <a:spAutoFit/>
              </a:bodyPr>
              <a:lstStyle/>
              <a:p>
                <a:r>
                  <a:rPr lang="en-US" b="0" dirty="0"/>
                  <a:t>Reachable set:</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ℛ</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&lt;0</m:t>
                          </m:r>
                        </m:e>
                      </m:d>
                    </m:oMath>
                  </m:oMathPara>
                </a14:m>
                <a:endParaRPr lang="en-US" dirty="0"/>
              </a:p>
            </p:txBody>
          </p:sp>
        </mc:Choice>
        <mc:Fallback xmlns="">
          <p:sp>
            <p:nvSpPr>
              <p:cNvPr id="41" name="Rectangle 40"/>
              <p:cNvSpPr>
                <a:spLocks noRot="1" noChangeAspect="1" noMove="1" noResize="1" noEditPoints="1" noAdjustHandles="1" noChangeArrowheads="1" noChangeShapeType="1" noTextEdit="1"/>
              </p:cNvSpPr>
              <p:nvPr/>
            </p:nvSpPr>
            <p:spPr>
              <a:xfrm>
                <a:off x="7919437" y="4001294"/>
                <a:ext cx="2509533" cy="646331"/>
              </a:xfrm>
              <a:prstGeom prst="rect">
                <a:avLst/>
              </a:prstGeom>
              <a:blipFill>
                <a:blip r:embed="rId7"/>
                <a:stretch>
                  <a:fillRect l="-1942" t="-4717"/>
                </a:stretch>
              </a:blipFill>
            </p:spPr>
            <p:txBody>
              <a:bodyPr/>
              <a:lstStyle/>
              <a:p>
                <a:r>
                  <a:rPr lang="en-US">
                    <a:noFill/>
                  </a:rPr>
                  <a:t> </a:t>
                </a:r>
              </a:p>
            </p:txBody>
          </p:sp>
        </mc:Fallback>
      </mc:AlternateContent>
      <p:sp>
        <p:nvSpPr>
          <p:cNvPr id="21" name="Slide Number Placeholder 20"/>
          <p:cNvSpPr>
            <a:spLocks noGrp="1"/>
          </p:cNvSpPr>
          <p:nvPr>
            <p:ph type="sldNum" sz="quarter" idx="12"/>
          </p:nvPr>
        </p:nvSpPr>
        <p:spPr/>
        <p:txBody>
          <a:bodyPr/>
          <a:lstStyle/>
          <a:p>
            <a:fld id="{D58E825E-054E-47AD-9C8B-A1D8DBC2A50A}" type="slidenum">
              <a:rPr lang="en-US" smtClean="0"/>
              <a:t>19</a:t>
            </a:fld>
            <a:endParaRPr lang="en-US"/>
          </a:p>
        </p:txBody>
      </p:sp>
    </p:spTree>
    <p:extLst>
      <p:ext uri="{BB962C8B-B14F-4D97-AF65-F5344CB8AC3E}">
        <p14:creationId xmlns:p14="http://schemas.microsoft.com/office/powerpoint/2010/main" val="175803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AB4-78B6-4D01-83B4-C7D9CB770E47}"/>
              </a:ext>
            </a:extLst>
          </p:cNvPr>
          <p:cNvSpPr>
            <a:spLocks noGrp="1"/>
          </p:cNvSpPr>
          <p:nvPr>
            <p:ph type="title"/>
          </p:nvPr>
        </p:nvSpPr>
        <p:spPr/>
        <p:txBody>
          <a:bodyPr/>
          <a:lstStyle/>
          <a:p>
            <a:r>
              <a:rPr lang="en-CA" dirty="0"/>
              <a:t>Terminology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2F803E5-FBDC-4026-A59D-9FA9A4205DDC}"/>
                  </a:ext>
                </a:extLst>
              </p:cNvPr>
              <p:cNvSpPr>
                <a:spLocks noGrp="1"/>
              </p:cNvSpPr>
              <p:nvPr>
                <p:ph idx="1"/>
              </p:nvPr>
            </p:nvSpPr>
            <p:spPr/>
            <p:txBody>
              <a:bodyPr>
                <a:normAutofit/>
              </a:bodyPr>
              <a:lstStyle/>
              <a:p>
                <a:r>
                  <a:rPr lang="en-CA" dirty="0"/>
                  <a:t>Minimal backward reachable set</a:t>
                </a:r>
              </a:p>
              <a:p>
                <a:pPr lvl="1"/>
                <a14:m>
                  <m:oMath xmlns:m="http://schemas.openxmlformats.org/officeDocument/2006/math">
                    <m:r>
                      <a:rPr lang="en-CA" i="1">
                        <a:latin typeface="Cambria Math" panose="02040503050406030204" pitchFamily="18" charset="0"/>
                      </a:rPr>
                      <m:t>𝒜</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d>
                      <m:dPr>
                        <m:begChr m:val="{"/>
                        <m:endChr m:val="}"/>
                        <m:ctrlPr>
                          <a:rPr lang="en-CA" i="1">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r>
                          <a:rPr lang="en-CA" i="1">
                            <a:latin typeface="Cambria Math" panose="02040503050406030204" pitchFamily="18" charset="0"/>
                          </a:rPr>
                          <m:t>𝑢</m:t>
                        </m:r>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0</m:t>
                            </m:r>
                          </m:e>
                        </m:d>
                        <m:r>
                          <a:rPr lang="en-CA" i="1">
                            <a:latin typeface="Cambria Math" panose="02040503050406030204" pitchFamily="18" charset="0"/>
                          </a:rPr>
                          <m:t>∈</m:t>
                        </m:r>
                        <m:r>
                          <a:rPr lang="en-CA" i="1">
                            <a:latin typeface="Cambria Math" panose="02040503050406030204" pitchFamily="18" charset="0"/>
                          </a:rPr>
                          <m:t>𝒯</m:t>
                        </m:r>
                      </m:e>
                    </m:d>
                  </m:oMath>
                </a14:m>
                <a:endParaRPr lang="en-CA" dirty="0"/>
              </a:p>
              <a:p>
                <a:pPr lvl="1"/>
                <a:r>
                  <a:rPr lang="en-CA" dirty="0"/>
                  <a:t>Control minimizes size of reachable set</a:t>
                </a:r>
              </a:p>
              <a:p>
                <a:pPr lvl="1"/>
                <a:endParaRPr lang="en-CA" dirty="0"/>
              </a:p>
              <a:p>
                <a:r>
                  <a:rPr lang="en-CA" dirty="0"/>
                  <a:t>Maximal backward reachable set</a:t>
                </a:r>
              </a:p>
              <a:p>
                <a:pPr lvl="1"/>
                <a14:m>
                  <m:oMath xmlns:m="http://schemas.openxmlformats.org/officeDocument/2006/math">
                    <m:r>
                      <a:rPr lang="en-CA" i="1">
                        <a:latin typeface="Cambria Math" panose="02040503050406030204" pitchFamily="18" charset="0"/>
                      </a:rPr>
                      <m:t>ℛ</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d>
                      <m:dPr>
                        <m:begChr m:val="{"/>
                        <m:endChr m:val="}"/>
                        <m:ctrlPr>
                          <a:rPr lang="en-CA" i="1">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r>
                          <a:rPr lang="en-CA" i="1">
                            <a:latin typeface="Cambria Math" panose="02040503050406030204" pitchFamily="18" charset="0"/>
                          </a:rPr>
                          <m:t>𝑢</m:t>
                        </m:r>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0</m:t>
                            </m:r>
                          </m:e>
                        </m:d>
                        <m:r>
                          <a:rPr lang="en-CA" i="1">
                            <a:latin typeface="Cambria Math" panose="02040503050406030204" pitchFamily="18" charset="0"/>
                          </a:rPr>
                          <m:t>∈</m:t>
                        </m:r>
                        <m:r>
                          <a:rPr lang="en-CA" i="1">
                            <a:latin typeface="Cambria Math" panose="02040503050406030204" pitchFamily="18" charset="0"/>
                          </a:rPr>
                          <m:t>𝒯</m:t>
                        </m:r>
                      </m:e>
                    </m:d>
                  </m:oMath>
                </a14:m>
                <a:endParaRPr lang="en-CA" dirty="0"/>
              </a:p>
              <a:p>
                <a:pPr lvl="1"/>
                <a:r>
                  <a:rPr lang="en-CA" dirty="0"/>
                  <a:t>Control maximizes size of reachable set</a:t>
                </a:r>
              </a:p>
              <a:p>
                <a:pPr lvl="1"/>
                <a:endParaRPr lang="en-CA" dirty="0"/>
              </a:p>
              <a:p>
                <a:endParaRPr lang="en-CA" dirty="0"/>
              </a:p>
            </p:txBody>
          </p:sp>
        </mc:Choice>
        <mc:Fallback xmlns="">
          <p:sp>
            <p:nvSpPr>
              <p:cNvPr id="3" name="Content Placeholder 2">
                <a:extLst>
                  <a:ext uri="{FF2B5EF4-FFF2-40B4-BE49-F238E27FC236}">
                    <a16:creationId xmlns:a16="http://schemas.microsoft.com/office/drawing/2014/main" id="{72F803E5-FBDC-4026-A59D-9FA9A4205DDC}"/>
                  </a:ext>
                </a:extLst>
              </p:cNvPr>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CA">
                    <a:noFill/>
                  </a:rPr>
                  <a:t> </a:t>
                </a:r>
              </a:p>
            </p:txBody>
          </p:sp>
        </mc:Fallback>
      </mc:AlternateContent>
      <p:grpSp>
        <p:nvGrpSpPr>
          <p:cNvPr id="4" name="Group 3">
            <a:extLst>
              <a:ext uri="{FF2B5EF4-FFF2-40B4-BE49-F238E27FC236}">
                <a16:creationId xmlns:a16="http://schemas.microsoft.com/office/drawing/2014/main" id="{7B234B59-FCA3-486B-BEAF-016B447BD759}"/>
              </a:ext>
            </a:extLst>
          </p:cNvPr>
          <p:cNvGrpSpPr/>
          <p:nvPr/>
        </p:nvGrpSpPr>
        <p:grpSpPr>
          <a:xfrm>
            <a:off x="10013236" y="1908263"/>
            <a:ext cx="1947364" cy="965920"/>
            <a:chOff x="7225812" y="609810"/>
            <a:chExt cx="3555898" cy="1635136"/>
          </a:xfrm>
        </p:grpSpPr>
        <p:pic>
          <p:nvPicPr>
            <p:cNvPr id="5" name="Picture 4">
              <a:extLst>
                <a:ext uri="{FF2B5EF4-FFF2-40B4-BE49-F238E27FC236}">
                  <a16:creationId xmlns:a16="http://schemas.microsoft.com/office/drawing/2014/main" id="{28F09D31-BACB-425E-847E-9E3976227AD3}"/>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8329" t="30395" r="34694" b="34130"/>
            <a:stretch/>
          </p:blipFill>
          <p:spPr>
            <a:xfrm>
              <a:off x="9255405" y="627261"/>
              <a:ext cx="1526305" cy="1505349"/>
            </a:xfrm>
            <a:prstGeom prst="rect">
              <a:avLst/>
            </a:prstGeom>
          </p:spPr>
        </p:pic>
        <p:sp>
          <p:nvSpPr>
            <p:cNvPr id="6" name="Isosceles Triangle 5">
              <a:extLst>
                <a:ext uri="{FF2B5EF4-FFF2-40B4-BE49-F238E27FC236}">
                  <a16:creationId xmlns:a16="http://schemas.microsoft.com/office/drawing/2014/main" id="{4539AF2D-236C-4F52-9DB1-09BBE1DAB3CA}"/>
                </a:ext>
              </a:extLst>
            </p:cNvPr>
            <p:cNvSpPr/>
            <p:nvPr/>
          </p:nvSpPr>
          <p:spPr>
            <a:xfrm>
              <a:off x="7790854" y="941888"/>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3813D524-A7DA-43AD-92DC-EB71F5E1A8B6}"/>
                </a:ext>
              </a:extLst>
            </p:cNvPr>
            <p:cNvSpPr/>
            <p:nvPr/>
          </p:nvSpPr>
          <p:spPr>
            <a:xfrm>
              <a:off x="8031235" y="163703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E8EDE21C-6EC3-4565-8916-45D10A012C70}"/>
                </a:ext>
              </a:extLst>
            </p:cNvPr>
            <p:cNvSpPr/>
            <p:nvPr/>
          </p:nvSpPr>
          <p:spPr>
            <a:xfrm>
              <a:off x="8390776" y="126195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C498F162-008F-4447-A05C-1F11757A5649}"/>
                </a:ext>
              </a:extLst>
            </p:cNvPr>
            <p:cNvSpPr/>
            <p:nvPr/>
          </p:nvSpPr>
          <p:spPr>
            <a:xfrm>
              <a:off x="8621459" y="82030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1A628F96-42C5-46E0-BB15-FF649844D7B3}"/>
                </a:ext>
              </a:extLst>
            </p:cNvPr>
            <p:cNvSpPr/>
            <p:nvPr/>
          </p:nvSpPr>
          <p:spPr>
            <a:xfrm>
              <a:off x="8522043" y="164606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20B543FC-E748-4F3F-BE63-07F8642EB6EC}"/>
                </a:ext>
              </a:extLst>
            </p:cNvPr>
            <p:cNvSpPr/>
            <p:nvPr/>
          </p:nvSpPr>
          <p:spPr>
            <a:xfrm>
              <a:off x="7885946" y="609810"/>
              <a:ext cx="514906" cy="652141"/>
            </a:xfrm>
            <a:prstGeom prst="arc">
              <a:avLst>
                <a:gd name="adj1" fmla="val 306394"/>
                <a:gd name="adj2" fmla="val 4201046"/>
              </a:avLst>
            </a:prstGeom>
            <a:ln w="19050">
              <a:headEnd type="triangle" w="med" len="med"/>
              <a:tailEnd type="non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pic>
          <p:nvPicPr>
            <p:cNvPr id="12" name="Picture 11">
              <a:extLst>
                <a:ext uri="{FF2B5EF4-FFF2-40B4-BE49-F238E27FC236}">
                  <a16:creationId xmlns:a16="http://schemas.microsoft.com/office/drawing/2014/main" id="{EB5B18FA-029F-4BDE-BB01-5C2FFC04C17C}"/>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2711" t="25194" r="25986" b="33816"/>
            <a:stretch/>
          </p:blipFill>
          <p:spPr>
            <a:xfrm>
              <a:off x="8382819" y="610563"/>
              <a:ext cx="2390935" cy="1634383"/>
            </a:xfrm>
            <a:prstGeom prst="rect">
              <a:avLst/>
            </a:prstGeom>
          </p:spPr>
        </p:pic>
        <p:pic>
          <p:nvPicPr>
            <p:cNvPr id="13" name="Picture 12">
              <a:extLst>
                <a:ext uri="{FF2B5EF4-FFF2-40B4-BE49-F238E27FC236}">
                  <a16:creationId xmlns:a16="http://schemas.microsoft.com/office/drawing/2014/main" id="{C8ADF394-2396-4E86-A462-F27AE36AF93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128" b="84222" l="1600" r="98467"/>
                      </a14:imgEffect>
                    </a14:imgLayer>
                  </a14:imgProps>
                </a:ext>
              </a:extLst>
            </a:blip>
            <a:stretch>
              <a:fillRect/>
            </a:stretch>
          </p:blipFill>
          <p:spPr>
            <a:xfrm rot="9772429">
              <a:off x="7225812" y="1110903"/>
              <a:ext cx="995907" cy="622774"/>
            </a:xfrm>
            <a:prstGeom prst="rect">
              <a:avLst/>
            </a:prstGeom>
          </p:spPr>
        </p:pic>
        <p:pic>
          <p:nvPicPr>
            <p:cNvPr id="14" name="Picture 13">
              <a:extLst>
                <a:ext uri="{FF2B5EF4-FFF2-40B4-BE49-F238E27FC236}">
                  <a16:creationId xmlns:a16="http://schemas.microsoft.com/office/drawing/2014/main" id="{3647D858-D915-4769-963A-AB9B421CF0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524" b="92481" l="2464" r="97246"/>
                      </a14:imgEffect>
                      <a14:imgEffect>
                        <a14:saturation sat="400000"/>
                      </a14:imgEffect>
                    </a14:imgLayer>
                  </a14:imgProps>
                </a:ext>
                <a:ext uri="{28A0092B-C50C-407E-A947-70E740481C1C}">
                  <a14:useLocalDpi xmlns:a14="http://schemas.microsoft.com/office/drawing/2010/main" val="0"/>
                </a:ext>
              </a:extLst>
            </a:blip>
            <a:stretch>
              <a:fillRect/>
            </a:stretch>
          </p:blipFill>
          <p:spPr>
            <a:xfrm rot="10800000">
              <a:off x="9667578" y="1175371"/>
              <a:ext cx="798368" cy="461665"/>
            </a:xfrm>
            <a:prstGeom prst="rect">
              <a:avLst/>
            </a:prstGeom>
          </p:spPr>
        </p:pic>
      </p:grpSp>
      <p:grpSp>
        <p:nvGrpSpPr>
          <p:cNvPr id="15" name="Group 14">
            <a:extLst>
              <a:ext uri="{FF2B5EF4-FFF2-40B4-BE49-F238E27FC236}">
                <a16:creationId xmlns:a16="http://schemas.microsoft.com/office/drawing/2014/main" id="{4A37FA5E-299E-44AD-9481-EFF4E8B6C39A}"/>
              </a:ext>
            </a:extLst>
          </p:cNvPr>
          <p:cNvGrpSpPr/>
          <p:nvPr/>
        </p:nvGrpSpPr>
        <p:grpSpPr>
          <a:xfrm>
            <a:off x="10490305" y="4240715"/>
            <a:ext cx="1465938" cy="1403707"/>
            <a:chOff x="8138800" y="1504949"/>
            <a:chExt cx="2995925" cy="2969783"/>
          </a:xfrm>
        </p:grpSpPr>
        <p:pic>
          <p:nvPicPr>
            <p:cNvPr id="16" name="Picture 15">
              <a:extLst>
                <a:ext uri="{FF2B5EF4-FFF2-40B4-BE49-F238E27FC236}">
                  <a16:creationId xmlns:a16="http://schemas.microsoft.com/office/drawing/2014/main" id="{5F2A9739-43EE-408F-B63F-A08C01C6F499}"/>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5875" t="20296" r="31312" b="27891"/>
            <a:stretch/>
          </p:blipFill>
          <p:spPr>
            <a:xfrm>
              <a:off x="8138800" y="1504949"/>
              <a:ext cx="2995925" cy="2969783"/>
            </a:xfrm>
            <a:prstGeom prst="rect">
              <a:avLst/>
            </a:prstGeom>
          </p:spPr>
        </p:pic>
        <p:sp>
          <p:nvSpPr>
            <p:cNvPr id="17" name="Arc 16">
              <a:extLst>
                <a:ext uri="{FF2B5EF4-FFF2-40B4-BE49-F238E27FC236}">
                  <a16:creationId xmlns:a16="http://schemas.microsoft.com/office/drawing/2014/main" id="{E027B8BF-F229-4C58-AE84-55732269D972}"/>
                </a:ext>
              </a:extLst>
            </p:cNvPr>
            <p:cNvSpPr/>
            <p:nvPr/>
          </p:nvSpPr>
          <p:spPr>
            <a:xfrm>
              <a:off x="8764687" y="2987050"/>
              <a:ext cx="1329133" cy="724515"/>
            </a:xfrm>
            <a:prstGeom prst="arc">
              <a:avLst>
                <a:gd name="adj1" fmla="val 435909"/>
                <a:gd name="adj2" fmla="val 4201046"/>
              </a:avLst>
            </a:prstGeom>
            <a:ln w="19050">
              <a:headEnd type="triangle" w="med" len="med"/>
              <a:tailEnd type="non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id="{1A7B0AA3-B851-491A-A746-ED13BB536F5B}"/>
                </a:ext>
              </a:extLst>
            </p:cNvPr>
            <p:cNvSpPr/>
            <p:nvPr/>
          </p:nvSpPr>
          <p:spPr>
            <a:xfrm>
              <a:off x="9104886" y="3319128"/>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5C571D3D-3E97-4E8E-9E53-8355F37ED906}"/>
                </a:ext>
              </a:extLst>
            </p:cNvPr>
            <p:cNvSpPr/>
            <p:nvPr/>
          </p:nvSpPr>
          <p:spPr>
            <a:xfrm>
              <a:off x="9345267" y="401427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9E58372-B670-4375-B5D1-2BB4D2AEC77E}"/>
                </a:ext>
              </a:extLst>
            </p:cNvPr>
            <p:cNvSpPr/>
            <p:nvPr/>
          </p:nvSpPr>
          <p:spPr>
            <a:xfrm>
              <a:off x="9704808" y="363919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CE6D5550-A83E-4DB1-B369-0476DF007CEC}"/>
                </a:ext>
              </a:extLst>
            </p:cNvPr>
            <p:cNvSpPr/>
            <p:nvPr/>
          </p:nvSpPr>
          <p:spPr>
            <a:xfrm>
              <a:off x="9935491" y="319754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63426F81-A3FE-405F-BBF4-D632A0F90B59}"/>
                </a:ext>
              </a:extLst>
            </p:cNvPr>
            <p:cNvSpPr/>
            <p:nvPr/>
          </p:nvSpPr>
          <p:spPr>
            <a:xfrm>
              <a:off x="9836075" y="402330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4556B38-4E4F-4218-9BB1-3BCD8304ED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128" b="84222" l="1600" r="98467"/>
                      </a14:imgEffect>
                    </a14:imgLayer>
                  </a14:imgProps>
                </a:ext>
              </a:extLst>
            </a:blip>
            <a:stretch>
              <a:fillRect/>
            </a:stretch>
          </p:blipFill>
          <p:spPr>
            <a:xfrm rot="10800000">
              <a:off x="8509676" y="3415234"/>
              <a:ext cx="995907" cy="622774"/>
            </a:xfrm>
            <a:prstGeom prst="rect">
              <a:avLst/>
            </a:prstGeom>
          </p:spPr>
        </p:pic>
      </p:grpSp>
    </p:spTree>
    <p:extLst>
      <p:ext uri="{BB962C8B-B14F-4D97-AF65-F5344CB8AC3E}">
        <p14:creationId xmlns:p14="http://schemas.microsoft.com/office/powerpoint/2010/main" val="57607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584" y="9812"/>
            <a:ext cx="10515600" cy="1325563"/>
          </a:xfrm>
        </p:spPr>
        <p:txBody>
          <a:bodyPr/>
          <a:lstStyle/>
          <a:p>
            <a:r>
              <a:rPr lang="en-US" dirty="0"/>
              <a:t>Intruder Avoidance</a:t>
            </a:r>
          </a:p>
        </p:txBody>
      </p:sp>
      <p:sp>
        <p:nvSpPr>
          <p:cNvPr id="8" name="Slide Number Placeholder 7"/>
          <p:cNvSpPr>
            <a:spLocks noGrp="1"/>
          </p:cNvSpPr>
          <p:nvPr>
            <p:ph type="sldNum" sz="quarter" idx="12"/>
          </p:nvPr>
        </p:nvSpPr>
        <p:spPr/>
        <p:txBody>
          <a:bodyPr/>
          <a:lstStyle/>
          <a:p>
            <a:fld id="{7F8986A2-6907-4724-8361-41F153FBF5D1}" type="slidenum">
              <a:rPr lang="en-US" smtClean="0"/>
              <a:t>20</a:t>
            </a:fld>
            <a:endParaRPr lang="en-US"/>
          </a:p>
        </p:txBody>
      </p:sp>
      <p:pic>
        <p:nvPicPr>
          <p:cNvPr id="4" name="intruder experim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9877" y="1285478"/>
            <a:ext cx="9532056" cy="53617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2" name="Group 21"/>
          <p:cNvGrpSpPr/>
          <p:nvPr/>
        </p:nvGrpSpPr>
        <p:grpSpPr>
          <a:xfrm>
            <a:off x="4572233" y="5252517"/>
            <a:ext cx="4380704" cy="1509043"/>
            <a:chOff x="5600700" y="5199732"/>
            <a:chExt cx="4380704" cy="1509043"/>
          </a:xfrm>
        </p:grpSpPr>
        <p:sp>
          <p:nvSpPr>
            <p:cNvPr id="3" name="Oval 2"/>
            <p:cNvSpPr/>
            <p:nvPr/>
          </p:nvSpPr>
          <p:spPr>
            <a:xfrm>
              <a:off x="5600700" y="6108700"/>
              <a:ext cx="609600" cy="600075"/>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cxnSp>
          <p:nvCxnSpPr>
            <p:cNvPr id="6" name="Straight Arrow Connector 5"/>
            <p:cNvCxnSpPr>
              <a:cxnSpLocks/>
            </p:cNvCxnSpPr>
            <p:nvPr/>
          </p:nvCxnSpPr>
          <p:spPr>
            <a:xfrm flipH="1">
              <a:off x="6426200" y="5569173"/>
              <a:ext cx="965200" cy="584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5199732"/>
              <a:ext cx="2590004" cy="830997"/>
            </a:xfrm>
            <a:prstGeom prst="rect">
              <a:avLst/>
            </a:prstGeom>
            <a:noFill/>
          </p:spPr>
          <p:txBody>
            <a:bodyPr wrap="none" rtlCol="0">
              <a:spAutoFit/>
            </a:bodyPr>
            <a:lstStyle/>
            <a:p>
              <a:r>
                <a:rPr lang="en-US" sz="2400" dirty="0">
                  <a:solidFill>
                    <a:srgbClr val="FF0000"/>
                  </a:solidFill>
                </a:rPr>
                <a:t>Intruder</a:t>
              </a:r>
            </a:p>
            <a:p>
              <a:r>
                <a:rPr lang="en-US" sz="2400" dirty="0">
                  <a:solidFill>
                    <a:srgbClr val="FF0000"/>
                  </a:solidFill>
                </a:rPr>
                <a:t>(human controlled)</a:t>
              </a:r>
            </a:p>
          </p:txBody>
        </p:sp>
      </p:grpSp>
      <p:grpSp>
        <p:nvGrpSpPr>
          <p:cNvPr id="21" name="Group 20"/>
          <p:cNvGrpSpPr/>
          <p:nvPr/>
        </p:nvGrpSpPr>
        <p:grpSpPr>
          <a:xfrm>
            <a:off x="5842233" y="1715697"/>
            <a:ext cx="3265890" cy="1738418"/>
            <a:chOff x="6832600" y="1878812"/>
            <a:chExt cx="3265890" cy="1738418"/>
          </a:xfrm>
        </p:grpSpPr>
        <p:sp>
          <p:nvSpPr>
            <p:cNvPr id="14" name="Oval 13"/>
            <p:cNvSpPr/>
            <p:nvPr/>
          </p:nvSpPr>
          <p:spPr>
            <a:xfrm>
              <a:off x="6832600" y="1878812"/>
              <a:ext cx="558800" cy="533400"/>
            </a:xfrm>
            <a:prstGeom prst="ellipse">
              <a:avLst/>
            </a:prstGeom>
            <a:noFill/>
            <a:ln w="38100" cap="flat" cmpd="sng" algn="ctr">
              <a:solidFill>
                <a:srgbClr val="FFFF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cxnSp>
          <p:nvCxnSpPr>
            <p:cNvPr id="15" name="Straight Arrow Connector 14"/>
            <p:cNvCxnSpPr>
              <a:cxnSpLocks/>
            </p:cNvCxnSpPr>
            <p:nvPr/>
          </p:nvCxnSpPr>
          <p:spPr>
            <a:xfrm flipH="1" flipV="1">
              <a:off x="7480300" y="2311400"/>
              <a:ext cx="939800" cy="52387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090696" y="2786233"/>
              <a:ext cx="2007794" cy="830997"/>
            </a:xfrm>
            <a:prstGeom prst="rect">
              <a:avLst/>
            </a:prstGeom>
            <a:noFill/>
          </p:spPr>
          <p:txBody>
            <a:bodyPr wrap="none" rtlCol="0">
              <a:spAutoFit/>
            </a:bodyPr>
            <a:lstStyle/>
            <a:p>
              <a:r>
                <a:rPr lang="en-US" sz="2400" dirty="0">
                  <a:solidFill>
                    <a:srgbClr val="FFFF00"/>
                  </a:solidFill>
                </a:rPr>
                <a:t>Platoon leader</a:t>
              </a:r>
            </a:p>
            <a:p>
              <a:r>
                <a:rPr lang="en-US" sz="2400" dirty="0">
                  <a:solidFill>
                    <a:srgbClr val="FFFF00"/>
                  </a:solidFill>
                </a:rPr>
                <a:t>(autonomous)</a:t>
              </a:r>
            </a:p>
          </p:txBody>
        </p:sp>
      </p:grpSp>
      <p:pic>
        <p:nvPicPr>
          <p:cNvPr id="16" name="Picture 15">
            <a:extLst>
              <a:ext uri="{FF2B5EF4-FFF2-40B4-BE49-F238E27FC236}">
                <a16:creationId xmlns:a16="http://schemas.microsoft.com/office/drawing/2014/main" id="{6A6A35AB-220A-4E60-9193-C93A854C07CE}"/>
              </a:ext>
            </a:extLst>
          </p:cNvPr>
          <p:cNvPicPr>
            <a:picLocks noChangeAspect="1"/>
          </p:cNvPicPr>
          <p:nvPr/>
        </p:nvPicPr>
        <p:blipFill rotWithShape="1">
          <a:blip r:embed="rId6">
            <a:extLst>
              <a:ext uri="{28A0092B-C50C-407E-A947-70E740481C1C}">
                <a14:useLocalDpi xmlns:a14="http://schemas.microsoft.com/office/drawing/2010/main"/>
              </a:ext>
            </a:extLst>
          </a:blip>
          <a:srcRect l="7555" t="1357" b="4852"/>
          <a:stretch/>
        </p:blipFill>
        <p:spPr>
          <a:xfrm>
            <a:off x="9108123" y="35554"/>
            <a:ext cx="3082520" cy="3085573"/>
          </a:xfrm>
          <a:prstGeom prst="rect">
            <a:avLst/>
          </a:prstGeom>
        </p:spPr>
      </p:pic>
    </p:spTree>
    <p:extLst>
      <p:ext uri="{BB962C8B-B14F-4D97-AF65-F5344CB8AC3E}">
        <p14:creationId xmlns:p14="http://schemas.microsoft.com/office/powerpoint/2010/main" val="280807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6" fill="hold"/>
                                        <p:tgtEl>
                                          <p:spTgt spid="4"/>
                                        </p:tgtEl>
                                      </p:cBhvr>
                                    </p:cmd>
                                  </p:childTnLst>
                                </p:cTn>
                              </p:par>
                              <p:par>
                                <p:cTn id="7" presetID="10" presetClass="exit" presetSubtype="0" fill="hold" nodeType="withEffect">
                                  <p:stCondLst>
                                    <p:cond delay="0"/>
                                  </p:stCondLst>
                                  <p:childTnLst>
                                    <p:animEffect transition="out" filter="fade">
                                      <p:cBhvr>
                                        <p:cTn id="8" dur="500"/>
                                        <p:tgtEl>
                                          <p:spTgt spid="22"/>
                                        </p:tgtEl>
                                      </p:cBhvr>
                                    </p:animEffect>
                                    <p:set>
                                      <p:cBhvr>
                                        <p:cTn id="9" dur="1" fill="hold">
                                          <p:stCondLst>
                                            <p:cond delay="499"/>
                                          </p:stCondLst>
                                        </p:cTn>
                                        <p:tgtEl>
                                          <p:spTgt spid="22"/>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20000" mute="1">
                <p:cTn id="13"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8DDC3-5EE6-4D7E-93EE-7AE2D1CAA5BA}"/>
              </a:ext>
            </a:extLst>
          </p:cNvPr>
          <p:cNvSpPr>
            <a:spLocks noGrp="1"/>
          </p:cNvSpPr>
          <p:nvPr>
            <p:ph type="title"/>
          </p:nvPr>
        </p:nvSpPr>
        <p:spPr/>
        <p:txBody>
          <a:bodyPr/>
          <a:lstStyle/>
          <a:p>
            <a:r>
              <a:rPr lang="en-CA" dirty="0"/>
              <a:t>“Flavours” of Reachability</a:t>
            </a:r>
          </a:p>
        </p:txBody>
      </p:sp>
      <p:sp>
        <p:nvSpPr>
          <p:cNvPr id="3" name="Content Placeholder 2">
            <a:extLst>
              <a:ext uri="{FF2B5EF4-FFF2-40B4-BE49-F238E27FC236}">
                <a16:creationId xmlns:a16="http://schemas.microsoft.com/office/drawing/2014/main" id="{9249F1CA-D5BB-42AF-BA0A-EF39F2E3EEE8}"/>
              </a:ext>
            </a:extLst>
          </p:cNvPr>
          <p:cNvSpPr>
            <a:spLocks noGrp="1"/>
          </p:cNvSpPr>
          <p:nvPr>
            <p:ph idx="1"/>
          </p:nvPr>
        </p:nvSpPr>
        <p:spPr/>
        <p:txBody>
          <a:bodyPr/>
          <a:lstStyle/>
          <a:p>
            <a:r>
              <a:rPr lang="en-CA" dirty="0"/>
              <a:t>So far:</a:t>
            </a:r>
          </a:p>
          <a:p>
            <a:endParaRPr lang="en-CA" dirty="0"/>
          </a:p>
          <a:p>
            <a:endParaRPr lang="en-CA" dirty="0"/>
          </a:p>
          <a:p>
            <a:endParaRPr lang="en-CA" dirty="0"/>
          </a:p>
          <a:p>
            <a:endParaRPr lang="en-CA" dirty="0"/>
          </a:p>
          <a:p>
            <a:r>
              <a:rPr lang="en-CA" dirty="0"/>
              <a:t>Other variations:</a:t>
            </a:r>
          </a:p>
          <a:p>
            <a:pPr lvl="1"/>
            <a:r>
              <a:rPr lang="en-CA" dirty="0"/>
              <a:t>Forward reachable sets and tubes</a:t>
            </a:r>
          </a:p>
          <a:p>
            <a:pPr lvl="1"/>
            <a:r>
              <a:rPr lang="en-CA" dirty="0"/>
              <a:t>Reach-avoid sets and tubes</a:t>
            </a:r>
          </a:p>
          <a:p>
            <a:pPr lvl="2"/>
            <a:r>
              <a:rPr lang="en-CA" dirty="0"/>
              <a:t>States from which goal can be reached while avoiding obstacles</a:t>
            </a:r>
          </a:p>
          <a:p>
            <a:pPr lvl="1"/>
            <a:endParaRPr lang="en-CA" dirty="0"/>
          </a:p>
        </p:txBody>
      </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AAA1B475-B612-45CC-8B2A-D576B2571859}"/>
                  </a:ext>
                </a:extLst>
              </p:cNvPr>
              <p:cNvGraphicFramePr>
                <a:graphicFrameLocks noGrp="1"/>
              </p:cNvGraphicFramePr>
              <p:nvPr>
                <p:extLst>
                  <p:ext uri="{D42A27DB-BD31-4B8C-83A1-F6EECF244321}">
                    <p14:modId xmlns:p14="http://schemas.microsoft.com/office/powerpoint/2010/main" val="2843765482"/>
                  </p:ext>
                </p:extLst>
              </p:nvPr>
            </p:nvGraphicFramePr>
            <p:xfrm>
              <a:off x="1817590" y="2350294"/>
              <a:ext cx="8127999" cy="1651000"/>
            </p:xfrm>
            <a:graphic>
              <a:graphicData uri="http://schemas.openxmlformats.org/drawingml/2006/table">
                <a:tbl>
                  <a:tblPr firstRow="1" firstCol="1" bandRow="1">
                    <a:tableStyleId>{5C22544A-7EE6-4342-B048-85BDC9FD1C3A}</a:tableStyleId>
                  </a:tblPr>
                  <a:tblGrid>
                    <a:gridCol w="2709333">
                      <a:extLst>
                        <a:ext uri="{9D8B030D-6E8A-4147-A177-3AD203B41FA5}">
                          <a16:colId xmlns:a16="http://schemas.microsoft.com/office/drawing/2014/main" val="2924462682"/>
                        </a:ext>
                      </a:extLst>
                    </a:gridCol>
                    <a:gridCol w="2709333">
                      <a:extLst>
                        <a:ext uri="{9D8B030D-6E8A-4147-A177-3AD203B41FA5}">
                          <a16:colId xmlns:a16="http://schemas.microsoft.com/office/drawing/2014/main" val="2330088280"/>
                        </a:ext>
                      </a:extLst>
                    </a:gridCol>
                    <a:gridCol w="2709333">
                      <a:extLst>
                        <a:ext uri="{9D8B030D-6E8A-4147-A177-3AD203B41FA5}">
                          <a16:colId xmlns:a16="http://schemas.microsoft.com/office/drawing/2014/main" val="2637620467"/>
                        </a:ext>
                      </a:extLst>
                    </a:gridCol>
                  </a:tblGrid>
                  <a:tr h="370840">
                    <a:tc>
                      <a:txBody>
                        <a:bodyPr/>
                        <a:lstStyle/>
                        <a:p>
                          <a:endParaRPr lang="en-CA" dirty="0"/>
                        </a:p>
                      </a:txBody>
                      <a:tcPr/>
                    </a:tc>
                    <a:tc>
                      <a:txBody>
                        <a:bodyPr/>
                        <a:lstStyle/>
                        <a:p>
                          <a:r>
                            <a:rPr lang="en-CA" dirty="0"/>
                            <a:t>Backward reachable set</a:t>
                          </a:r>
                        </a:p>
                      </a:txBody>
                      <a:tcPr/>
                    </a:tc>
                    <a:tc>
                      <a:txBody>
                        <a:bodyPr/>
                        <a:lstStyle/>
                        <a:p>
                          <a:r>
                            <a:rPr lang="en-CA" dirty="0"/>
                            <a:t>Backward reachable tube</a:t>
                          </a:r>
                        </a:p>
                      </a:txBody>
                      <a:tcPr/>
                    </a:tc>
                    <a:extLst>
                      <a:ext uri="{0D108BD9-81ED-4DB2-BD59-A6C34878D82A}">
                        <a16:rowId xmlns:a16="http://schemas.microsoft.com/office/drawing/2014/main" val="83381684"/>
                      </a:ext>
                    </a:extLst>
                  </a:tr>
                  <a:tr h="370840">
                    <a:tc>
                      <a:txBody>
                        <a:bodyPr/>
                        <a:lstStyle/>
                        <a:p>
                          <a:r>
                            <a:rPr lang="en-CA" dirty="0"/>
                            <a:t>Minimal</a:t>
                          </a:r>
                        </a:p>
                      </a:txBody>
                      <a:tcPr/>
                    </a:tc>
                    <a:tc>
                      <a:txBody>
                        <a:bodyPr/>
                        <a:lstStyle/>
                        <a:p>
                          <a:r>
                            <a:rPr lang="en-CA" b="0" dirty="0"/>
                            <a:t>Avoid </a:t>
                          </a:r>
                          <a14:m>
                            <m:oMath xmlns:m="http://schemas.openxmlformats.org/officeDocument/2006/math">
                              <m:r>
                                <a:rPr lang="en-CA" b="0" i="1" smtClean="0">
                                  <a:latin typeface="Cambria Math" panose="02040503050406030204" pitchFamily="18" charset="0"/>
                                </a:rPr>
                                <m:t>𝒜</m:t>
                              </m:r>
                              <m:d>
                                <m:dPr>
                                  <m:ctrlPr>
                                    <a:rPr lang="en-CA" b="0" i="1" smtClean="0">
                                      <a:latin typeface="Cambria Math" panose="02040503050406030204" pitchFamily="18" charset="0"/>
                                    </a:rPr>
                                  </m:ctrlPr>
                                </m:dPr>
                                <m:e>
                                  <m:r>
                                    <a:rPr lang="en-CA" b="0" i="1" smtClean="0">
                                      <a:latin typeface="Cambria Math" panose="02040503050406030204" pitchFamily="18" charset="0"/>
                                    </a:rPr>
                                    <m:t>𝑡</m:t>
                                  </m:r>
                                </m:e>
                              </m:d>
                            </m:oMath>
                          </a14:m>
                          <a:r>
                            <a:rPr lang="en-CA" dirty="0"/>
                            <a:t> to stay safe at </a:t>
                          </a:r>
                          <a14:m>
                            <m:oMath xmlns:m="http://schemas.openxmlformats.org/officeDocument/2006/math">
                              <m:r>
                                <a:rPr lang="en-CA" b="0" i="1" smtClean="0">
                                  <a:latin typeface="Cambria Math" panose="02040503050406030204" pitchFamily="18" charset="0"/>
                                </a:rPr>
                                <m:t>𝑡</m:t>
                              </m:r>
                              <m:r>
                                <a:rPr lang="en-CA" b="0" i="1" smtClean="0">
                                  <a:latin typeface="Cambria Math" panose="02040503050406030204" pitchFamily="18" charset="0"/>
                                </a:rPr>
                                <m:t>=0</m:t>
                              </m:r>
                            </m:oMath>
                          </a14:m>
                          <a:endParaRPr lang="en-C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Avoid </a:t>
                          </a:r>
                          <a14:m>
                            <m:oMath xmlns:m="http://schemas.openxmlformats.org/officeDocument/2006/math">
                              <m:acc>
                                <m:accPr>
                                  <m:chr m:val="̅"/>
                                  <m:ctrlPr>
                                    <a:rPr lang="en-CA" b="0" i="1" smtClean="0">
                                      <a:latin typeface="Cambria Math" panose="02040503050406030204" pitchFamily="18" charset="0"/>
                                    </a:rPr>
                                  </m:ctrlPr>
                                </m:accPr>
                                <m:e>
                                  <m:r>
                                    <a:rPr lang="en-CA" b="0" i="1" smtClean="0">
                                      <a:latin typeface="Cambria Math" panose="02040503050406030204" pitchFamily="18" charset="0"/>
                                    </a:rPr>
                                    <m:t>𝒜</m:t>
                                  </m:r>
                                </m:e>
                              </m:acc>
                              <m:d>
                                <m:dPr>
                                  <m:ctrlPr>
                                    <a:rPr lang="en-CA" b="0" i="1" smtClean="0">
                                      <a:latin typeface="Cambria Math" panose="02040503050406030204" pitchFamily="18" charset="0"/>
                                    </a:rPr>
                                  </m:ctrlPr>
                                </m:dPr>
                                <m:e>
                                  <m:r>
                                    <a:rPr lang="en-CA" b="0" i="1" smtClean="0">
                                      <a:latin typeface="Cambria Math" panose="02040503050406030204" pitchFamily="18" charset="0"/>
                                    </a:rPr>
                                    <m:t>𝑡</m:t>
                                  </m:r>
                                </m:e>
                              </m:d>
                            </m:oMath>
                          </a14:m>
                          <a:r>
                            <a:rPr lang="en-CA" dirty="0"/>
                            <a:t> to stay safe during</a:t>
                          </a:r>
                          <a:r>
                            <a:rPr lang="en-CA" baseline="0" dirty="0"/>
                            <a:t> </a:t>
                          </a:r>
                          <a14:m>
                            <m:oMath xmlns:m="http://schemas.openxmlformats.org/officeDocument/2006/math">
                              <m:d>
                                <m:dPr>
                                  <m:begChr m:val="["/>
                                  <m:endChr m:val="]"/>
                                  <m:ctrlPr>
                                    <a:rPr lang="en-CA" b="0" i="1" baseline="0" smtClean="0">
                                      <a:latin typeface="Cambria Math" panose="02040503050406030204" pitchFamily="18" charset="0"/>
                                    </a:rPr>
                                  </m:ctrlPr>
                                </m:dPr>
                                <m:e>
                                  <m:r>
                                    <a:rPr lang="en-CA" b="0" i="1" baseline="0" smtClean="0">
                                      <a:latin typeface="Cambria Math" panose="02040503050406030204" pitchFamily="18" charset="0"/>
                                    </a:rPr>
                                    <m:t>𝑡</m:t>
                                  </m:r>
                                  <m:r>
                                    <a:rPr lang="en-CA" b="0" i="1" baseline="0" smtClean="0">
                                      <a:latin typeface="Cambria Math" panose="02040503050406030204" pitchFamily="18" charset="0"/>
                                    </a:rPr>
                                    <m:t>,0</m:t>
                                  </m:r>
                                </m:e>
                              </m:d>
                            </m:oMath>
                          </a14:m>
                          <a:endParaRPr lang="en-CA" dirty="0"/>
                        </a:p>
                      </a:txBody>
                      <a:tcPr/>
                    </a:tc>
                    <a:extLst>
                      <a:ext uri="{0D108BD9-81ED-4DB2-BD59-A6C34878D82A}">
                        <a16:rowId xmlns:a16="http://schemas.microsoft.com/office/drawing/2014/main" val="2891561424"/>
                      </a:ext>
                    </a:extLst>
                  </a:tr>
                  <a:tr h="370840">
                    <a:tc>
                      <a:txBody>
                        <a:bodyPr/>
                        <a:lstStyle/>
                        <a:p>
                          <a:r>
                            <a:rPr lang="en-CA" dirty="0"/>
                            <a:t>Maximal</a:t>
                          </a:r>
                        </a:p>
                      </a:txBody>
                      <a:tcPr/>
                    </a:tc>
                    <a:tc>
                      <a:txBody>
                        <a:bodyPr/>
                        <a:lstStyle/>
                        <a:p>
                          <a:r>
                            <a:rPr lang="en-CA" dirty="0"/>
                            <a:t>Be in </a:t>
                          </a:r>
                          <a14:m>
                            <m:oMath xmlns:m="http://schemas.openxmlformats.org/officeDocument/2006/math">
                              <m:r>
                                <a:rPr lang="en-CA" b="0" i="1" smtClean="0">
                                  <a:latin typeface="Cambria Math" panose="02040503050406030204" pitchFamily="18" charset="0"/>
                                </a:rPr>
                                <m:t>ℛ</m:t>
                              </m:r>
                              <m:d>
                                <m:dPr>
                                  <m:ctrlPr>
                                    <a:rPr lang="en-CA" b="0" i="1" smtClean="0">
                                      <a:latin typeface="Cambria Math" panose="02040503050406030204" pitchFamily="18" charset="0"/>
                                    </a:rPr>
                                  </m:ctrlPr>
                                </m:dPr>
                                <m:e>
                                  <m:r>
                                    <a:rPr lang="en-CA" b="0" i="1" smtClean="0">
                                      <a:latin typeface="Cambria Math" panose="02040503050406030204" pitchFamily="18" charset="0"/>
                                    </a:rPr>
                                    <m:t>𝑡</m:t>
                                  </m:r>
                                </m:e>
                              </m:d>
                            </m:oMath>
                          </a14:m>
                          <a:r>
                            <a:rPr lang="en-CA" dirty="0"/>
                            <a:t> to reach goal at </a:t>
                          </a:r>
                          <a14:m>
                            <m:oMath xmlns:m="http://schemas.openxmlformats.org/officeDocument/2006/math">
                              <m:r>
                                <a:rPr lang="en-CA" b="0" i="1" smtClean="0">
                                  <a:latin typeface="Cambria Math" panose="02040503050406030204" pitchFamily="18" charset="0"/>
                                </a:rPr>
                                <m:t>𝑡</m:t>
                              </m:r>
                              <m:r>
                                <a:rPr lang="en-CA" b="0" i="1" smtClean="0">
                                  <a:latin typeface="Cambria Math" panose="02040503050406030204" pitchFamily="18" charset="0"/>
                                </a:rPr>
                                <m:t>=0</m:t>
                              </m:r>
                            </m:oMath>
                          </a14:m>
                          <a:endParaRPr lang="en-CA"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Be in </a:t>
                          </a:r>
                          <a14:m>
                            <m:oMath xmlns:m="http://schemas.openxmlformats.org/officeDocument/2006/math">
                              <m:acc>
                                <m:accPr>
                                  <m:chr m:val="̅"/>
                                  <m:ctrlPr>
                                    <a:rPr lang="en-CA" b="0" i="1" smtClean="0">
                                      <a:latin typeface="Cambria Math" panose="02040503050406030204" pitchFamily="18" charset="0"/>
                                    </a:rPr>
                                  </m:ctrlPr>
                                </m:accPr>
                                <m:e>
                                  <m:r>
                                    <a:rPr lang="en-CA" b="0" i="1" smtClean="0">
                                      <a:latin typeface="Cambria Math" panose="02040503050406030204" pitchFamily="18" charset="0"/>
                                    </a:rPr>
                                    <m:t>ℛ</m:t>
                                  </m:r>
                                </m:e>
                              </m:acc>
                              <m:d>
                                <m:dPr>
                                  <m:ctrlPr>
                                    <a:rPr lang="en-CA" b="0" i="1" smtClean="0">
                                      <a:latin typeface="Cambria Math" panose="02040503050406030204" pitchFamily="18" charset="0"/>
                                    </a:rPr>
                                  </m:ctrlPr>
                                </m:dPr>
                                <m:e>
                                  <m:r>
                                    <a:rPr lang="en-CA" b="0" i="1" smtClean="0">
                                      <a:latin typeface="Cambria Math" panose="02040503050406030204" pitchFamily="18" charset="0"/>
                                    </a:rPr>
                                    <m:t>𝑡</m:t>
                                  </m:r>
                                </m:e>
                              </m:d>
                            </m:oMath>
                          </a14:m>
                          <a:r>
                            <a:rPr lang="en-CA" dirty="0"/>
                            <a:t> to reach goal during </a:t>
                          </a:r>
                          <a14:m>
                            <m:oMath xmlns:m="http://schemas.openxmlformats.org/officeDocument/2006/math">
                              <m:d>
                                <m:dPr>
                                  <m:begChr m:val="["/>
                                  <m:endChr m:val="]"/>
                                  <m:ctrlPr>
                                    <a:rPr lang="en-CA" b="0" i="1" baseline="0" smtClean="0">
                                      <a:latin typeface="Cambria Math" panose="02040503050406030204" pitchFamily="18" charset="0"/>
                                    </a:rPr>
                                  </m:ctrlPr>
                                </m:dPr>
                                <m:e>
                                  <m:r>
                                    <a:rPr lang="en-CA" b="0" i="1" baseline="0" smtClean="0">
                                      <a:latin typeface="Cambria Math" panose="02040503050406030204" pitchFamily="18" charset="0"/>
                                    </a:rPr>
                                    <m:t>𝑡</m:t>
                                  </m:r>
                                  <m:r>
                                    <a:rPr lang="en-CA" b="0" i="1" baseline="0" smtClean="0">
                                      <a:latin typeface="Cambria Math" panose="02040503050406030204" pitchFamily="18" charset="0"/>
                                    </a:rPr>
                                    <m:t>,0</m:t>
                                  </m:r>
                                </m:e>
                              </m:d>
                            </m:oMath>
                          </a14:m>
                          <a:endParaRPr lang="en-CA" dirty="0"/>
                        </a:p>
                      </a:txBody>
                      <a:tcPr/>
                    </a:tc>
                    <a:extLst>
                      <a:ext uri="{0D108BD9-81ED-4DB2-BD59-A6C34878D82A}">
                        <a16:rowId xmlns:a16="http://schemas.microsoft.com/office/drawing/2014/main" val="3546897536"/>
                      </a:ext>
                    </a:extLst>
                  </a:tr>
                </a:tbl>
              </a:graphicData>
            </a:graphic>
          </p:graphicFrame>
        </mc:Choice>
        <mc:Fallback>
          <p:graphicFrame>
            <p:nvGraphicFramePr>
              <p:cNvPr id="4" name="Table 3">
                <a:extLst>
                  <a:ext uri="{FF2B5EF4-FFF2-40B4-BE49-F238E27FC236}">
                    <a16:creationId xmlns:a16="http://schemas.microsoft.com/office/drawing/2014/main" id="{AAA1B475-B612-45CC-8B2A-D576B2571859}"/>
                  </a:ext>
                </a:extLst>
              </p:cNvPr>
              <p:cNvGraphicFramePr>
                <a:graphicFrameLocks noGrp="1"/>
              </p:cNvGraphicFramePr>
              <p:nvPr>
                <p:extLst>
                  <p:ext uri="{D42A27DB-BD31-4B8C-83A1-F6EECF244321}">
                    <p14:modId xmlns:p14="http://schemas.microsoft.com/office/powerpoint/2010/main" val="2843765482"/>
                  </p:ext>
                </p:extLst>
              </p:nvPr>
            </p:nvGraphicFramePr>
            <p:xfrm>
              <a:off x="1817590" y="2350294"/>
              <a:ext cx="8127999" cy="1651000"/>
            </p:xfrm>
            <a:graphic>
              <a:graphicData uri="http://schemas.openxmlformats.org/drawingml/2006/table">
                <a:tbl>
                  <a:tblPr firstRow="1" firstCol="1" bandRow="1">
                    <a:tableStyleId>{5C22544A-7EE6-4342-B048-85BDC9FD1C3A}</a:tableStyleId>
                  </a:tblPr>
                  <a:tblGrid>
                    <a:gridCol w="2709333">
                      <a:extLst>
                        <a:ext uri="{9D8B030D-6E8A-4147-A177-3AD203B41FA5}">
                          <a16:colId xmlns:a16="http://schemas.microsoft.com/office/drawing/2014/main" val="2924462682"/>
                        </a:ext>
                      </a:extLst>
                    </a:gridCol>
                    <a:gridCol w="2709333">
                      <a:extLst>
                        <a:ext uri="{9D8B030D-6E8A-4147-A177-3AD203B41FA5}">
                          <a16:colId xmlns:a16="http://schemas.microsoft.com/office/drawing/2014/main" val="2330088280"/>
                        </a:ext>
                      </a:extLst>
                    </a:gridCol>
                    <a:gridCol w="2709333">
                      <a:extLst>
                        <a:ext uri="{9D8B030D-6E8A-4147-A177-3AD203B41FA5}">
                          <a16:colId xmlns:a16="http://schemas.microsoft.com/office/drawing/2014/main" val="2637620467"/>
                        </a:ext>
                      </a:extLst>
                    </a:gridCol>
                  </a:tblGrid>
                  <a:tr h="370840">
                    <a:tc>
                      <a:txBody>
                        <a:bodyPr/>
                        <a:lstStyle/>
                        <a:p>
                          <a:endParaRPr lang="en-CA" dirty="0"/>
                        </a:p>
                      </a:txBody>
                      <a:tcPr/>
                    </a:tc>
                    <a:tc>
                      <a:txBody>
                        <a:bodyPr/>
                        <a:lstStyle/>
                        <a:p>
                          <a:r>
                            <a:rPr lang="en-CA" dirty="0"/>
                            <a:t>Backward reachable set</a:t>
                          </a:r>
                        </a:p>
                      </a:txBody>
                      <a:tcPr/>
                    </a:tc>
                    <a:tc>
                      <a:txBody>
                        <a:bodyPr/>
                        <a:lstStyle/>
                        <a:p>
                          <a:r>
                            <a:rPr lang="en-CA" dirty="0"/>
                            <a:t>Backward reachable tube</a:t>
                          </a:r>
                        </a:p>
                      </a:txBody>
                      <a:tcPr/>
                    </a:tc>
                    <a:extLst>
                      <a:ext uri="{0D108BD9-81ED-4DB2-BD59-A6C34878D82A}">
                        <a16:rowId xmlns:a16="http://schemas.microsoft.com/office/drawing/2014/main" val="83381684"/>
                      </a:ext>
                    </a:extLst>
                  </a:tr>
                  <a:tr h="640080">
                    <a:tc>
                      <a:txBody>
                        <a:bodyPr/>
                        <a:lstStyle/>
                        <a:p>
                          <a:r>
                            <a:rPr lang="en-CA" dirty="0"/>
                            <a:t>Minimal</a:t>
                          </a:r>
                        </a:p>
                      </a:txBody>
                      <a:tcPr/>
                    </a:tc>
                    <a:tc>
                      <a:txBody>
                        <a:bodyPr/>
                        <a:lstStyle/>
                        <a:p>
                          <a:endParaRPr lang="en-US"/>
                        </a:p>
                      </a:txBody>
                      <a:tcPr>
                        <a:blipFill>
                          <a:blip r:embed="rId2"/>
                          <a:stretch>
                            <a:fillRect l="-100450" t="-62264" r="-101126" b="-113208"/>
                          </a:stretch>
                        </a:blipFill>
                      </a:tcPr>
                    </a:tc>
                    <a:tc>
                      <a:txBody>
                        <a:bodyPr/>
                        <a:lstStyle/>
                        <a:p>
                          <a:endParaRPr lang="en-US"/>
                        </a:p>
                      </a:txBody>
                      <a:tcPr>
                        <a:blipFill>
                          <a:blip r:embed="rId2"/>
                          <a:stretch>
                            <a:fillRect l="-200000" t="-62264" r="-899" b="-113208"/>
                          </a:stretch>
                        </a:blipFill>
                      </a:tcPr>
                    </a:tc>
                    <a:extLst>
                      <a:ext uri="{0D108BD9-81ED-4DB2-BD59-A6C34878D82A}">
                        <a16:rowId xmlns:a16="http://schemas.microsoft.com/office/drawing/2014/main" val="2891561424"/>
                      </a:ext>
                    </a:extLst>
                  </a:tr>
                  <a:tr h="640080">
                    <a:tc>
                      <a:txBody>
                        <a:bodyPr/>
                        <a:lstStyle/>
                        <a:p>
                          <a:r>
                            <a:rPr lang="en-CA" dirty="0"/>
                            <a:t>Maximal</a:t>
                          </a:r>
                        </a:p>
                      </a:txBody>
                      <a:tcPr/>
                    </a:tc>
                    <a:tc>
                      <a:txBody>
                        <a:bodyPr/>
                        <a:lstStyle/>
                        <a:p>
                          <a:endParaRPr lang="en-US"/>
                        </a:p>
                      </a:txBody>
                      <a:tcPr>
                        <a:blipFill>
                          <a:blip r:embed="rId2"/>
                          <a:stretch>
                            <a:fillRect l="-100450" t="-163810" r="-101126" b="-14286"/>
                          </a:stretch>
                        </a:blipFill>
                      </a:tcPr>
                    </a:tc>
                    <a:tc>
                      <a:txBody>
                        <a:bodyPr/>
                        <a:lstStyle/>
                        <a:p>
                          <a:endParaRPr lang="en-US"/>
                        </a:p>
                      </a:txBody>
                      <a:tcPr>
                        <a:blipFill>
                          <a:blip r:embed="rId2"/>
                          <a:stretch>
                            <a:fillRect l="-200000" t="-163810" r="-899" b="-14286"/>
                          </a:stretch>
                        </a:blipFill>
                      </a:tcPr>
                    </a:tc>
                    <a:extLst>
                      <a:ext uri="{0D108BD9-81ED-4DB2-BD59-A6C34878D82A}">
                        <a16:rowId xmlns:a16="http://schemas.microsoft.com/office/drawing/2014/main" val="3546897536"/>
                      </a:ext>
                    </a:extLst>
                  </a:tr>
                </a:tbl>
              </a:graphicData>
            </a:graphic>
          </p:graphicFrame>
        </mc:Fallback>
      </mc:AlternateContent>
      <p:pic>
        <p:nvPicPr>
          <p:cNvPr id="5" name="Picture 4">
            <a:extLst>
              <a:ext uri="{FF2B5EF4-FFF2-40B4-BE49-F238E27FC236}">
                <a16:creationId xmlns:a16="http://schemas.microsoft.com/office/drawing/2014/main" id="{A2638DB6-8183-4833-862D-E650DA8B74F3}"/>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5875" t="20296" r="31312" b="27891"/>
          <a:stretch/>
        </p:blipFill>
        <p:spPr>
          <a:xfrm rot="8539969">
            <a:off x="9729597" y="3932616"/>
            <a:ext cx="1465938" cy="1403707"/>
          </a:xfrm>
          <a:prstGeom prst="rect">
            <a:avLst/>
          </a:prstGeom>
        </p:spPr>
      </p:pic>
      <p:pic>
        <p:nvPicPr>
          <p:cNvPr id="6" name="Picture 5">
            <a:extLst>
              <a:ext uri="{FF2B5EF4-FFF2-40B4-BE49-F238E27FC236}">
                <a16:creationId xmlns:a16="http://schemas.microsoft.com/office/drawing/2014/main" id="{D513A92B-9065-4F07-B296-F508E4593F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128" b="84222" l="1600" r="98467"/>
                    </a14:imgEffect>
                  </a14:imgLayer>
                </a14:imgProps>
              </a:ext>
            </a:extLst>
          </a:blip>
          <a:stretch>
            <a:fillRect/>
          </a:stretch>
        </p:blipFill>
        <p:spPr>
          <a:xfrm rot="7856493">
            <a:off x="9962803" y="4709412"/>
            <a:ext cx="487308" cy="294362"/>
          </a:xfrm>
          <a:prstGeom prst="rect">
            <a:avLst/>
          </a:prstGeom>
        </p:spPr>
      </p:pic>
    </p:spTree>
    <p:extLst>
      <p:ext uri="{BB962C8B-B14F-4D97-AF65-F5344CB8AC3E}">
        <p14:creationId xmlns:p14="http://schemas.microsoft.com/office/powerpoint/2010/main" val="3749252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PPProblem_736750.41443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4941244" y="2611436"/>
            <a:ext cx="3681307" cy="3657600"/>
          </a:xfrm>
          <a:prstGeom prst="rect">
            <a:avLst/>
          </a:prstGeom>
        </p:spPr>
      </p:pic>
      <p:pic>
        <p:nvPicPr>
          <p:cNvPr id="14" name="SPPProblem_736750.414167">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1341811" y="2611436"/>
            <a:ext cx="3681307" cy="3657600"/>
          </a:xfrm>
          <a:prstGeom prst="rect">
            <a:avLst/>
          </a:prstGeom>
        </p:spPr>
      </p:pic>
      <p:pic>
        <p:nvPicPr>
          <p:cNvPr id="9" name="SPPProblem_736749.948608">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5"/>
          <a:srcRect t="14865"/>
          <a:stretch/>
        </p:blipFill>
        <p:spPr>
          <a:xfrm>
            <a:off x="1341811" y="156516"/>
            <a:ext cx="3681307" cy="3113903"/>
          </a:xfrm>
          <a:prstGeom prst="rect">
            <a:avLst/>
          </a:prstGeom>
        </p:spPr>
      </p:pic>
      <p:pic>
        <p:nvPicPr>
          <p:cNvPr id="12" name="SPPProblem_736750.412351">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rotWithShape="1">
          <a:blip r:embed="rId16"/>
          <a:srcRect t="14865"/>
          <a:stretch/>
        </p:blipFill>
        <p:spPr>
          <a:xfrm>
            <a:off x="4859369" y="156516"/>
            <a:ext cx="3681307" cy="3113904"/>
          </a:xfrm>
          <a:prstGeom prst="rect">
            <a:avLst/>
          </a:prstGeom>
        </p:spPr>
      </p:pic>
      <p:pic>
        <p:nvPicPr>
          <p:cNvPr id="13" name="SPPProblem_736750.412832">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rotWithShape="1">
          <a:blip r:embed="rId17"/>
          <a:srcRect t="14865"/>
          <a:stretch/>
        </p:blipFill>
        <p:spPr>
          <a:xfrm>
            <a:off x="8376927" y="156516"/>
            <a:ext cx="3681307" cy="3113904"/>
          </a:xfrm>
          <a:prstGeom prst="rect">
            <a:avLst/>
          </a:prstGeom>
        </p:spPr>
      </p:pic>
      <p:sp>
        <p:nvSpPr>
          <p:cNvPr id="16" name="TextBox 15"/>
          <p:cNvSpPr txBox="1"/>
          <p:nvPr/>
        </p:nvSpPr>
        <p:spPr>
          <a:xfrm>
            <a:off x="0" y="947352"/>
            <a:ext cx="1366080" cy="646331"/>
          </a:xfrm>
          <a:prstGeom prst="rect">
            <a:avLst/>
          </a:prstGeom>
          <a:noFill/>
        </p:spPr>
        <p:txBody>
          <a:bodyPr wrap="square" rtlCol="0">
            <a:spAutoFit/>
          </a:bodyPr>
          <a:lstStyle/>
          <a:p>
            <a:r>
              <a:rPr lang="en-US" dirty="0"/>
              <a:t>Wind speed:</a:t>
            </a:r>
          </a:p>
          <a:p>
            <a:r>
              <a:rPr lang="en-US" dirty="0"/>
              <a:t>11 m/s</a:t>
            </a:r>
          </a:p>
        </p:txBody>
      </p:sp>
      <p:sp>
        <p:nvSpPr>
          <p:cNvPr id="17" name="TextBox 16"/>
          <p:cNvSpPr txBox="1"/>
          <p:nvPr/>
        </p:nvSpPr>
        <p:spPr>
          <a:xfrm>
            <a:off x="0" y="4255570"/>
            <a:ext cx="714042" cy="369332"/>
          </a:xfrm>
          <a:prstGeom prst="rect">
            <a:avLst/>
          </a:prstGeom>
          <a:noFill/>
        </p:spPr>
        <p:txBody>
          <a:bodyPr wrap="square" rtlCol="0">
            <a:spAutoFit/>
          </a:bodyPr>
          <a:lstStyle/>
          <a:p>
            <a:r>
              <a:rPr lang="en-US" dirty="0"/>
              <a:t>6 m/s</a:t>
            </a:r>
          </a:p>
        </p:txBody>
      </p:sp>
      <p:sp>
        <p:nvSpPr>
          <p:cNvPr id="18" name="TextBox 17"/>
          <p:cNvSpPr txBox="1"/>
          <p:nvPr/>
        </p:nvSpPr>
        <p:spPr>
          <a:xfrm>
            <a:off x="0" y="6293149"/>
            <a:ext cx="3705823" cy="369332"/>
          </a:xfrm>
          <a:prstGeom prst="rect">
            <a:avLst/>
          </a:prstGeom>
          <a:noFill/>
        </p:spPr>
        <p:txBody>
          <a:bodyPr wrap="square" rtlCol="0">
            <a:spAutoFit/>
          </a:bodyPr>
          <a:lstStyle/>
          <a:p>
            <a:r>
              <a:rPr lang="en-US" dirty="0"/>
              <a:t>Scheduled arrival time separation: 0 s</a:t>
            </a:r>
          </a:p>
        </p:txBody>
      </p:sp>
      <p:sp>
        <p:nvSpPr>
          <p:cNvPr id="19" name="Rectangle 18"/>
          <p:cNvSpPr/>
          <p:nvPr/>
        </p:nvSpPr>
        <p:spPr>
          <a:xfrm>
            <a:off x="6559721" y="6293149"/>
            <a:ext cx="444352" cy="369332"/>
          </a:xfrm>
          <a:prstGeom prst="rect">
            <a:avLst/>
          </a:prstGeom>
        </p:spPr>
        <p:txBody>
          <a:bodyPr wrap="square">
            <a:spAutoFit/>
          </a:bodyPr>
          <a:lstStyle/>
          <a:p>
            <a:r>
              <a:rPr lang="en-US" dirty="0"/>
              <a:t>5 s</a:t>
            </a:r>
          </a:p>
        </p:txBody>
      </p:sp>
      <p:sp>
        <p:nvSpPr>
          <p:cNvPr id="20" name="Rectangle 19"/>
          <p:cNvSpPr/>
          <p:nvPr/>
        </p:nvSpPr>
        <p:spPr>
          <a:xfrm>
            <a:off x="10509765" y="6269036"/>
            <a:ext cx="561372" cy="369332"/>
          </a:xfrm>
          <a:prstGeom prst="rect">
            <a:avLst/>
          </a:prstGeom>
        </p:spPr>
        <p:txBody>
          <a:bodyPr wrap="square">
            <a:spAutoFit/>
          </a:bodyPr>
          <a:lstStyle/>
          <a:p>
            <a:r>
              <a:rPr lang="en-US" dirty="0"/>
              <a:t>10 s</a:t>
            </a:r>
          </a:p>
        </p:txBody>
      </p:sp>
      <p:sp>
        <p:nvSpPr>
          <p:cNvPr id="2" name="Rectangle 1">
            <a:extLst>
              <a:ext uri="{FF2B5EF4-FFF2-40B4-BE49-F238E27FC236}">
                <a16:creationId xmlns:a16="http://schemas.microsoft.com/office/drawing/2014/main" id="{915410A5-8770-4E10-BA97-C463AE4842B0}"/>
              </a:ext>
            </a:extLst>
          </p:cNvPr>
          <p:cNvSpPr/>
          <p:nvPr/>
        </p:nvSpPr>
        <p:spPr>
          <a:xfrm>
            <a:off x="9126483" y="3978571"/>
            <a:ext cx="2766564" cy="646331"/>
          </a:xfrm>
          <a:prstGeom prst="rect">
            <a:avLst/>
          </a:prstGeom>
        </p:spPr>
        <p:txBody>
          <a:bodyPr wrap="square">
            <a:spAutoFit/>
          </a:bodyPr>
          <a:lstStyle/>
          <a:p>
            <a:r>
              <a:rPr lang="en-CA" dirty="0"/>
              <a:t>Unmanned Aerial Systems Traffic Management</a:t>
            </a:r>
          </a:p>
        </p:txBody>
      </p:sp>
    </p:spTree>
    <p:extLst>
      <p:ext uri="{BB962C8B-B14F-4D97-AF65-F5344CB8AC3E}">
        <p14:creationId xmlns:p14="http://schemas.microsoft.com/office/powerpoint/2010/main" val="372853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50" fill="hold"/>
                                        <p:tgtEl>
                                          <p:spTgt spid="9"/>
                                        </p:tgtEl>
                                      </p:cBhvr>
                                    </p:cmd>
                                  </p:childTnLst>
                                </p:cTn>
                              </p:par>
                              <p:par>
                                <p:cTn id="7" presetID="1" presetClass="mediacall" presetSubtype="0" fill="hold" nodeType="withEffect">
                                  <p:stCondLst>
                                    <p:cond delay="0"/>
                                  </p:stCondLst>
                                  <p:childTnLst>
                                    <p:cmd type="call" cmd="playFrom(0.0)">
                                      <p:cBhvr>
                                        <p:cTn id="8" dur="37650" fill="hold"/>
                                        <p:tgtEl>
                                          <p:spTgt spid="12"/>
                                        </p:tgtEl>
                                      </p:cBhvr>
                                    </p:cmd>
                                  </p:childTnLst>
                                </p:cTn>
                              </p:par>
                              <p:par>
                                <p:cTn id="9" presetID="1" presetClass="mediacall" presetSubtype="0" fill="hold" nodeType="withEffect">
                                  <p:stCondLst>
                                    <p:cond delay="0"/>
                                  </p:stCondLst>
                                  <p:childTnLst>
                                    <p:cmd type="call" cmd="playFrom(0.0)">
                                      <p:cBhvr>
                                        <p:cTn id="10" dur="53250" fill="hold"/>
                                        <p:tgtEl>
                                          <p:spTgt spid="13"/>
                                        </p:tgtEl>
                                      </p:cBhvr>
                                    </p:cmd>
                                  </p:childTnLst>
                                </p:cTn>
                              </p:par>
                              <p:par>
                                <p:cTn id="11" presetID="1" presetClass="mediacall" presetSubtype="0" fill="hold" nodeType="withEffect">
                                  <p:stCondLst>
                                    <p:cond delay="0"/>
                                  </p:stCondLst>
                                  <p:childTnLst>
                                    <p:cmd type="call" cmd="playFrom(0.0)">
                                      <p:cBhvr>
                                        <p:cTn id="12" dur="23450" fill="hold"/>
                                        <p:tgtEl>
                                          <p:spTgt spid="14"/>
                                        </p:tgtEl>
                                      </p:cBhvr>
                                    </p:cmd>
                                  </p:childTnLst>
                                </p:cTn>
                              </p:par>
                              <p:par>
                                <p:cTn id="13" presetID="1" presetClass="mediacall" presetSubtype="0" fill="hold" nodeType="withEffect">
                                  <p:stCondLst>
                                    <p:cond delay="0"/>
                                  </p:stCondLst>
                                  <p:childTnLst>
                                    <p:cmd type="call" cmd="playFrom(0.0)">
                                      <p:cBhvr>
                                        <p:cTn id="14" dur="3741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9"/>
                </p:tgtEl>
              </p:cMediaNode>
            </p:video>
            <p:video>
              <p:cMediaNode vol="80000">
                <p:cTn id="16" fill="hold" display="0">
                  <p:stCondLst>
                    <p:cond delay="indefinite"/>
                  </p:stCondLst>
                </p:cTn>
                <p:tgtEl>
                  <p:spTgt spid="12"/>
                </p:tgtEl>
              </p:cMediaNode>
            </p:video>
            <p:video>
              <p:cMediaNode vol="80000">
                <p:cTn id="17" fill="hold" display="0">
                  <p:stCondLst>
                    <p:cond delay="indefinite"/>
                  </p:stCondLst>
                </p:cTn>
                <p:tgtEl>
                  <p:spTgt spid="13"/>
                </p:tgtEl>
              </p:cMediaNode>
            </p:video>
            <p:video>
              <p:cMediaNode vol="80000">
                <p:cTn id="18" fill="hold" display="0">
                  <p:stCondLst>
                    <p:cond delay="indefinite"/>
                  </p:stCondLst>
                </p:cTn>
                <p:tgtEl>
                  <p:spTgt spid="14"/>
                </p:tgtEl>
              </p:cMediaNode>
            </p:video>
            <p:video>
              <p:cMediaNode vol="80000">
                <p:cTn id="19" fill="hold" display="0">
                  <p:stCondLst>
                    <p:cond delay="indefinite"/>
                  </p:stCondLst>
                </p:cTn>
                <p:tgtEl>
                  <p:spTgt spid="1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DA5F8-334F-4790-B4CA-FDCD19E81DDF}"/>
              </a:ext>
            </a:extLst>
          </p:cNvPr>
          <p:cNvSpPr>
            <a:spLocks noGrp="1"/>
          </p:cNvSpPr>
          <p:nvPr>
            <p:ph type="title"/>
          </p:nvPr>
        </p:nvSpPr>
        <p:spPr/>
        <p:txBody>
          <a:bodyPr/>
          <a:lstStyle/>
          <a:p>
            <a:r>
              <a:rPr lang="en-CA" dirty="0"/>
              <a:t>Comments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F1A5C75-C8D3-4435-887C-80D8FA345014}"/>
                  </a:ext>
                </a:extLst>
              </p:cNvPr>
              <p:cNvSpPr>
                <a:spLocks noGrp="1"/>
              </p:cNvSpPr>
              <p:nvPr>
                <p:ph idx="1"/>
              </p:nvPr>
            </p:nvSpPr>
            <p:spPr>
              <a:xfrm>
                <a:off x="838200" y="1825625"/>
                <a:ext cx="10515600" cy="4802198"/>
              </a:xfrm>
            </p:spPr>
            <p:txBody>
              <a:bodyPr>
                <a:normAutofit/>
              </a:bodyPr>
              <a:lstStyle/>
              <a:p>
                <a:r>
                  <a:rPr lang="en-CA" dirty="0"/>
                  <a:t>Computational complexity</a:t>
                </a:r>
              </a:p>
              <a:p>
                <a:pPr lvl="1"/>
                <a14:m>
                  <m:oMath xmlns:m="http://schemas.openxmlformats.org/officeDocument/2006/math">
                    <m:r>
                      <a:rPr lang="en-CA" b="0" i="1" smtClean="0">
                        <a:latin typeface="Cambria Math" panose="02040503050406030204" pitchFamily="18" charset="0"/>
                      </a:rPr>
                      <m:t>𝑉</m:t>
                    </m:r>
                    <m:d>
                      <m:dPr>
                        <m:ctrlPr>
                          <a:rPr lang="en-CA" b="0" i="1" smtClean="0">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𝑥</m:t>
                        </m:r>
                      </m:e>
                    </m:d>
                  </m:oMath>
                </a14:m>
                <a:r>
                  <a:rPr lang="en-CA" dirty="0"/>
                  <a:t> is computed on an </a:t>
                </a:r>
                <a14:m>
                  <m:oMath xmlns:m="http://schemas.openxmlformats.org/officeDocument/2006/math">
                    <m:d>
                      <m:dPr>
                        <m:ctrlPr>
                          <a:rPr lang="en-CA" b="0" i="1" smtClean="0">
                            <a:latin typeface="Cambria Math" panose="02040503050406030204" pitchFamily="18" charset="0"/>
                          </a:rPr>
                        </m:ctrlPr>
                      </m:dPr>
                      <m:e>
                        <m:r>
                          <a:rPr lang="en-CA" b="0" i="1" smtClean="0">
                            <a:latin typeface="Cambria Math" panose="02040503050406030204" pitchFamily="18" charset="0"/>
                          </a:rPr>
                          <m:t>𝑛</m:t>
                        </m:r>
                        <m:r>
                          <a:rPr lang="en-CA" b="0" i="1" smtClean="0">
                            <a:latin typeface="Cambria Math" panose="02040503050406030204" pitchFamily="18" charset="0"/>
                          </a:rPr>
                          <m:t>+1</m:t>
                        </m:r>
                      </m:e>
                    </m:d>
                  </m:oMath>
                </a14:m>
                <a:r>
                  <a:rPr lang="en-CA" dirty="0"/>
                  <a:t>-dimensional grid</a:t>
                </a:r>
              </a:p>
              <a:p>
                <a:pPr lvl="1"/>
                <a:r>
                  <a:rPr lang="en-CA" dirty="0"/>
                  <a:t>Currently, </a:t>
                </a:r>
                <a14:m>
                  <m:oMath xmlns:m="http://schemas.openxmlformats.org/officeDocument/2006/math">
                    <m:r>
                      <a:rPr lang="en-CA" b="0" i="1" smtClean="0">
                        <a:latin typeface="Cambria Math" panose="02040503050406030204" pitchFamily="18" charset="0"/>
                      </a:rPr>
                      <m:t>𝑛</m:t>
                    </m:r>
                    <m:r>
                      <a:rPr lang="en-CA" b="0" i="1" smtClean="0">
                        <a:latin typeface="Cambria Math" panose="02040503050406030204" pitchFamily="18" charset="0"/>
                      </a:rPr>
                      <m:t>≤5</m:t>
                    </m:r>
                  </m:oMath>
                </a14:m>
                <a:r>
                  <a:rPr lang="en-CA" dirty="0"/>
                  <a:t>. GPU acceleration under-way</a:t>
                </a:r>
              </a:p>
              <a:p>
                <a:pPr lvl="1"/>
                <a:r>
                  <a:rPr lang="en-CA" dirty="0"/>
                  <a:t>Dimensionality reduction methods sometimes help</a:t>
                </a:r>
              </a:p>
              <a:p>
                <a:pPr lvl="1"/>
                <a:endParaRPr lang="en-CA" dirty="0"/>
              </a:p>
              <a:p>
                <a:r>
                  <a:rPr lang="en-CA" dirty="0"/>
                  <a:t>Alternative approaches</a:t>
                </a:r>
              </a:p>
              <a:p>
                <a:pPr lvl="1"/>
                <a:r>
                  <a:rPr lang="en-CA" dirty="0"/>
                  <a:t>Sacrifice global optimality</a:t>
                </a:r>
              </a:p>
              <a:p>
                <a:pPr lvl="1"/>
                <a:r>
                  <a:rPr lang="en-CA" dirty="0"/>
                  <a:t>Give up guarantees</a:t>
                </a:r>
              </a:p>
              <a:p>
                <a:pPr lvl="1"/>
                <a:endParaRPr lang="en-CA" dirty="0"/>
              </a:p>
              <a:p>
                <a:pPr lvl="1"/>
                <a:r>
                  <a:rPr lang="en-CA" dirty="0"/>
                  <a:t>Sampling-based methods</a:t>
                </a:r>
              </a:p>
              <a:p>
                <a:pPr lvl="1"/>
                <a:r>
                  <a:rPr lang="en-CA" dirty="0"/>
                  <a:t>Reinforcement learning</a:t>
                </a:r>
              </a:p>
              <a:p>
                <a:pPr lvl="1"/>
                <a:endParaRPr lang="en-CA" dirty="0"/>
              </a:p>
            </p:txBody>
          </p:sp>
        </mc:Choice>
        <mc:Fallback>
          <p:sp>
            <p:nvSpPr>
              <p:cNvPr id="3" name="Content Placeholder 2">
                <a:extLst>
                  <a:ext uri="{FF2B5EF4-FFF2-40B4-BE49-F238E27FC236}">
                    <a16:creationId xmlns:a16="http://schemas.microsoft.com/office/drawing/2014/main" id="{CF1A5C75-C8D3-4435-887C-80D8FA345014}"/>
                  </a:ext>
                </a:extLst>
              </p:cNvPr>
              <p:cNvSpPr>
                <a:spLocks noGrp="1" noRot="1" noChangeAspect="1" noMove="1" noResize="1" noEditPoints="1" noAdjustHandles="1" noChangeArrowheads="1" noChangeShapeType="1" noTextEdit="1"/>
              </p:cNvSpPr>
              <p:nvPr>
                <p:ph idx="1"/>
              </p:nvPr>
            </p:nvSpPr>
            <p:spPr>
              <a:xfrm>
                <a:off x="838200" y="1825625"/>
                <a:ext cx="10515600" cy="4802198"/>
              </a:xfrm>
              <a:blipFill>
                <a:blip r:embed="rId2"/>
                <a:stretch>
                  <a:fillRect l="-1043" t="-2030"/>
                </a:stretch>
              </a:blipFill>
            </p:spPr>
            <p:txBody>
              <a:bodyPr/>
              <a:lstStyle/>
              <a:p>
                <a:r>
                  <a:rPr lang="en-CA">
                    <a:noFill/>
                  </a:rPr>
                  <a:t> </a:t>
                </a:r>
              </a:p>
            </p:txBody>
          </p:sp>
        </mc:Fallback>
      </mc:AlternateContent>
      <p:sp>
        <p:nvSpPr>
          <p:cNvPr id="68" name="Slide Number Placeholder 9">
            <a:extLst>
              <a:ext uri="{FF2B5EF4-FFF2-40B4-BE49-F238E27FC236}">
                <a16:creationId xmlns:a16="http://schemas.microsoft.com/office/drawing/2014/main" id="{F691D7F7-4C11-40BB-8FDD-F16D002E2EDE}"/>
              </a:ext>
            </a:extLst>
          </p:cNvPr>
          <p:cNvSpPr>
            <a:spLocks noGrp="1"/>
          </p:cNvSpPr>
          <p:nvPr>
            <p:ph type="sldNum" sz="quarter" idx="12"/>
          </p:nvPr>
        </p:nvSpPr>
        <p:spPr>
          <a:xfrm>
            <a:off x="8610600" y="6356350"/>
            <a:ext cx="2743200" cy="365125"/>
          </a:xfrm>
        </p:spPr>
        <p:txBody>
          <a:bodyPr/>
          <a:lstStyle/>
          <a:p>
            <a:fld id="{7F8986A2-6907-4724-8361-41F153FBF5D1}" type="slidenum">
              <a:rPr lang="en-US" smtClean="0"/>
              <a:t>23</a:t>
            </a:fld>
            <a:endParaRPr lang="en-US"/>
          </a:p>
        </p:txBody>
      </p:sp>
      <p:grpSp>
        <p:nvGrpSpPr>
          <p:cNvPr id="75" name="Group 74">
            <a:extLst>
              <a:ext uri="{FF2B5EF4-FFF2-40B4-BE49-F238E27FC236}">
                <a16:creationId xmlns:a16="http://schemas.microsoft.com/office/drawing/2014/main" id="{35796004-E118-4BDE-9787-3087750C9865}"/>
              </a:ext>
            </a:extLst>
          </p:cNvPr>
          <p:cNvGrpSpPr/>
          <p:nvPr/>
        </p:nvGrpSpPr>
        <p:grpSpPr>
          <a:xfrm>
            <a:off x="4876816" y="425896"/>
            <a:ext cx="6588491" cy="5930454"/>
            <a:chOff x="1359706" y="-5270857"/>
            <a:chExt cx="10191799" cy="12040783"/>
          </a:xfrm>
        </p:grpSpPr>
        <p:pic>
          <p:nvPicPr>
            <p:cNvPr id="4" name="Picture 3">
              <a:extLst>
                <a:ext uri="{FF2B5EF4-FFF2-40B4-BE49-F238E27FC236}">
                  <a16:creationId xmlns:a16="http://schemas.microsoft.com/office/drawing/2014/main" id="{F5C85BE7-35E9-4B0E-B8FA-7F6406C73308}"/>
                </a:ext>
              </a:extLst>
            </p:cNvPr>
            <p:cNvPicPr>
              <a:picLocks/>
            </p:cNvPicPr>
            <p:nvPr/>
          </p:nvPicPr>
          <p:blipFill rotWithShape="1">
            <a:blip r:embed="rId3">
              <a:extLst>
                <a:ext uri="{28A0092B-C50C-407E-A947-70E740481C1C}">
                  <a14:useLocalDpi xmlns:a14="http://schemas.microsoft.com/office/drawing/2010/main" val="0"/>
                </a:ext>
              </a:extLst>
            </a:blip>
            <a:srcRect/>
            <a:stretch/>
          </p:blipFill>
          <p:spPr>
            <a:xfrm>
              <a:off x="3413760" y="1690688"/>
              <a:ext cx="5772185" cy="3929287"/>
            </a:xfrm>
            <a:prstGeom prst="rect">
              <a:avLst/>
            </a:prstGeom>
          </p:spPr>
        </p:pic>
        <p:sp>
          <p:nvSpPr>
            <p:cNvPr id="5" name="TextBox 4">
              <a:extLst>
                <a:ext uri="{FF2B5EF4-FFF2-40B4-BE49-F238E27FC236}">
                  <a16:creationId xmlns:a16="http://schemas.microsoft.com/office/drawing/2014/main" id="{E16C6696-DA2D-4C66-BDF6-482CEBDDD490}"/>
                </a:ext>
              </a:extLst>
            </p:cNvPr>
            <p:cNvSpPr txBox="1"/>
            <p:nvPr/>
          </p:nvSpPr>
          <p:spPr>
            <a:xfrm>
              <a:off x="3038541" y="3596876"/>
              <a:ext cx="1596912" cy="923329"/>
            </a:xfrm>
            <a:prstGeom prst="rect">
              <a:avLst/>
            </a:prstGeom>
            <a:noFill/>
          </p:spPr>
          <p:txBody>
            <a:bodyPr wrap="none" rtlCol="0">
              <a:spAutoFit/>
            </a:bodyPr>
            <a:lstStyle/>
            <a:p>
              <a:r>
                <a:rPr lang="en-US" b="1" dirty="0"/>
                <a:t>1D: </a:t>
              </a:r>
            </a:p>
            <a:p>
              <a:r>
                <a:rPr lang="en-US" dirty="0"/>
                <a:t>&lt; 0.1s</a:t>
              </a:r>
            </a:p>
            <a:p>
              <a:r>
                <a:rPr lang="en-US" dirty="0"/>
                <a:t>negligible RAM</a:t>
              </a:r>
            </a:p>
          </p:txBody>
        </p:sp>
        <p:cxnSp>
          <p:nvCxnSpPr>
            <p:cNvPr id="6" name="Straight Connector 5">
              <a:extLst>
                <a:ext uri="{FF2B5EF4-FFF2-40B4-BE49-F238E27FC236}">
                  <a16:creationId xmlns:a16="http://schemas.microsoft.com/office/drawing/2014/main" id="{BEA82398-7BAE-4316-ABEA-AF4A880ED8B5}"/>
                </a:ext>
              </a:extLst>
            </p:cNvPr>
            <p:cNvCxnSpPr/>
            <p:nvPr/>
          </p:nvCxnSpPr>
          <p:spPr>
            <a:xfrm rot="5400000">
              <a:off x="3543290" y="5347624"/>
              <a:ext cx="0" cy="85120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349B785-C797-405C-9ADD-46712A4F1F9D}"/>
                </a:ext>
              </a:extLst>
            </p:cNvPr>
            <p:cNvSpPr txBox="1"/>
            <p:nvPr/>
          </p:nvSpPr>
          <p:spPr>
            <a:xfrm>
              <a:off x="4260234" y="3085627"/>
              <a:ext cx="1596912" cy="923329"/>
            </a:xfrm>
            <a:prstGeom prst="rect">
              <a:avLst/>
            </a:prstGeom>
            <a:noFill/>
          </p:spPr>
          <p:txBody>
            <a:bodyPr wrap="none" rtlCol="0">
              <a:spAutoFit/>
            </a:bodyPr>
            <a:lstStyle/>
            <a:p>
              <a:r>
                <a:rPr lang="en-US" b="1" dirty="0"/>
                <a:t>2D: </a:t>
              </a:r>
            </a:p>
            <a:p>
              <a:r>
                <a:rPr lang="en-US" dirty="0"/>
                <a:t>seconds</a:t>
              </a:r>
            </a:p>
            <a:p>
              <a:r>
                <a:rPr lang="en-US" dirty="0"/>
                <a:t>negligible RAM</a:t>
              </a:r>
            </a:p>
          </p:txBody>
        </p:sp>
        <p:cxnSp>
          <p:nvCxnSpPr>
            <p:cNvPr id="9" name="Straight Connector 8">
              <a:extLst>
                <a:ext uri="{FF2B5EF4-FFF2-40B4-BE49-F238E27FC236}">
                  <a16:creationId xmlns:a16="http://schemas.microsoft.com/office/drawing/2014/main" id="{7253E951-AB6A-49E9-82CF-481D154D3C79}"/>
                </a:ext>
              </a:extLst>
            </p:cNvPr>
            <p:cNvCxnSpPr/>
            <p:nvPr/>
          </p:nvCxnSpPr>
          <p:spPr>
            <a:xfrm>
              <a:off x="4914294" y="5665765"/>
              <a:ext cx="0" cy="6619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C0CB648-A02A-44CA-8819-71F928D312B4}"/>
                </a:ext>
              </a:extLst>
            </p:cNvPr>
            <p:cNvCxnSpPr/>
            <p:nvPr/>
          </p:nvCxnSpPr>
          <p:spPr>
            <a:xfrm rot="5400000">
              <a:off x="5339897" y="5240704"/>
              <a:ext cx="0" cy="85120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21F5334-13B3-419D-956F-B8FA532019C8}"/>
                </a:ext>
              </a:extLst>
            </p:cNvPr>
            <p:cNvCxnSpPr/>
            <p:nvPr/>
          </p:nvCxnSpPr>
          <p:spPr>
            <a:xfrm rot="5400000">
              <a:off x="5339897" y="5902116"/>
              <a:ext cx="0" cy="85120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CD20641-603A-440A-AB29-DA46FC246848}"/>
                </a:ext>
              </a:extLst>
            </p:cNvPr>
            <p:cNvCxnSpPr/>
            <p:nvPr/>
          </p:nvCxnSpPr>
          <p:spPr>
            <a:xfrm>
              <a:off x="5761581" y="5663960"/>
              <a:ext cx="0" cy="6619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FE1FCC-42DC-4F3A-8106-95D28F636BBC}"/>
                </a:ext>
              </a:extLst>
            </p:cNvPr>
            <p:cNvCxnSpPr/>
            <p:nvPr/>
          </p:nvCxnSpPr>
          <p:spPr>
            <a:xfrm>
              <a:off x="7803565" y="5726045"/>
              <a:ext cx="0" cy="5043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66715D3-AEB4-4CE9-9E54-E92EBFB4D315}"/>
                </a:ext>
              </a:extLst>
            </p:cNvPr>
            <p:cNvCxnSpPr/>
            <p:nvPr/>
          </p:nvCxnSpPr>
          <p:spPr>
            <a:xfrm>
              <a:off x="6853005" y="5796099"/>
              <a:ext cx="0" cy="5043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D9EB9FA-B992-4246-8E34-49EAB4ECDFAA}"/>
                </a:ext>
              </a:extLst>
            </p:cNvPr>
            <p:cNvCxnSpPr/>
            <p:nvPr/>
          </p:nvCxnSpPr>
          <p:spPr>
            <a:xfrm>
              <a:off x="6853006" y="5796099"/>
              <a:ext cx="561586" cy="8405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5B842A-DDBE-46AC-8F5F-1CDF03CBCC61}"/>
                </a:ext>
              </a:extLst>
            </p:cNvPr>
            <p:cNvCxnSpPr/>
            <p:nvPr/>
          </p:nvCxnSpPr>
          <p:spPr>
            <a:xfrm>
              <a:off x="7242774" y="5641986"/>
              <a:ext cx="561586" cy="8405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3E7E3F-5742-4525-A48D-3787D1DED32B}"/>
                </a:ext>
              </a:extLst>
            </p:cNvPr>
            <p:cNvCxnSpPr/>
            <p:nvPr/>
          </p:nvCxnSpPr>
          <p:spPr>
            <a:xfrm flipV="1">
              <a:off x="6853005" y="5641987"/>
              <a:ext cx="389769" cy="1541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901960-4CC4-4749-A664-D0FF3D43B99F}"/>
                </a:ext>
              </a:extLst>
            </p:cNvPr>
            <p:cNvCxnSpPr/>
            <p:nvPr/>
          </p:nvCxnSpPr>
          <p:spPr>
            <a:xfrm flipV="1">
              <a:off x="7412205" y="5726337"/>
              <a:ext cx="389769" cy="1541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E4153F-E022-4EAE-9258-557D12FB01DA}"/>
                </a:ext>
              </a:extLst>
            </p:cNvPr>
            <p:cNvCxnSpPr/>
            <p:nvPr/>
          </p:nvCxnSpPr>
          <p:spPr>
            <a:xfrm>
              <a:off x="6853006" y="6299011"/>
              <a:ext cx="561586" cy="8405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DC26C17-A433-498F-B9BB-5FBFCE2D5D95}"/>
                </a:ext>
              </a:extLst>
            </p:cNvPr>
            <p:cNvCxnSpPr/>
            <p:nvPr/>
          </p:nvCxnSpPr>
          <p:spPr>
            <a:xfrm>
              <a:off x="7242774" y="6144896"/>
              <a:ext cx="561586" cy="8405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A27EF4-0BB1-4DCD-A7B0-279E185BA947}"/>
                </a:ext>
              </a:extLst>
            </p:cNvPr>
            <p:cNvCxnSpPr/>
            <p:nvPr/>
          </p:nvCxnSpPr>
          <p:spPr>
            <a:xfrm flipV="1">
              <a:off x="6853005" y="6144897"/>
              <a:ext cx="389769" cy="1541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29C3DA-08C7-43C3-B52E-42CD700660DC}"/>
                </a:ext>
              </a:extLst>
            </p:cNvPr>
            <p:cNvCxnSpPr/>
            <p:nvPr/>
          </p:nvCxnSpPr>
          <p:spPr>
            <a:xfrm flipV="1">
              <a:off x="7412205" y="6229247"/>
              <a:ext cx="389769" cy="15411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0F9A859-7948-44DA-888D-2C71D6B63208}"/>
                </a:ext>
              </a:extLst>
            </p:cNvPr>
            <p:cNvCxnSpPr/>
            <p:nvPr/>
          </p:nvCxnSpPr>
          <p:spPr>
            <a:xfrm>
              <a:off x="7242774" y="5641986"/>
              <a:ext cx="0" cy="50436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E981501-C563-49AD-9476-87AA46EF06CD}"/>
                </a:ext>
              </a:extLst>
            </p:cNvPr>
            <p:cNvCxnSpPr/>
            <p:nvPr/>
          </p:nvCxnSpPr>
          <p:spPr>
            <a:xfrm>
              <a:off x="7412205" y="5880159"/>
              <a:ext cx="0" cy="50436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D2BA8B8-BC31-4C1C-9E1B-C8800BC8CB49}"/>
                </a:ext>
              </a:extLst>
            </p:cNvPr>
            <p:cNvSpPr txBox="1"/>
            <p:nvPr/>
          </p:nvSpPr>
          <p:spPr>
            <a:xfrm>
              <a:off x="6434751" y="2623962"/>
              <a:ext cx="1905010" cy="923329"/>
            </a:xfrm>
            <a:prstGeom prst="rect">
              <a:avLst/>
            </a:prstGeom>
            <a:noFill/>
          </p:spPr>
          <p:txBody>
            <a:bodyPr wrap="none" rtlCol="0">
              <a:spAutoFit/>
            </a:bodyPr>
            <a:lstStyle/>
            <a:p>
              <a:r>
                <a:rPr lang="en-US" b="1" dirty="0"/>
                <a:t>3D: </a:t>
              </a:r>
            </a:p>
            <a:p>
              <a:r>
                <a:rPr lang="en-US" dirty="0"/>
                <a:t>minutes</a:t>
              </a:r>
            </a:p>
            <a:p>
              <a:r>
                <a:rPr lang="en-US" dirty="0"/>
                <a:t>tens of megabytes</a:t>
              </a:r>
            </a:p>
          </p:txBody>
        </p:sp>
        <p:cxnSp>
          <p:nvCxnSpPr>
            <p:cNvPr id="28" name="Straight Connector 27">
              <a:extLst>
                <a:ext uri="{FF2B5EF4-FFF2-40B4-BE49-F238E27FC236}">
                  <a16:creationId xmlns:a16="http://schemas.microsoft.com/office/drawing/2014/main" id="{90FB46A5-787B-4AA2-A007-833FE346A6F4}"/>
                </a:ext>
              </a:extLst>
            </p:cNvPr>
            <p:cNvCxnSpPr/>
            <p:nvPr/>
          </p:nvCxnSpPr>
          <p:spPr>
            <a:xfrm>
              <a:off x="9369059" y="5924156"/>
              <a:ext cx="0" cy="3054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0C34887-8A9B-4B99-89A5-A03BB529F537}"/>
                </a:ext>
              </a:extLst>
            </p:cNvPr>
            <p:cNvCxnSpPr/>
            <p:nvPr/>
          </p:nvCxnSpPr>
          <p:spPr>
            <a:xfrm>
              <a:off x="8852760" y="5966578"/>
              <a:ext cx="0" cy="305425"/>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610ED9D-1489-4E62-B3A2-0540CF7CE28F}"/>
                </a:ext>
              </a:extLst>
            </p:cNvPr>
            <p:cNvGrpSpPr/>
            <p:nvPr/>
          </p:nvGrpSpPr>
          <p:grpSpPr>
            <a:xfrm>
              <a:off x="8852760" y="5873253"/>
              <a:ext cx="516731" cy="144405"/>
              <a:chOff x="1200150" y="1633847"/>
              <a:chExt cx="1898649" cy="518795"/>
            </a:xfrm>
          </p:grpSpPr>
          <p:cxnSp>
            <p:nvCxnSpPr>
              <p:cNvPr id="60" name="Straight Connector 59">
                <a:extLst>
                  <a:ext uri="{FF2B5EF4-FFF2-40B4-BE49-F238E27FC236}">
                    <a16:creationId xmlns:a16="http://schemas.microsoft.com/office/drawing/2014/main" id="{01584FE2-AA94-45A7-AA33-D3F40981BDC0}"/>
                  </a:ext>
                </a:extLst>
              </p:cNvPr>
              <p:cNvCxnSpPr/>
              <p:nvPr/>
            </p:nvCxnSpPr>
            <p:spPr>
              <a:xfrm>
                <a:off x="1200151" y="1969135"/>
                <a:ext cx="1120774" cy="1828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D9CD52D-1139-42DD-A554-541B8B7AA617}"/>
                  </a:ext>
                </a:extLst>
              </p:cNvPr>
              <p:cNvCxnSpPr/>
              <p:nvPr/>
            </p:nvCxnSpPr>
            <p:spPr>
              <a:xfrm>
                <a:off x="1978025" y="1633847"/>
                <a:ext cx="1120774" cy="1828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72714BF-AA6C-47E2-88DF-AA989F679E52}"/>
                  </a:ext>
                </a:extLst>
              </p:cNvPr>
              <p:cNvCxnSpPr/>
              <p:nvPr/>
            </p:nvCxnSpPr>
            <p:spPr>
              <a:xfrm flipV="1">
                <a:off x="1200150" y="1633850"/>
                <a:ext cx="777875" cy="3352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402DD2A-C6A4-4AB1-AAC5-D68C9478521C}"/>
                  </a:ext>
                </a:extLst>
              </p:cNvPr>
              <p:cNvCxnSpPr/>
              <p:nvPr/>
            </p:nvCxnSpPr>
            <p:spPr>
              <a:xfrm flipV="1">
                <a:off x="2316162" y="1817360"/>
                <a:ext cx="777875" cy="335282"/>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7ADC67C8-9DDC-4002-8250-9865B113C910}"/>
                </a:ext>
              </a:extLst>
            </p:cNvPr>
            <p:cNvGrpSpPr/>
            <p:nvPr/>
          </p:nvGrpSpPr>
          <p:grpSpPr>
            <a:xfrm>
              <a:off x="8852760" y="6177797"/>
              <a:ext cx="516731" cy="144405"/>
              <a:chOff x="1200150" y="1633847"/>
              <a:chExt cx="1898649" cy="518795"/>
            </a:xfrm>
          </p:grpSpPr>
          <p:cxnSp>
            <p:nvCxnSpPr>
              <p:cNvPr id="56" name="Straight Connector 55">
                <a:extLst>
                  <a:ext uri="{FF2B5EF4-FFF2-40B4-BE49-F238E27FC236}">
                    <a16:creationId xmlns:a16="http://schemas.microsoft.com/office/drawing/2014/main" id="{DA795A0B-7963-4B6E-80BE-6E6FC80C4F9F}"/>
                  </a:ext>
                </a:extLst>
              </p:cNvPr>
              <p:cNvCxnSpPr/>
              <p:nvPr/>
            </p:nvCxnSpPr>
            <p:spPr>
              <a:xfrm>
                <a:off x="1200151" y="1969135"/>
                <a:ext cx="1120774" cy="1828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E64DF99-21E9-4F8D-BAF6-B47000C7EB7F}"/>
                  </a:ext>
                </a:extLst>
              </p:cNvPr>
              <p:cNvCxnSpPr/>
              <p:nvPr/>
            </p:nvCxnSpPr>
            <p:spPr>
              <a:xfrm>
                <a:off x="1978025" y="1633847"/>
                <a:ext cx="1120774" cy="1828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FA91B72-2214-4EAB-8CC4-082B43FDEFA2}"/>
                  </a:ext>
                </a:extLst>
              </p:cNvPr>
              <p:cNvCxnSpPr/>
              <p:nvPr/>
            </p:nvCxnSpPr>
            <p:spPr>
              <a:xfrm flipV="1">
                <a:off x="1200150" y="1633850"/>
                <a:ext cx="777875" cy="3352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8DDB1E0-D140-45E1-9CBA-B1C76BBC7009}"/>
                  </a:ext>
                </a:extLst>
              </p:cNvPr>
              <p:cNvCxnSpPr/>
              <p:nvPr/>
            </p:nvCxnSpPr>
            <p:spPr>
              <a:xfrm flipV="1">
                <a:off x="2316162" y="1817360"/>
                <a:ext cx="777875" cy="335282"/>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6E71D8D1-DFE6-41EA-AB1E-C874D9A875BB}"/>
                </a:ext>
              </a:extLst>
            </p:cNvPr>
            <p:cNvCxnSpPr/>
            <p:nvPr/>
          </p:nvCxnSpPr>
          <p:spPr>
            <a:xfrm>
              <a:off x="9064464" y="5873253"/>
              <a:ext cx="0" cy="3054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2710EDB-1FEC-4CBD-A1A0-C5374F4C8AC5}"/>
                </a:ext>
              </a:extLst>
            </p:cNvPr>
            <p:cNvCxnSpPr/>
            <p:nvPr/>
          </p:nvCxnSpPr>
          <p:spPr>
            <a:xfrm>
              <a:off x="9156490" y="6017482"/>
              <a:ext cx="0" cy="3054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33A9C55-F8E0-46A9-9EB8-BFBDDDDF3321}"/>
                </a:ext>
              </a:extLst>
            </p:cNvPr>
            <p:cNvCxnSpPr/>
            <p:nvPr/>
          </p:nvCxnSpPr>
          <p:spPr>
            <a:xfrm>
              <a:off x="9652806" y="5729465"/>
              <a:ext cx="0" cy="65694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ABDBDD9-94C6-4406-B87B-C7FEA6E9DBAA}"/>
                </a:ext>
              </a:extLst>
            </p:cNvPr>
            <p:cNvCxnSpPr/>
            <p:nvPr/>
          </p:nvCxnSpPr>
          <p:spPr>
            <a:xfrm>
              <a:off x="8542283" y="5820712"/>
              <a:ext cx="0" cy="656947"/>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D3351CC0-D33F-4E58-B209-764645F9948C}"/>
                </a:ext>
              </a:extLst>
            </p:cNvPr>
            <p:cNvGrpSpPr/>
            <p:nvPr/>
          </p:nvGrpSpPr>
          <p:grpSpPr>
            <a:xfrm>
              <a:off x="8542283" y="5619975"/>
              <a:ext cx="1111452" cy="310605"/>
              <a:chOff x="1200150" y="1633847"/>
              <a:chExt cx="1898649" cy="518795"/>
            </a:xfrm>
          </p:grpSpPr>
          <p:cxnSp>
            <p:nvCxnSpPr>
              <p:cNvPr id="52" name="Straight Connector 51">
                <a:extLst>
                  <a:ext uri="{FF2B5EF4-FFF2-40B4-BE49-F238E27FC236}">
                    <a16:creationId xmlns:a16="http://schemas.microsoft.com/office/drawing/2014/main" id="{6F1E75F1-BA46-4E07-86A4-AB89536BC335}"/>
                  </a:ext>
                </a:extLst>
              </p:cNvPr>
              <p:cNvCxnSpPr/>
              <p:nvPr/>
            </p:nvCxnSpPr>
            <p:spPr>
              <a:xfrm>
                <a:off x="1200151" y="1969135"/>
                <a:ext cx="1120774" cy="1828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C89A1EF-49E7-447D-8727-C97B4BFF963C}"/>
                  </a:ext>
                </a:extLst>
              </p:cNvPr>
              <p:cNvCxnSpPr/>
              <p:nvPr/>
            </p:nvCxnSpPr>
            <p:spPr>
              <a:xfrm>
                <a:off x="1978025" y="1633847"/>
                <a:ext cx="1120774" cy="1828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DB98D86-EE3C-4E38-A04A-AE4E944B1CCE}"/>
                  </a:ext>
                </a:extLst>
              </p:cNvPr>
              <p:cNvCxnSpPr/>
              <p:nvPr/>
            </p:nvCxnSpPr>
            <p:spPr>
              <a:xfrm flipV="1">
                <a:off x="1200150" y="1633850"/>
                <a:ext cx="777875" cy="3352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50682A-368F-4A89-8D34-E43DAF6FC5B7}"/>
                  </a:ext>
                </a:extLst>
              </p:cNvPr>
              <p:cNvCxnSpPr/>
              <p:nvPr/>
            </p:nvCxnSpPr>
            <p:spPr>
              <a:xfrm flipV="1">
                <a:off x="2316162" y="1817360"/>
                <a:ext cx="777875" cy="335282"/>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369A1AF6-682E-459E-8759-374359AE1DBA}"/>
                </a:ext>
              </a:extLst>
            </p:cNvPr>
            <p:cNvGrpSpPr/>
            <p:nvPr/>
          </p:nvGrpSpPr>
          <p:grpSpPr>
            <a:xfrm>
              <a:off x="8542283" y="6275032"/>
              <a:ext cx="1111452" cy="310605"/>
              <a:chOff x="1200150" y="1633847"/>
              <a:chExt cx="1898649" cy="518795"/>
            </a:xfrm>
          </p:grpSpPr>
          <p:cxnSp>
            <p:nvCxnSpPr>
              <p:cNvPr id="48" name="Straight Connector 47">
                <a:extLst>
                  <a:ext uri="{FF2B5EF4-FFF2-40B4-BE49-F238E27FC236}">
                    <a16:creationId xmlns:a16="http://schemas.microsoft.com/office/drawing/2014/main" id="{25DDBF4A-20DA-4791-A1EC-9C9B71CE2065}"/>
                  </a:ext>
                </a:extLst>
              </p:cNvPr>
              <p:cNvCxnSpPr/>
              <p:nvPr/>
            </p:nvCxnSpPr>
            <p:spPr>
              <a:xfrm>
                <a:off x="1200151" y="1969135"/>
                <a:ext cx="1120774" cy="1828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04467A3-C9E8-4293-877F-2586893A806A}"/>
                  </a:ext>
                </a:extLst>
              </p:cNvPr>
              <p:cNvCxnSpPr/>
              <p:nvPr/>
            </p:nvCxnSpPr>
            <p:spPr>
              <a:xfrm>
                <a:off x="1978025" y="1633847"/>
                <a:ext cx="1120774" cy="18287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B43AD4B-18CE-4608-A5B0-C0A7A1201C5C}"/>
                  </a:ext>
                </a:extLst>
              </p:cNvPr>
              <p:cNvCxnSpPr/>
              <p:nvPr/>
            </p:nvCxnSpPr>
            <p:spPr>
              <a:xfrm flipV="1">
                <a:off x="1200150" y="1633850"/>
                <a:ext cx="777875" cy="3352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02DD08F-ABD7-4186-9D04-8F7841746B51}"/>
                  </a:ext>
                </a:extLst>
              </p:cNvPr>
              <p:cNvCxnSpPr/>
              <p:nvPr/>
            </p:nvCxnSpPr>
            <p:spPr>
              <a:xfrm flipV="1">
                <a:off x="2316162" y="1817360"/>
                <a:ext cx="777875" cy="335282"/>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AF24733B-7668-4136-83C4-E573D90F2FE0}"/>
                </a:ext>
              </a:extLst>
            </p:cNvPr>
            <p:cNvCxnSpPr/>
            <p:nvPr/>
          </p:nvCxnSpPr>
          <p:spPr>
            <a:xfrm>
              <a:off x="8997644" y="5619975"/>
              <a:ext cx="0" cy="65694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6F9EB5E-C856-4DB0-A114-430F278D1C75}"/>
                </a:ext>
              </a:extLst>
            </p:cNvPr>
            <p:cNvCxnSpPr/>
            <p:nvPr/>
          </p:nvCxnSpPr>
          <p:spPr>
            <a:xfrm>
              <a:off x="9195586" y="5930204"/>
              <a:ext cx="0" cy="65694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285FA71-A85B-4CB5-9AE3-1AE6937F9F7E}"/>
                </a:ext>
              </a:extLst>
            </p:cNvPr>
            <p:cNvCxnSpPr/>
            <p:nvPr/>
          </p:nvCxnSpPr>
          <p:spPr>
            <a:xfrm flipH="1" flipV="1">
              <a:off x="8999503" y="5619975"/>
              <a:ext cx="64962" cy="25327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2D8D45E-3CC7-4D30-A61F-329BE7E20269}"/>
                </a:ext>
              </a:extLst>
            </p:cNvPr>
            <p:cNvCxnSpPr/>
            <p:nvPr/>
          </p:nvCxnSpPr>
          <p:spPr>
            <a:xfrm flipV="1">
              <a:off x="9368194" y="5727954"/>
              <a:ext cx="284612" cy="1962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D34E8B8-74CA-44D4-840C-F040A0917E73}"/>
                </a:ext>
              </a:extLst>
            </p:cNvPr>
            <p:cNvCxnSpPr/>
            <p:nvPr/>
          </p:nvCxnSpPr>
          <p:spPr>
            <a:xfrm>
              <a:off x="9370983" y="6228701"/>
              <a:ext cx="281823" cy="157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58CCF5A-0585-4C04-B23F-75D50AE773D7}"/>
                </a:ext>
              </a:extLst>
            </p:cNvPr>
            <p:cNvCxnSpPr/>
            <p:nvPr/>
          </p:nvCxnSpPr>
          <p:spPr>
            <a:xfrm flipH="1">
              <a:off x="8997644" y="6177797"/>
              <a:ext cx="68745" cy="972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E7802F8-3731-4B26-A25C-4A21209808BB}"/>
                </a:ext>
              </a:extLst>
            </p:cNvPr>
            <p:cNvCxnSpPr/>
            <p:nvPr/>
          </p:nvCxnSpPr>
          <p:spPr>
            <a:xfrm>
              <a:off x="9157355" y="6321186"/>
              <a:ext cx="37302" cy="264451"/>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FD5B504-3195-4967-9105-D356213ABE72}"/>
                </a:ext>
              </a:extLst>
            </p:cNvPr>
            <p:cNvCxnSpPr/>
            <p:nvPr/>
          </p:nvCxnSpPr>
          <p:spPr>
            <a:xfrm flipV="1">
              <a:off x="8543776" y="6273140"/>
              <a:ext cx="308985" cy="202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069A752-66AB-4EA0-B297-AC8BFAEE94E7}"/>
                </a:ext>
              </a:extLst>
            </p:cNvPr>
            <p:cNvCxnSpPr/>
            <p:nvPr/>
          </p:nvCxnSpPr>
          <p:spPr>
            <a:xfrm>
              <a:off x="8545070" y="5822403"/>
              <a:ext cx="306761" cy="145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CD4DC11-23D2-4715-AFA7-61431592E9E7}"/>
                </a:ext>
              </a:extLst>
            </p:cNvPr>
            <p:cNvCxnSpPr/>
            <p:nvPr/>
          </p:nvCxnSpPr>
          <p:spPr>
            <a:xfrm flipH="1">
              <a:off x="9157355" y="5930204"/>
              <a:ext cx="39096" cy="89171"/>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5776122-0DA2-4214-A1D5-B936261FE06B}"/>
                </a:ext>
              </a:extLst>
            </p:cNvPr>
            <p:cNvSpPr txBox="1"/>
            <p:nvPr/>
          </p:nvSpPr>
          <p:spPr>
            <a:xfrm>
              <a:off x="9156490" y="1483959"/>
              <a:ext cx="2395015" cy="923330"/>
            </a:xfrm>
            <a:prstGeom prst="rect">
              <a:avLst/>
            </a:prstGeom>
            <a:noFill/>
          </p:spPr>
          <p:txBody>
            <a:bodyPr wrap="none" rtlCol="0">
              <a:spAutoFit/>
            </a:bodyPr>
            <a:lstStyle/>
            <a:p>
              <a:r>
                <a:rPr lang="en-US" b="1" dirty="0"/>
                <a:t>4D</a:t>
              </a:r>
              <a:r>
                <a:rPr lang="en-US" dirty="0"/>
                <a:t>:</a:t>
              </a:r>
            </a:p>
            <a:p>
              <a:r>
                <a:rPr lang="en-US" dirty="0"/>
                <a:t>hours</a:t>
              </a:r>
            </a:p>
            <a:p>
              <a:r>
                <a:rPr lang="en-US" dirty="0"/>
                <a:t>hundreds of megabytes</a:t>
              </a:r>
            </a:p>
          </p:txBody>
        </p:sp>
        <p:sp>
          <p:nvSpPr>
            <p:cNvPr id="65" name="TextBox 64">
              <a:extLst>
                <a:ext uri="{FF2B5EF4-FFF2-40B4-BE49-F238E27FC236}">
                  <a16:creationId xmlns:a16="http://schemas.microsoft.com/office/drawing/2014/main" id="{7D17F985-8D3F-4683-98DD-AA7A8D01C0D6}"/>
                </a:ext>
              </a:extLst>
            </p:cNvPr>
            <p:cNvSpPr txBox="1"/>
            <p:nvPr/>
          </p:nvSpPr>
          <p:spPr>
            <a:xfrm>
              <a:off x="4974627" y="6400594"/>
              <a:ext cx="3002617" cy="369332"/>
            </a:xfrm>
            <a:prstGeom prst="rect">
              <a:avLst/>
            </a:prstGeom>
            <a:noFill/>
          </p:spPr>
          <p:txBody>
            <a:bodyPr wrap="none" rtlCol="0">
              <a:spAutoFit/>
            </a:bodyPr>
            <a:lstStyle/>
            <a:p>
              <a:r>
                <a:rPr lang="en-US" dirty="0"/>
                <a:t>number of system dimensions</a:t>
              </a:r>
            </a:p>
          </p:txBody>
        </p:sp>
        <p:sp>
          <p:nvSpPr>
            <p:cNvPr id="66" name="TextBox 65">
              <a:extLst>
                <a:ext uri="{FF2B5EF4-FFF2-40B4-BE49-F238E27FC236}">
                  <a16:creationId xmlns:a16="http://schemas.microsoft.com/office/drawing/2014/main" id="{5CEBEBE7-22B3-4AFD-BDE7-A9BF34206613}"/>
                </a:ext>
              </a:extLst>
            </p:cNvPr>
            <p:cNvSpPr txBox="1"/>
            <p:nvPr/>
          </p:nvSpPr>
          <p:spPr>
            <a:xfrm>
              <a:off x="1359706" y="1680423"/>
              <a:ext cx="2320497" cy="1874665"/>
            </a:xfrm>
            <a:prstGeom prst="rect">
              <a:avLst/>
            </a:prstGeom>
            <a:noFill/>
          </p:spPr>
          <p:txBody>
            <a:bodyPr wrap="square" rtlCol="0">
              <a:spAutoFit/>
            </a:bodyPr>
            <a:lstStyle/>
            <a:p>
              <a:r>
                <a:rPr lang="en-US" dirty="0"/>
                <a:t>Computation time and RAM usage</a:t>
              </a:r>
            </a:p>
          </p:txBody>
        </p:sp>
        <p:sp>
          <p:nvSpPr>
            <p:cNvPr id="67" name="TextBox 66">
              <a:extLst>
                <a:ext uri="{FF2B5EF4-FFF2-40B4-BE49-F238E27FC236}">
                  <a16:creationId xmlns:a16="http://schemas.microsoft.com/office/drawing/2014/main" id="{648A7127-EC62-4828-94D3-948152B37F95}"/>
                </a:ext>
              </a:extLst>
            </p:cNvPr>
            <p:cNvSpPr txBox="1"/>
            <p:nvPr/>
          </p:nvSpPr>
          <p:spPr>
            <a:xfrm>
              <a:off x="9630773" y="-942348"/>
              <a:ext cx="1067536" cy="923329"/>
            </a:xfrm>
            <a:prstGeom prst="rect">
              <a:avLst/>
            </a:prstGeom>
            <a:noFill/>
          </p:spPr>
          <p:txBody>
            <a:bodyPr wrap="none" rtlCol="0">
              <a:spAutoFit/>
            </a:bodyPr>
            <a:lstStyle/>
            <a:p>
              <a:r>
                <a:rPr lang="en-US" b="1" dirty="0"/>
                <a:t>5D</a:t>
              </a:r>
              <a:r>
                <a:rPr lang="en-US" dirty="0"/>
                <a:t>:</a:t>
              </a:r>
            </a:p>
            <a:p>
              <a:r>
                <a:rPr lang="en-US" dirty="0"/>
                <a:t>days</a:t>
              </a:r>
            </a:p>
            <a:p>
              <a:r>
                <a:rPr lang="en-US" dirty="0"/>
                <a:t>gigabytes</a:t>
              </a:r>
            </a:p>
          </p:txBody>
        </p:sp>
        <p:sp>
          <p:nvSpPr>
            <p:cNvPr id="69" name="Oval 68">
              <a:extLst>
                <a:ext uri="{FF2B5EF4-FFF2-40B4-BE49-F238E27FC236}">
                  <a16:creationId xmlns:a16="http://schemas.microsoft.com/office/drawing/2014/main" id="{4004DF86-DFFC-4F40-979B-717AB64B79A6}"/>
                </a:ext>
              </a:extLst>
            </p:cNvPr>
            <p:cNvSpPr/>
            <p:nvPr/>
          </p:nvSpPr>
          <p:spPr>
            <a:xfrm>
              <a:off x="3412028" y="5426596"/>
              <a:ext cx="91440" cy="914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C95BD51C-F7D7-4394-8922-5DF822FD7371}"/>
                </a:ext>
              </a:extLst>
            </p:cNvPr>
            <p:cNvSpPr/>
            <p:nvPr/>
          </p:nvSpPr>
          <p:spPr>
            <a:xfrm>
              <a:off x="5294177" y="5430802"/>
              <a:ext cx="91440" cy="914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20B6D7BE-01A2-4905-97AB-C0EEB326CFCF}"/>
                </a:ext>
              </a:extLst>
            </p:cNvPr>
            <p:cNvSpPr/>
            <p:nvPr/>
          </p:nvSpPr>
          <p:spPr>
            <a:xfrm>
              <a:off x="7194341" y="5413105"/>
              <a:ext cx="91440" cy="914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614B2FBC-7907-4455-8D64-DDAF7FA39FDF}"/>
                </a:ext>
              </a:extLst>
            </p:cNvPr>
            <p:cNvSpPr/>
            <p:nvPr/>
          </p:nvSpPr>
          <p:spPr>
            <a:xfrm>
              <a:off x="9083932" y="1696593"/>
              <a:ext cx="91440" cy="914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73" name="TextBox 72">
                  <a:extLst>
                    <a:ext uri="{FF2B5EF4-FFF2-40B4-BE49-F238E27FC236}">
                      <a16:creationId xmlns:a16="http://schemas.microsoft.com/office/drawing/2014/main" id="{06C9D6DC-449D-4C79-B65E-F43BDE8273C3}"/>
                    </a:ext>
                  </a:extLst>
                </p:cNvPr>
                <p:cNvSpPr txBox="1"/>
                <p:nvPr/>
              </p:nvSpPr>
              <p:spPr>
                <a:xfrm>
                  <a:off x="3109824" y="849323"/>
                  <a:ext cx="3897734" cy="451087"/>
                </a:xfrm>
                <a:prstGeom prst="rect">
                  <a:avLst/>
                </a:prstGeom>
                <a:noFill/>
              </p:spPr>
              <p:txBody>
                <a:bodyPr wrap="none" rtlCol="0">
                  <a:spAutoFit/>
                </a:bodyPr>
                <a:lstStyle/>
                <a:p>
                  <a14:m>
                    <m:oMath xmlns:m="http://schemas.openxmlformats.org/officeDocument/2006/math">
                      <m:r>
                        <a:rPr lang="en-US" sz="2000" b="0" i="1" smtClean="0">
                          <a:latin typeface="Cambria Math" panose="02040503050406030204" pitchFamily="18" charset="0"/>
                        </a:rPr>
                        <m:t>𝑂</m:t>
                      </m:r>
                      <m:d>
                        <m:dPr>
                          <m:ctrlPr>
                            <a:rPr lang="en-US" sz="2000" b="0" i="1" smtClean="0">
                              <a:latin typeface="Cambria Math" panose="02040503050406030204" pitchFamily="18" charset="0"/>
                            </a:rPr>
                          </m:ctrlPr>
                        </m:dPr>
                        <m:e>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𝑁</m:t>
                              </m:r>
                            </m:e>
                            <m:sup>
                              <m:r>
                                <a:rPr lang="en-US" sz="2000" b="0" i="1" smtClean="0">
                                  <a:latin typeface="Cambria Math" panose="02040503050406030204" pitchFamily="18" charset="0"/>
                                </a:rPr>
                                <m:t>𝑑</m:t>
                              </m:r>
                            </m:sup>
                          </m:sSup>
                        </m:e>
                      </m:d>
                    </m:oMath>
                  </a14:m>
                  <a:r>
                    <a:rPr lang="en-US" sz="2000" dirty="0"/>
                    <a:t> time and space complexity!</a:t>
                  </a:r>
                </a:p>
              </p:txBody>
            </p:sp>
          </mc:Choice>
          <mc:Fallback>
            <p:sp>
              <p:nvSpPr>
                <p:cNvPr id="73" name="TextBox 72">
                  <a:extLst>
                    <a:ext uri="{FF2B5EF4-FFF2-40B4-BE49-F238E27FC236}">
                      <a16:creationId xmlns:a16="http://schemas.microsoft.com/office/drawing/2014/main" id="{06C9D6DC-449D-4C79-B65E-F43BDE8273C3}"/>
                    </a:ext>
                  </a:extLst>
                </p:cNvPr>
                <p:cNvSpPr txBox="1">
                  <a:spLocks noRot="1" noChangeAspect="1" noMove="1" noResize="1" noEditPoints="1" noAdjustHandles="1" noChangeArrowheads="1" noChangeShapeType="1" noTextEdit="1"/>
                </p:cNvSpPr>
                <p:nvPr/>
              </p:nvSpPr>
              <p:spPr>
                <a:xfrm>
                  <a:off x="3109824" y="849323"/>
                  <a:ext cx="3897734" cy="451087"/>
                </a:xfrm>
                <a:prstGeom prst="rect">
                  <a:avLst/>
                </a:prstGeom>
                <a:blipFill>
                  <a:blip r:embed="rId4"/>
                  <a:stretch>
                    <a:fillRect t="-2703" r="-54722" b="-135135"/>
                  </a:stretch>
                </a:blipFill>
              </p:spPr>
              <p:txBody>
                <a:bodyPr/>
                <a:lstStyle/>
                <a:p>
                  <a:r>
                    <a:rPr lang="en-CA">
                      <a:noFill/>
                    </a:rPr>
                    <a:t> </a:t>
                  </a:r>
                </a:p>
              </p:txBody>
            </p:sp>
          </mc:Fallback>
        </mc:AlternateContent>
        <p:sp>
          <p:nvSpPr>
            <p:cNvPr id="74" name="TextBox 73">
              <a:extLst>
                <a:ext uri="{FF2B5EF4-FFF2-40B4-BE49-F238E27FC236}">
                  <a16:creationId xmlns:a16="http://schemas.microsoft.com/office/drawing/2014/main" id="{234C65F7-83BE-4774-A7F6-B2AA52AD3FD3}"/>
                </a:ext>
              </a:extLst>
            </p:cNvPr>
            <p:cNvSpPr txBox="1"/>
            <p:nvPr/>
          </p:nvSpPr>
          <p:spPr>
            <a:xfrm>
              <a:off x="9719881" y="-5270857"/>
              <a:ext cx="1268232" cy="646331"/>
            </a:xfrm>
            <a:prstGeom prst="rect">
              <a:avLst/>
            </a:prstGeom>
            <a:noFill/>
          </p:spPr>
          <p:txBody>
            <a:bodyPr wrap="none" rtlCol="0">
              <a:spAutoFit/>
            </a:bodyPr>
            <a:lstStyle/>
            <a:p>
              <a:r>
                <a:rPr lang="en-US" b="1" dirty="0"/>
                <a:t>6D</a:t>
              </a:r>
              <a:r>
                <a:rPr lang="en-US" dirty="0"/>
                <a:t>:</a:t>
              </a:r>
            </a:p>
            <a:p>
              <a:r>
                <a:rPr lang="en-US" dirty="0"/>
                <a:t>intractable!</a:t>
              </a:r>
            </a:p>
          </p:txBody>
        </p:sp>
      </p:grpSp>
    </p:spTree>
    <p:extLst>
      <p:ext uri="{BB962C8B-B14F-4D97-AF65-F5344CB8AC3E}">
        <p14:creationId xmlns:p14="http://schemas.microsoft.com/office/powerpoint/2010/main" val="2072275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11AB6-48A8-469C-A81C-EAF6AF05C0B5}"/>
              </a:ext>
            </a:extLst>
          </p:cNvPr>
          <p:cNvSpPr>
            <a:spLocks noGrp="1"/>
          </p:cNvSpPr>
          <p:nvPr>
            <p:ph type="title"/>
          </p:nvPr>
        </p:nvSpPr>
        <p:spPr/>
        <p:txBody>
          <a:bodyPr/>
          <a:lstStyle/>
          <a:p>
            <a:r>
              <a:rPr lang="en-US" dirty="0"/>
              <a:t>Numerical Toolboxes</a:t>
            </a:r>
            <a:endParaRPr lang="en-CA" dirty="0"/>
          </a:p>
        </p:txBody>
      </p:sp>
      <p:sp>
        <p:nvSpPr>
          <p:cNvPr id="3" name="Content Placeholder 2">
            <a:extLst>
              <a:ext uri="{FF2B5EF4-FFF2-40B4-BE49-F238E27FC236}">
                <a16:creationId xmlns:a16="http://schemas.microsoft.com/office/drawing/2014/main" id="{075B850C-EB13-452A-8C91-826A0357D0B5}"/>
              </a:ext>
            </a:extLst>
          </p:cNvPr>
          <p:cNvSpPr>
            <a:spLocks noGrp="1"/>
          </p:cNvSpPr>
          <p:nvPr>
            <p:ph idx="1"/>
          </p:nvPr>
        </p:nvSpPr>
        <p:spPr>
          <a:xfrm>
            <a:off x="838200" y="1825624"/>
            <a:ext cx="10515600" cy="4764361"/>
          </a:xfrm>
        </p:spPr>
        <p:txBody>
          <a:bodyPr>
            <a:normAutofit/>
          </a:bodyPr>
          <a:lstStyle/>
          <a:p>
            <a:r>
              <a:rPr lang="en-US" dirty="0" err="1"/>
              <a:t>helperOC</a:t>
            </a:r>
            <a:r>
              <a:rPr lang="en-US" dirty="0"/>
              <a:t> </a:t>
            </a:r>
            <a:r>
              <a:rPr lang="en-US" dirty="0" err="1"/>
              <a:t>Matlab</a:t>
            </a:r>
            <a:r>
              <a:rPr lang="en-US" dirty="0"/>
              <a:t> toolbox</a:t>
            </a:r>
          </a:p>
          <a:p>
            <a:pPr lvl="1"/>
            <a:r>
              <a:rPr lang="en-US" dirty="0">
                <a:hlinkClick r:id="rId2"/>
              </a:rPr>
              <a:t>https://github.com/HJReachability/helperOC.git</a:t>
            </a:r>
            <a:endParaRPr lang="en-US" dirty="0"/>
          </a:p>
          <a:p>
            <a:pPr lvl="1"/>
            <a:r>
              <a:rPr lang="en-US" dirty="0"/>
              <a:t>Reachability wrapper around the level set toolbox</a:t>
            </a:r>
            <a:endParaRPr lang="en-CA" dirty="0"/>
          </a:p>
          <a:p>
            <a:pPr lvl="1"/>
            <a:r>
              <a:rPr lang="en-US" dirty="0"/>
              <a:t>Requires level set toolbox</a:t>
            </a:r>
          </a:p>
          <a:p>
            <a:pPr lvl="2"/>
            <a:r>
              <a:rPr lang="en-US" dirty="0"/>
              <a:t>Hamilton-Jacobi PDE solver by Ian Mitchell, UBC</a:t>
            </a:r>
          </a:p>
          <a:p>
            <a:pPr lvl="2"/>
            <a:r>
              <a:rPr lang="en-US" dirty="0">
                <a:hlinkClick r:id="rId3"/>
              </a:rPr>
              <a:t>https://bitbucket.org/ian_mitchell/toolboxls</a:t>
            </a:r>
            <a:endParaRPr lang="en-US" dirty="0"/>
          </a:p>
          <a:p>
            <a:pPr lvl="2"/>
            <a:endParaRPr lang="en-US" dirty="0"/>
          </a:p>
          <a:p>
            <a:r>
              <a:rPr lang="en-US" dirty="0"/>
              <a:t>C++ and CUDA version in development, beta also available</a:t>
            </a:r>
          </a:p>
          <a:p>
            <a:pPr lvl="1"/>
            <a:r>
              <a:rPr lang="en-US" dirty="0"/>
              <a:t>C++: 5+ times faster than </a:t>
            </a:r>
            <a:r>
              <a:rPr lang="en-US" dirty="0" err="1"/>
              <a:t>Matlab</a:t>
            </a:r>
            <a:endParaRPr lang="en-US" dirty="0"/>
          </a:p>
          <a:p>
            <a:pPr lvl="1"/>
            <a:r>
              <a:rPr lang="en-US" dirty="0"/>
              <a:t>CUDA: Up to 100 times faster than </a:t>
            </a:r>
            <a:r>
              <a:rPr lang="en-US" dirty="0" err="1"/>
              <a:t>Matlab</a:t>
            </a:r>
            <a:endParaRPr lang="en-US" dirty="0"/>
          </a:p>
          <a:p>
            <a:pPr lvl="1"/>
            <a:r>
              <a:rPr lang="en-US" dirty="0">
                <a:hlinkClick r:id="rId4"/>
              </a:rPr>
              <a:t>https://github.com/HJReachability/beacls</a:t>
            </a:r>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579886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E7238-926C-4DF1-93E3-D612DE212119}"/>
              </a:ext>
            </a:extLst>
          </p:cNvPr>
          <p:cNvSpPr>
            <a:spLocks noGrp="1"/>
          </p:cNvSpPr>
          <p:nvPr>
            <p:ph type="title"/>
          </p:nvPr>
        </p:nvSpPr>
        <p:spPr>
          <a:xfrm>
            <a:off x="838200" y="62427"/>
            <a:ext cx="10515600" cy="1325563"/>
          </a:xfrm>
        </p:spPr>
        <p:txBody>
          <a:bodyPr/>
          <a:lstStyle/>
          <a:p>
            <a:r>
              <a:rPr lang="en-US" dirty="0"/>
              <a:t>Tutorial Code Overview</a:t>
            </a:r>
            <a:endParaRPr lang="en-CA" dirty="0"/>
          </a:p>
        </p:txBody>
      </p:sp>
      <p:pic>
        <p:nvPicPr>
          <p:cNvPr id="6" name="Picture 5">
            <a:extLst>
              <a:ext uri="{FF2B5EF4-FFF2-40B4-BE49-F238E27FC236}">
                <a16:creationId xmlns:a16="http://schemas.microsoft.com/office/drawing/2014/main" id="{78E2EA03-FB7D-4F06-860C-25D3DE3BB660}"/>
              </a:ext>
            </a:extLst>
          </p:cNvPr>
          <p:cNvPicPr>
            <a:picLocks noChangeAspect="1"/>
          </p:cNvPicPr>
          <p:nvPr/>
        </p:nvPicPr>
        <p:blipFill>
          <a:blip r:embed="rId2"/>
          <a:stretch>
            <a:fillRect/>
          </a:stretch>
        </p:blipFill>
        <p:spPr>
          <a:xfrm>
            <a:off x="2747404" y="1377940"/>
            <a:ext cx="6697192" cy="5480060"/>
          </a:xfrm>
          <a:prstGeom prst="rect">
            <a:avLst/>
          </a:prstGeom>
        </p:spPr>
      </p:pic>
    </p:spTree>
    <p:extLst>
      <p:ext uri="{BB962C8B-B14F-4D97-AF65-F5344CB8AC3E}">
        <p14:creationId xmlns:p14="http://schemas.microsoft.com/office/powerpoint/2010/main" val="3832609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E7238-926C-4DF1-93E3-D612DE212119}"/>
              </a:ext>
            </a:extLst>
          </p:cNvPr>
          <p:cNvSpPr>
            <a:spLocks noGrp="1"/>
          </p:cNvSpPr>
          <p:nvPr>
            <p:ph type="title"/>
          </p:nvPr>
        </p:nvSpPr>
        <p:spPr>
          <a:xfrm>
            <a:off x="838200" y="62427"/>
            <a:ext cx="10515600" cy="1325563"/>
          </a:xfrm>
        </p:spPr>
        <p:txBody>
          <a:bodyPr/>
          <a:lstStyle/>
          <a:p>
            <a:r>
              <a:rPr lang="en-US" dirty="0"/>
              <a:t>Tutorial Code Overview</a:t>
            </a:r>
            <a:endParaRPr lang="en-CA" dirty="0"/>
          </a:p>
        </p:txBody>
      </p:sp>
      <p:pic>
        <p:nvPicPr>
          <p:cNvPr id="5" name="Picture 4">
            <a:extLst>
              <a:ext uri="{FF2B5EF4-FFF2-40B4-BE49-F238E27FC236}">
                <a16:creationId xmlns:a16="http://schemas.microsoft.com/office/drawing/2014/main" id="{376A3624-CFFC-464A-B16E-BDF07416D757}"/>
              </a:ext>
            </a:extLst>
          </p:cNvPr>
          <p:cNvPicPr>
            <a:picLocks noChangeAspect="1"/>
          </p:cNvPicPr>
          <p:nvPr/>
        </p:nvPicPr>
        <p:blipFill>
          <a:blip r:embed="rId2"/>
          <a:stretch>
            <a:fillRect/>
          </a:stretch>
        </p:blipFill>
        <p:spPr>
          <a:xfrm>
            <a:off x="5717704" y="1299079"/>
            <a:ext cx="6460529" cy="5558921"/>
          </a:xfrm>
          <a:prstGeom prst="rect">
            <a:avLst/>
          </a:prstGeom>
        </p:spPr>
      </p:pic>
      <p:sp>
        <p:nvSpPr>
          <p:cNvPr id="4" name="Left Brace 3">
            <a:extLst>
              <a:ext uri="{FF2B5EF4-FFF2-40B4-BE49-F238E27FC236}">
                <a16:creationId xmlns:a16="http://schemas.microsoft.com/office/drawing/2014/main" id="{0B56B610-F35B-4238-AF98-34191F8B9CBD}"/>
              </a:ext>
            </a:extLst>
          </p:cNvPr>
          <p:cNvSpPr/>
          <p:nvPr/>
        </p:nvSpPr>
        <p:spPr>
          <a:xfrm>
            <a:off x="5403398" y="1811595"/>
            <a:ext cx="250228" cy="1201354"/>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CA"/>
          </a:p>
        </p:txBody>
      </p:sp>
      <p:sp>
        <p:nvSpPr>
          <p:cNvPr id="7" name="TextBox 6">
            <a:extLst>
              <a:ext uri="{FF2B5EF4-FFF2-40B4-BE49-F238E27FC236}">
                <a16:creationId xmlns:a16="http://schemas.microsoft.com/office/drawing/2014/main" id="{118DE4E4-F026-423F-85F3-A1DF5113FB66}"/>
              </a:ext>
            </a:extLst>
          </p:cNvPr>
          <p:cNvSpPr txBox="1"/>
          <p:nvPr/>
        </p:nvSpPr>
        <p:spPr>
          <a:xfrm>
            <a:off x="0" y="1330193"/>
            <a:ext cx="5379165" cy="1200329"/>
          </a:xfrm>
          <a:prstGeom prst="rect">
            <a:avLst/>
          </a:prstGeom>
          <a:noFill/>
        </p:spPr>
        <p:txBody>
          <a:bodyPr wrap="none" rtlCol="0">
            <a:spAutoFit/>
          </a:bodyPr>
          <a:lstStyle/>
          <a:p>
            <a:r>
              <a:rPr lang="en-US" dirty="0"/>
              <a:t>Computation domain</a:t>
            </a:r>
          </a:p>
          <a:p>
            <a:pPr marL="285750" indent="-285750">
              <a:buFont typeface="Arial" panose="020B0604020202020204" pitchFamily="34" charset="0"/>
              <a:buChar char="•"/>
            </a:pPr>
            <a:r>
              <a:rPr lang="en-US" dirty="0"/>
              <a:t>Make sure domain is large enough</a:t>
            </a:r>
          </a:p>
          <a:p>
            <a:pPr marL="285750" indent="-285750">
              <a:buFont typeface="Arial" panose="020B0604020202020204" pitchFamily="34" charset="0"/>
              <a:buChar char="•"/>
            </a:pPr>
            <a:r>
              <a:rPr lang="en-US" dirty="0"/>
              <a:t>Make sure grid resolution captures smallest features</a:t>
            </a:r>
          </a:p>
          <a:p>
            <a:pPr marL="285750" indent="-285750">
              <a:buFont typeface="Arial" panose="020B0604020202020204" pitchFamily="34" charset="0"/>
              <a:buChar char="•"/>
            </a:pPr>
            <a:r>
              <a:rPr lang="en-US" dirty="0"/>
              <a:t>Remember periodic state space dimensions (angles)</a:t>
            </a:r>
            <a:endParaRPr lang="en-CA" dirty="0"/>
          </a:p>
        </p:txBody>
      </p:sp>
      <p:sp>
        <p:nvSpPr>
          <p:cNvPr id="8" name="Left Brace 7">
            <a:extLst>
              <a:ext uri="{FF2B5EF4-FFF2-40B4-BE49-F238E27FC236}">
                <a16:creationId xmlns:a16="http://schemas.microsoft.com/office/drawing/2014/main" id="{E67279C2-4829-4E63-881C-1272317562C9}"/>
              </a:ext>
            </a:extLst>
          </p:cNvPr>
          <p:cNvSpPr/>
          <p:nvPr/>
        </p:nvSpPr>
        <p:spPr>
          <a:xfrm>
            <a:off x="5403398" y="3274704"/>
            <a:ext cx="250228" cy="771482"/>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CA"/>
          </a:p>
        </p:txBody>
      </p:sp>
      <p:sp>
        <p:nvSpPr>
          <p:cNvPr id="9" name="TextBox 8">
            <a:extLst>
              <a:ext uri="{FF2B5EF4-FFF2-40B4-BE49-F238E27FC236}">
                <a16:creationId xmlns:a16="http://schemas.microsoft.com/office/drawing/2014/main" id="{0956667A-A33D-4151-8517-21A38F9BD4B2}"/>
              </a:ext>
            </a:extLst>
          </p:cNvPr>
          <p:cNvSpPr txBox="1"/>
          <p:nvPr/>
        </p:nvSpPr>
        <p:spPr>
          <a:xfrm>
            <a:off x="0" y="2612878"/>
            <a:ext cx="5217006" cy="1477328"/>
          </a:xfrm>
          <a:prstGeom prst="rect">
            <a:avLst/>
          </a:prstGeom>
          <a:noFill/>
        </p:spPr>
        <p:txBody>
          <a:bodyPr wrap="none" rtlCol="0">
            <a:spAutoFit/>
          </a:bodyPr>
          <a:lstStyle/>
          <a:p>
            <a:r>
              <a:rPr lang="en-US" dirty="0"/>
              <a:t>Target set</a:t>
            </a:r>
          </a:p>
          <a:p>
            <a:pPr marL="285750" indent="-285750">
              <a:buFont typeface="Arial" panose="020B0604020202020204" pitchFamily="34" charset="0"/>
              <a:buChar char="•"/>
            </a:pPr>
            <a:r>
              <a:rPr lang="en-US" dirty="0"/>
              <a:t>Built-in functions available to create simple shapes</a:t>
            </a:r>
          </a:p>
          <a:p>
            <a:pPr marL="285750" indent="-285750">
              <a:buFont typeface="Arial" panose="020B0604020202020204" pitchFamily="34" charset="0"/>
              <a:buChar char="•"/>
            </a:pPr>
            <a:r>
              <a:rPr lang="en-US" dirty="0"/>
              <a:t>Arbitrary functions can be defined using the grid</a:t>
            </a:r>
          </a:p>
          <a:p>
            <a:pPr marL="742950" lvl="1" indent="-285750">
              <a:buFont typeface="Arial" panose="020B0604020202020204" pitchFamily="34" charset="0"/>
              <a:buChar char="•"/>
            </a:pPr>
            <a:r>
              <a:rPr lang="en-US" dirty="0" err="1"/>
              <a:t>g.xs</a:t>
            </a:r>
            <a:r>
              <a:rPr lang="en-US" dirty="0"/>
              <a:t>{</a:t>
            </a:r>
            <a:r>
              <a:rPr lang="en-US" dirty="0" err="1"/>
              <a:t>i</a:t>
            </a:r>
            <a:r>
              <a:rPr lang="en-US" dirty="0"/>
              <a:t>} in this context represents </a:t>
            </a:r>
            <a:r>
              <a:rPr lang="en-US" dirty="0" err="1"/>
              <a:t>i</a:t>
            </a:r>
            <a:r>
              <a:rPr lang="en-US" baseline="30000" dirty="0" err="1"/>
              <a:t>th</a:t>
            </a:r>
            <a:r>
              <a:rPr lang="en-US" dirty="0"/>
              <a:t> state</a:t>
            </a:r>
          </a:p>
          <a:p>
            <a:pPr marL="285750" indent="-285750">
              <a:buFont typeface="Arial" panose="020B0604020202020204" pitchFamily="34" charset="0"/>
              <a:buChar char="•"/>
            </a:pPr>
            <a:endParaRPr lang="en-US" dirty="0"/>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8A19316C-5609-402D-B9BA-AADDD9312F4A}"/>
                  </a:ext>
                </a:extLst>
              </p:cNvPr>
              <p:cNvSpPr txBox="1"/>
              <p:nvPr/>
            </p:nvSpPr>
            <p:spPr>
              <a:xfrm>
                <a:off x="0" y="3994988"/>
                <a:ext cx="5656668" cy="1200329"/>
              </a:xfrm>
              <a:prstGeom prst="rect">
                <a:avLst/>
              </a:prstGeom>
              <a:noFill/>
            </p:spPr>
            <p:txBody>
              <a:bodyPr wrap="square" rtlCol="0">
                <a:spAutoFit/>
              </a:bodyPr>
              <a:lstStyle/>
              <a:p>
                <a:r>
                  <a:rPr lang="en-US" dirty="0"/>
                  <a:t>Time horizon</a:t>
                </a:r>
              </a:p>
              <a:p>
                <a:pPr marL="285750" indent="-285750">
                  <a:buFont typeface="Arial" panose="020B0604020202020204" pitchFamily="34" charset="0"/>
                  <a:buChar char="•"/>
                </a:pPr>
                <a:r>
                  <a:rPr lang="en-US" dirty="0"/>
                  <a:t>dt and tau determine what </a:t>
                </a:r>
                <a14:m>
                  <m:oMath xmlns:m="http://schemas.openxmlformats.org/officeDocument/2006/math">
                    <m:r>
                      <a:rPr lang="en-US" b="0" i="1" smtClean="0">
                        <a:latin typeface="Cambria Math" panose="02040503050406030204" pitchFamily="18" charset="0"/>
                      </a:rPr>
                      <m:t>𝑡</m:t>
                    </m:r>
                  </m:oMath>
                </a14:m>
                <a:r>
                  <a:rPr lang="en-US" dirty="0"/>
                  <a:t> is stored for </a:t>
                </a:r>
                <a14:m>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𝑥</m:t>
                        </m:r>
                      </m:e>
                    </m:d>
                  </m:oMath>
                </a14:m>
                <a:endParaRPr lang="en-US" dirty="0"/>
              </a:p>
              <a:p>
                <a:pPr marL="285750" indent="-285750">
                  <a:buFont typeface="Arial" panose="020B0604020202020204" pitchFamily="34" charset="0"/>
                  <a:buChar char="•"/>
                </a:pPr>
                <a:r>
                  <a:rPr lang="en-US" dirty="0"/>
                  <a:t>Time discretization for computation is determined automatically to ensure numerical stability</a:t>
                </a:r>
              </a:p>
            </p:txBody>
          </p:sp>
        </mc:Choice>
        <mc:Fallback>
          <p:sp>
            <p:nvSpPr>
              <p:cNvPr id="10" name="TextBox 9">
                <a:extLst>
                  <a:ext uri="{FF2B5EF4-FFF2-40B4-BE49-F238E27FC236}">
                    <a16:creationId xmlns:a16="http://schemas.microsoft.com/office/drawing/2014/main" id="{8A19316C-5609-402D-B9BA-AADDD9312F4A}"/>
                  </a:ext>
                </a:extLst>
              </p:cNvPr>
              <p:cNvSpPr txBox="1">
                <a:spLocks noRot="1" noChangeAspect="1" noMove="1" noResize="1" noEditPoints="1" noAdjustHandles="1" noChangeArrowheads="1" noChangeShapeType="1" noTextEdit="1"/>
              </p:cNvSpPr>
              <p:nvPr/>
            </p:nvSpPr>
            <p:spPr>
              <a:xfrm>
                <a:off x="0" y="3994988"/>
                <a:ext cx="5656668" cy="1200329"/>
              </a:xfrm>
              <a:prstGeom prst="rect">
                <a:avLst/>
              </a:prstGeom>
              <a:blipFill>
                <a:blip r:embed="rId3"/>
                <a:stretch>
                  <a:fillRect l="-862" t="-2538" b="-7107"/>
                </a:stretch>
              </a:blipFill>
            </p:spPr>
            <p:txBody>
              <a:bodyPr/>
              <a:lstStyle/>
              <a:p>
                <a:r>
                  <a:rPr lang="en-CA">
                    <a:noFill/>
                  </a:rPr>
                  <a:t> </a:t>
                </a:r>
              </a:p>
            </p:txBody>
          </p:sp>
        </mc:Fallback>
      </mc:AlternateContent>
      <p:sp>
        <p:nvSpPr>
          <p:cNvPr id="11" name="TextBox 10">
            <a:extLst>
              <a:ext uri="{FF2B5EF4-FFF2-40B4-BE49-F238E27FC236}">
                <a16:creationId xmlns:a16="http://schemas.microsoft.com/office/drawing/2014/main" id="{3DA3456E-BC31-475C-8F12-652BC87146C8}"/>
              </a:ext>
            </a:extLst>
          </p:cNvPr>
          <p:cNvSpPr txBox="1"/>
          <p:nvPr/>
        </p:nvSpPr>
        <p:spPr>
          <a:xfrm>
            <a:off x="13767" y="5378540"/>
            <a:ext cx="5290854" cy="646331"/>
          </a:xfrm>
          <a:prstGeom prst="rect">
            <a:avLst/>
          </a:prstGeom>
          <a:noFill/>
        </p:spPr>
        <p:txBody>
          <a:bodyPr wrap="square" rtlCol="0">
            <a:spAutoFit/>
          </a:bodyPr>
          <a:lstStyle/>
          <a:p>
            <a:r>
              <a:rPr lang="en-US" dirty="0"/>
              <a:t>Vehicle parameters (</a:t>
            </a:r>
            <a:r>
              <a:rPr lang="en-US" dirty="0" err="1"/>
              <a:t>Dubins</a:t>
            </a:r>
            <a:r>
              <a:rPr lang="en-US" dirty="0"/>
              <a:t> car’s speed and max turn rate)</a:t>
            </a:r>
          </a:p>
        </p:txBody>
      </p:sp>
      <p:sp>
        <p:nvSpPr>
          <p:cNvPr id="12" name="TextBox 11">
            <a:extLst>
              <a:ext uri="{FF2B5EF4-FFF2-40B4-BE49-F238E27FC236}">
                <a16:creationId xmlns:a16="http://schemas.microsoft.com/office/drawing/2014/main" id="{FC31B73C-6DAB-4AE5-A827-E33D4ADA0A21}"/>
              </a:ext>
            </a:extLst>
          </p:cNvPr>
          <p:cNvSpPr txBox="1"/>
          <p:nvPr/>
        </p:nvSpPr>
        <p:spPr>
          <a:xfrm>
            <a:off x="838200" y="6355721"/>
            <a:ext cx="4496326" cy="369332"/>
          </a:xfrm>
          <a:prstGeom prst="rect">
            <a:avLst/>
          </a:prstGeom>
          <a:noFill/>
        </p:spPr>
        <p:txBody>
          <a:bodyPr wrap="square" rtlCol="0">
            <a:spAutoFit/>
          </a:bodyPr>
          <a:lstStyle/>
          <a:p>
            <a:r>
              <a:rPr lang="en-US" dirty="0"/>
              <a:t>Reach or avoid? (min for reach, max for avoid)</a:t>
            </a:r>
          </a:p>
        </p:txBody>
      </p:sp>
      <p:cxnSp>
        <p:nvCxnSpPr>
          <p:cNvPr id="14" name="Connector: Elbow 13">
            <a:extLst>
              <a:ext uri="{FF2B5EF4-FFF2-40B4-BE49-F238E27FC236}">
                <a16:creationId xmlns:a16="http://schemas.microsoft.com/office/drawing/2014/main" id="{E5381C6B-ED6A-4E13-A249-9C2947B37D03}"/>
              </a:ext>
            </a:extLst>
          </p:cNvPr>
          <p:cNvCxnSpPr>
            <a:cxnSpLocks/>
            <a:stCxn id="4" idx="1"/>
          </p:cNvCxnSpPr>
          <p:nvPr/>
        </p:nvCxnSpPr>
        <p:spPr>
          <a:xfrm rot="10800000">
            <a:off x="2163030" y="1534596"/>
            <a:ext cx="3240369" cy="877676"/>
          </a:xfrm>
          <a:prstGeom prst="bentConnector3">
            <a:avLst>
              <a:gd name="adj1" fmla="val 2709"/>
            </a:avLst>
          </a:prstGeom>
          <a:ln>
            <a:tailEnd type="triangle"/>
          </a:ln>
        </p:spPr>
        <p:style>
          <a:lnRef idx="3">
            <a:schemeClr val="dk1"/>
          </a:lnRef>
          <a:fillRef idx="0">
            <a:schemeClr val="dk1"/>
          </a:fillRef>
          <a:effectRef idx="2">
            <a:schemeClr val="dk1"/>
          </a:effectRef>
          <a:fontRef idx="minor">
            <a:schemeClr val="tx1"/>
          </a:fontRef>
        </p:style>
      </p:cxnSp>
      <p:cxnSp>
        <p:nvCxnSpPr>
          <p:cNvPr id="16" name="Connector: Elbow 15">
            <a:extLst>
              <a:ext uri="{FF2B5EF4-FFF2-40B4-BE49-F238E27FC236}">
                <a16:creationId xmlns:a16="http://schemas.microsoft.com/office/drawing/2014/main" id="{3986E713-C5E2-4715-80AD-A90641733C7F}"/>
              </a:ext>
            </a:extLst>
          </p:cNvPr>
          <p:cNvCxnSpPr>
            <a:cxnSpLocks/>
            <a:stCxn id="8" idx="1"/>
          </p:cNvCxnSpPr>
          <p:nvPr/>
        </p:nvCxnSpPr>
        <p:spPr>
          <a:xfrm rot="10800000">
            <a:off x="1046830" y="2826561"/>
            <a:ext cx="4356568" cy="833885"/>
          </a:xfrm>
          <a:prstGeom prst="bentConnector3">
            <a:avLst>
              <a:gd name="adj1" fmla="val 4548"/>
            </a:avLst>
          </a:prstGeom>
          <a:ln>
            <a:tailEnd type="triangle"/>
          </a:ln>
        </p:spPr>
        <p:style>
          <a:lnRef idx="3">
            <a:schemeClr val="dk1"/>
          </a:lnRef>
          <a:fillRef idx="0">
            <a:schemeClr val="dk1"/>
          </a:fillRef>
          <a:effectRef idx="2">
            <a:schemeClr val="dk1"/>
          </a:effectRef>
          <a:fontRef idx="minor">
            <a:schemeClr val="tx1"/>
          </a:fontRef>
        </p:style>
      </p:cxnSp>
      <p:sp>
        <p:nvSpPr>
          <p:cNvPr id="22" name="Left Brace 21">
            <a:extLst>
              <a:ext uri="{FF2B5EF4-FFF2-40B4-BE49-F238E27FC236}">
                <a16:creationId xmlns:a16="http://schemas.microsoft.com/office/drawing/2014/main" id="{56115AD7-0662-4BC7-858F-86B29F0C5323}"/>
              </a:ext>
            </a:extLst>
          </p:cNvPr>
          <p:cNvSpPr/>
          <p:nvPr/>
        </p:nvSpPr>
        <p:spPr>
          <a:xfrm>
            <a:off x="5403398" y="4209410"/>
            <a:ext cx="250228" cy="809859"/>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CA"/>
          </a:p>
        </p:txBody>
      </p:sp>
      <p:sp>
        <p:nvSpPr>
          <p:cNvPr id="23" name="Left Brace 22">
            <a:extLst>
              <a:ext uri="{FF2B5EF4-FFF2-40B4-BE49-F238E27FC236}">
                <a16:creationId xmlns:a16="http://schemas.microsoft.com/office/drawing/2014/main" id="{88D2CF05-1C12-4246-9092-9BF5E1F1F3A9}"/>
              </a:ext>
            </a:extLst>
          </p:cNvPr>
          <p:cNvSpPr/>
          <p:nvPr/>
        </p:nvSpPr>
        <p:spPr>
          <a:xfrm>
            <a:off x="5424343" y="6328072"/>
            <a:ext cx="250228" cy="42463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CA"/>
          </a:p>
        </p:txBody>
      </p:sp>
      <p:sp>
        <p:nvSpPr>
          <p:cNvPr id="24" name="Left Brace 23">
            <a:extLst>
              <a:ext uri="{FF2B5EF4-FFF2-40B4-BE49-F238E27FC236}">
                <a16:creationId xmlns:a16="http://schemas.microsoft.com/office/drawing/2014/main" id="{080F04DF-B395-44FF-8705-2AB0E37AE1C4}"/>
              </a:ext>
            </a:extLst>
          </p:cNvPr>
          <p:cNvSpPr/>
          <p:nvPr/>
        </p:nvSpPr>
        <p:spPr>
          <a:xfrm>
            <a:off x="5408809" y="5378540"/>
            <a:ext cx="250228" cy="782967"/>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CA"/>
          </a:p>
        </p:txBody>
      </p:sp>
      <p:cxnSp>
        <p:nvCxnSpPr>
          <p:cNvPr id="25" name="Connector: Elbow 24">
            <a:extLst>
              <a:ext uri="{FF2B5EF4-FFF2-40B4-BE49-F238E27FC236}">
                <a16:creationId xmlns:a16="http://schemas.microsoft.com/office/drawing/2014/main" id="{B5BBEA1D-1E81-4F72-8C55-7D627C0E2F9C}"/>
              </a:ext>
            </a:extLst>
          </p:cNvPr>
          <p:cNvCxnSpPr>
            <a:cxnSpLocks/>
            <a:stCxn id="22" idx="1"/>
          </p:cNvCxnSpPr>
          <p:nvPr/>
        </p:nvCxnSpPr>
        <p:spPr>
          <a:xfrm rot="10800000">
            <a:off x="1418898" y="4209410"/>
            <a:ext cx="3984501" cy="404930"/>
          </a:xfrm>
          <a:prstGeom prst="bentConnector3">
            <a:avLst>
              <a:gd name="adj1" fmla="val 6318"/>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41001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537F7A-8EC3-483C-8F6A-2FA7685E9257}"/>
              </a:ext>
            </a:extLst>
          </p:cNvPr>
          <p:cNvPicPr>
            <a:picLocks noChangeAspect="1"/>
          </p:cNvPicPr>
          <p:nvPr/>
        </p:nvPicPr>
        <p:blipFill>
          <a:blip r:embed="rId3"/>
          <a:stretch>
            <a:fillRect/>
          </a:stretch>
        </p:blipFill>
        <p:spPr>
          <a:xfrm>
            <a:off x="3989281" y="1576552"/>
            <a:ext cx="8109981" cy="5281448"/>
          </a:xfrm>
          <a:prstGeom prst="rect">
            <a:avLst/>
          </a:prstGeom>
        </p:spPr>
      </p:pic>
      <p:sp>
        <p:nvSpPr>
          <p:cNvPr id="5" name="Title 1">
            <a:extLst>
              <a:ext uri="{FF2B5EF4-FFF2-40B4-BE49-F238E27FC236}">
                <a16:creationId xmlns:a16="http://schemas.microsoft.com/office/drawing/2014/main" id="{1E12DE06-50DA-4B66-A179-4C51F46B2C9D}"/>
              </a:ext>
            </a:extLst>
          </p:cNvPr>
          <p:cNvSpPr txBox="1">
            <a:spLocks/>
          </p:cNvSpPr>
          <p:nvPr/>
        </p:nvSpPr>
        <p:spPr>
          <a:xfrm>
            <a:off x="838200" y="6242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Tutorial Code Overview</a:t>
            </a:r>
            <a:endParaRPr lang="en-CA" dirty="0"/>
          </a:p>
        </p:txBody>
      </p:sp>
      <p:sp>
        <p:nvSpPr>
          <p:cNvPr id="6" name="Left Brace 5">
            <a:extLst>
              <a:ext uri="{FF2B5EF4-FFF2-40B4-BE49-F238E27FC236}">
                <a16:creationId xmlns:a16="http://schemas.microsoft.com/office/drawing/2014/main" id="{E6D1BA16-B0CF-4008-A3E5-7D98D8F0568C}"/>
              </a:ext>
            </a:extLst>
          </p:cNvPr>
          <p:cNvSpPr/>
          <p:nvPr/>
        </p:nvSpPr>
        <p:spPr>
          <a:xfrm>
            <a:off x="3670207" y="1898168"/>
            <a:ext cx="250228" cy="510803"/>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CA"/>
          </a:p>
        </p:txBody>
      </p:sp>
      <p:sp>
        <p:nvSpPr>
          <p:cNvPr id="7" name="TextBox 6">
            <a:extLst>
              <a:ext uri="{FF2B5EF4-FFF2-40B4-BE49-F238E27FC236}">
                <a16:creationId xmlns:a16="http://schemas.microsoft.com/office/drawing/2014/main" id="{843041A1-A368-460C-BF0E-BB803F077916}"/>
              </a:ext>
            </a:extLst>
          </p:cNvPr>
          <p:cNvSpPr txBox="1"/>
          <p:nvPr/>
        </p:nvSpPr>
        <p:spPr>
          <a:xfrm>
            <a:off x="1" y="1502986"/>
            <a:ext cx="3827868" cy="1477328"/>
          </a:xfrm>
          <a:prstGeom prst="rect">
            <a:avLst/>
          </a:prstGeom>
          <a:noFill/>
        </p:spPr>
        <p:txBody>
          <a:bodyPr wrap="square" rtlCol="0">
            <a:spAutoFit/>
          </a:bodyPr>
          <a:lstStyle/>
          <a:p>
            <a:r>
              <a:rPr lang="en-US" dirty="0"/>
              <a:t>ODE model of system</a:t>
            </a:r>
          </a:p>
          <a:p>
            <a:pPr marL="285750" indent="-285750">
              <a:buFont typeface="Arial" panose="020B0604020202020204" pitchFamily="34" charset="0"/>
              <a:buChar char="•"/>
            </a:pPr>
            <a:r>
              <a:rPr lang="en-US" dirty="0"/>
              <a:t>Implemented as classes, found in the </a:t>
            </a:r>
            <a:r>
              <a:rPr lang="en-US" dirty="0" err="1"/>
              <a:t>DynSys</a:t>
            </a:r>
            <a:r>
              <a:rPr lang="en-US" dirty="0"/>
              <a:t> folder</a:t>
            </a:r>
          </a:p>
          <a:p>
            <a:pPr marL="285750" indent="-285750">
              <a:buFont typeface="Arial" panose="020B0604020202020204" pitchFamily="34" charset="0"/>
              <a:buChar char="•"/>
            </a:pPr>
            <a:r>
              <a:rPr lang="en-US" dirty="0"/>
              <a:t>Implementing extra models is relatively simple</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08FCD4BD-4AA2-4422-970E-503C2A80B723}"/>
                  </a:ext>
                </a:extLst>
              </p:cNvPr>
              <p:cNvSpPr txBox="1"/>
              <p:nvPr/>
            </p:nvSpPr>
            <p:spPr>
              <a:xfrm>
                <a:off x="0" y="4542492"/>
                <a:ext cx="3989281" cy="1754326"/>
              </a:xfrm>
              <a:prstGeom prst="rect">
                <a:avLst/>
              </a:prstGeom>
              <a:noFill/>
            </p:spPr>
            <p:txBody>
              <a:bodyPr wrap="square" rtlCol="0">
                <a:spAutoFit/>
              </a:bodyPr>
              <a:lstStyle/>
              <a:p>
                <a:r>
                  <a:rPr lang="en-US" dirty="0"/>
                  <a:t>Pack parameters and solve PDE</a:t>
                </a:r>
              </a:p>
              <a:p>
                <a:pPr marL="285750" indent="-285750">
                  <a:buFont typeface="Arial" panose="020B0604020202020204" pitchFamily="34" charset="0"/>
                  <a:buChar char="•"/>
                </a:pPr>
                <a:r>
                  <a:rPr lang="en-US" dirty="0" err="1">
                    <a:solidFill>
                      <a:srgbClr val="FF0000"/>
                    </a:solidFill>
                  </a:rPr>
                  <a:t>minWith</a:t>
                </a:r>
                <a:r>
                  <a:rPr lang="en-US" dirty="0"/>
                  <a:t> parameter determines whether reachable sets or tubes are computed</a:t>
                </a:r>
              </a:p>
              <a:p>
                <a:pPr marL="285750" indent="-285750">
                  <a:buFont typeface="Arial" panose="020B0604020202020204" pitchFamily="34" charset="0"/>
                  <a:buChar char="•"/>
                </a:pPr>
                <a:r>
                  <a:rPr lang="en-US" dirty="0"/>
                  <a:t>Solution is stored in data, which is a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+1</m:t>
                        </m:r>
                      </m:e>
                    </m:d>
                  </m:oMath>
                </a14:m>
                <a:r>
                  <a:rPr lang="en-US" dirty="0"/>
                  <a:t>-dimensional array</a:t>
                </a:r>
              </a:p>
            </p:txBody>
          </p:sp>
        </mc:Choice>
        <mc:Fallback>
          <p:sp>
            <p:nvSpPr>
              <p:cNvPr id="8" name="TextBox 7">
                <a:extLst>
                  <a:ext uri="{FF2B5EF4-FFF2-40B4-BE49-F238E27FC236}">
                    <a16:creationId xmlns:a16="http://schemas.microsoft.com/office/drawing/2014/main" id="{08FCD4BD-4AA2-4422-970E-503C2A80B723}"/>
                  </a:ext>
                </a:extLst>
              </p:cNvPr>
              <p:cNvSpPr txBox="1">
                <a:spLocks noRot="1" noChangeAspect="1" noMove="1" noResize="1" noEditPoints="1" noAdjustHandles="1" noChangeArrowheads="1" noChangeShapeType="1" noTextEdit="1"/>
              </p:cNvSpPr>
              <p:nvPr/>
            </p:nvSpPr>
            <p:spPr>
              <a:xfrm>
                <a:off x="0" y="4542492"/>
                <a:ext cx="3989281" cy="1754326"/>
              </a:xfrm>
              <a:prstGeom prst="rect">
                <a:avLst/>
              </a:prstGeom>
              <a:blipFill>
                <a:blip r:embed="rId4"/>
                <a:stretch>
                  <a:fillRect l="-1223" t="-1736" b="-4514"/>
                </a:stretch>
              </a:blipFill>
            </p:spPr>
            <p:txBody>
              <a:bodyPr/>
              <a:lstStyle/>
              <a:p>
                <a:r>
                  <a:rPr lang="en-CA">
                    <a:noFill/>
                  </a:rPr>
                  <a:t> </a:t>
                </a:r>
              </a:p>
            </p:txBody>
          </p:sp>
        </mc:Fallback>
      </mc:AlternateContent>
      <p:pic>
        <p:nvPicPr>
          <p:cNvPr id="10" name="Picture 9">
            <a:extLst>
              <a:ext uri="{FF2B5EF4-FFF2-40B4-BE49-F238E27FC236}">
                <a16:creationId xmlns:a16="http://schemas.microsoft.com/office/drawing/2014/main" id="{CB705A51-CDAF-43BD-B3FD-915477767F31}"/>
              </a:ext>
            </a:extLst>
          </p:cNvPr>
          <p:cNvPicPr>
            <a:picLocks noChangeAspect="1"/>
          </p:cNvPicPr>
          <p:nvPr/>
        </p:nvPicPr>
        <p:blipFill>
          <a:blip r:embed="rId5"/>
          <a:stretch>
            <a:fillRect/>
          </a:stretch>
        </p:blipFill>
        <p:spPr>
          <a:xfrm>
            <a:off x="9629578" y="14374"/>
            <a:ext cx="2562422" cy="4243502"/>
          </a:xfrm>
          <a:prstGeom prst="rect">
            <a:avLst/>
          </a:prstGeom>
        </p:spPr>
      </p:pic>
      <p:sp>
        <p:nvSpPr>
          <p:cNvPr id="11" name="Left Brace 10">
            <a:extLst>
              <a:ext uri="{FF2B5EF4-FFF2-40B4-BE49-F238E27FC236}">
                <a16:creationId xmlns:a16="http://schemas.microsoft.com/office/drawing/2014/main" id="{C66C7A86-1B56-4A10-8981-5E33C135968A}"/>
              </a:ext>
            </a:extLst>
          </p:cNvPr>
          <p:cNvSpPr/>
          <p:nvPr/>
        </p:nvSpPr>
        <p:spPr>
          <a:xfrm>
            <a:off x="3675298" y="2515623"/>
            <a:ext cx="250228" cy="4342377"/>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CA"/>
          </a:p>
        </p:txBody>
      </p:sp>
      <p:sp>
        <p:nvSpPr>
          <p:cNvPr id="12" name="Rectangle 11">
            <a:extLst>
              <a:ext uri="{FF2B5EF4-FFF2-40B4-BE49-F238E27FC236}">
                <a16:creationId xmlns:a16="http://schemas.microsoft.com/office/drawing/2014/main" id="{A8651D9D-314C-4613-B226-0DC044DAEE5A}"/>
              </a:ext>
            </a:extLst>
          </p:cNvPr>
          <p:cNvSpPr/>
          <p:nvPr/>
        </p:nvSpPr>
        <p:spPr>
          <a:xfrm>
            <a:off x="7472855" y="6325126"/>
            <a:ext cx="674764" cy="470447"/>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CA"/>
          </a:p>
        </p:txBody>
      </p:sp>
      <p:cxnSp>
        <p:nvCxnSpPr>
          <p:cNvPr id="13" name="Connector: Elbow 12">
            <a:extLst>
              <a:ext uri="{FF2B5EF4-FFF2-40B4-BE49-F238E27FC236}">
                <a16:creationId xmlns:a16="http://schemas.microsoft.com/office/drawing/2014/main" id="{ABBB5DA8-F8D4-4B27-AE87-1B29A872EE38}"/>
              </a:ext>
            </a:extLst>
          </p:cNvPr>
          <p:cNvCxnSpPr>
            <a:cxnSpLocks/>
          </p:cNvCxnSpPr>
          <p:nvPr/>
        </p:nvCxnSpPr>
        <p:spPr>
          <a:xfrm rot="10800000">
            <a:off x="2125195" y="1743009"/>
            <a:ext cx="1488511" cy="410561"/>
          </a:xfrm>
          <a:prstGeom prst="bentConnector3">
            <a:avLst>
              <a:gd name="adj1" fmla="val 7634"/>
            </a:avLst>
          </a:prstGeom>
          <a:ln>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0A535771-B2B0-4876-A925-0A6775F6570D}"/>
              </a:ext>
            </a:extLst>
          </p:cNvPr>
          <p:cNvCxnSpPr>
            <a:stCxn id="11" idx="1"/>
          </p:cNvCxnSpPr>
          <p:nvPr/>
        </p:nvCxnSpPr>
        <p:spPr>
          <a:xfrm flipH="1" flipV="1">
            <a:off x="3045898" y="4686811"/>
            <a:ext cx="629400"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5601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A0B8-B556-45AC-A5DB-EE60C940B78A}"/>
              </a:ext>
            </a:extLst>
          </p:cNvPr>
          <p:cNvSpPr>
            <a:spLocks noGrp="1"/>
          </p:cNvSpPr>
          <p:nvPr>
            <p:ph type="title"/>
          </p:nvPr>
        </p:nvSpPr>
        <p:spPr/>
        <p:txBody>
          <a:bodyPr/>
          <a:lstStyle/>
          <a:p>
            <a:r>
              <a:rPr lang="en-CA" dirty="0"/>
              <a:t>Reaching vs. Avoiding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4AE738A-6B3A-47BC-8923-710E20EF516F}"/>
                  </a:ext>
                </a:extLst>
              </p:cNvPr>
              <p:cNvSpPr>
                <a:spLocks noGrp="1"/>
              </p:cNvSpPr>
              <p:nvPr>
                <p:ph sz="half" idx="1"/>
              </p:nvPr>
            </p:nvSpPr>
            <p:spPr>
              <a:xfrm>
                <a:off x="236808" y="1825625"/>
                <a:ext cx="5782992" cy="4351338"/>
              </a:xfrm>
            </p:spPr>
            <p:txBody>
              <a:bodyPr>
                <a:normAutofit fontScale="70000" lnSpcReduction="20000"/>
              </a:bodyPr>
              <a:lstStyle/>
              <a:p>
                <a:r>
                  <a:rPr lang="en-CA" dirty="0"/>
                  <a:t>Avoiding danger</a:t>
                </a:r>
              </a:p>
              <a:p>
                <a:endParaRPr lang="en-CA" dirty="0"/>
              </a:p>
              <a:p>
                <a:pPr lvl="1"/>
                <a:r>
                  <a:rPr lang="en-CA" dirty="0"/>
                  <a:t>BRS definition</a:t>
                </a:r>
              </a:p>
              <a:p>
                <a:pPr marL="0" lvl="1" indent="0">
                  <a:buNone/>
                </a:pPr>
                <a14:m>
                  <m:oMathPara xmlns:m="http://schemas.openxmlformats.org/officeDocument/2006/math">
                    <m:oMathParaPr>
                      <m:jc m:val="centerGroup"/>
                    </m:oMathParaPr>
                    <m:oMath xmlns:m="http://schemas.openxmlformats.org/officeDocument/2006/math">
                      <m:r>
                        <a:rPr lang="en-CA" i="1">
                          <a:latin typeface="Cambria Math" panose="02040503050406030204" pitchFamily="18" charset="0"/>
                        </a:rPr>
                        <m:t>𝒜</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d>
                        <m:dPr>
                          <m:begChr m:val="{"/>
                          <m:endChr m:val="}"/>
                          <m:ctrlPr>
                            <a:rPr lang="en-CA" i="1">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r>
                            <a:rPr lang="en-CA" i="1">
                              <a:latin typeface="Cambria Math" panose="02040503050406030204" pitchFamily="18" charset="0"/>
                            </a:rPr>
                            <m:t>𝑢</m:t>
                          </m:r>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0</m:t>
                              </m:r>
                            </m:e>
                          </m:d>
                          <m:r>
                            <a:rPr lang="en-CA" i="1">
                              <a:latin typeface="Cambria Math" panose="02040503050406030204" pitchFamily="18" charset="0"/>
                            </a:rPr>
                            <m:t>∈</m:t>
                          </m:r>
                          <m:r>
                            <a:rPr lang="en-CA" i="1">
                              <a:latin typeface="Cambria Math" panose="02040503050406030204" pitchFamily="18" charset="0"/>
                            </a:rPr>
                            <m:t>𝒯</m:t>
                          </m:r>
                        </m:e>
                      </m:d>
                    </m:oMath>
                  </m:oMathPara>
                </a14:m>
                <a:endParaRPr lang="en-CA" dirty="0"/>
              </a:p>
              <a:p>
                <a:pPr marL="0" lvl="1" indent="0">
                  <a:buNone/>
                </a:pPr>
                <a:endParaRPr lang="en-CA" dirty="0"/>
              </a:p>
              <a:p>
                <a:pPr lvl="1"/>
                <a:r>
                  <a:rPr lang="en-CA" dirty="0"/>
                  <a:t>Value function</a:t>
                </a:r>
              </a:p>
              <a:p>
                <a:pPr marL="457200" lvl="1" indent="0">
                  <a:buNone/>
                </a:pPr>
                <a14:m>
                  <m:oMathPara xmlns:m="http://schemas.openxmlformats.org/officeDocument/2006/math">
                    <m:oMathParaPr>
                      <m:jc m:val="centerGroup"/>
                    </m:oMathParaPr>
                    <m:oMath xmlns:m="http://schemas.openxmlformats.org/officeDocument/2006/math">
                      <m:r>
                        <a:rPr lang="en-CA" i="1">
                          <a:latin typeface="Cambria Math" panose="02040503050406030204" pitchFamily="18" charset="0"/>
                        </a:rPr>
                        <m:t>𝑉</m:t>
                      </m:r>
                      <m:d>
                        <m:dPr>
                          <m:ctrlPr>
                            <a:rPr lang="en-CA" i="1">
                              <a:latin typeface="Cambria Math" panose="02040503050406030204" pitchFamily="18" charset="0"/>
                            </a:rPr>
                          </m:ctrlPr>
                        </m:dPr>
                        <m:e>
                          <m:r>
                            <a:rPr lang="en-CA" i="1">
                              <a:latin typeface="Cambria Math" panose="02040503050406030204" pitchFamily="18" charset="0"/>
                            </a:rPr>
                            <m:t>𝑡</m:t>
                          </m:r>
                          <m:r>
                            <a:rPr lang="en-CA" i="1">
                              <a:latin typeface="Cambria Math" panose="02040503050406030204" pitchFamily="18" charset="0"/>
                            </a:rPr>
                            <m:t>,</m:t>
                          </m:r>
                          <m:r>
                            <a:rPr lang="en-CA" i="1">
                              <a:latin typeface="Cambria Math" panose="02040503050406030204" pitchFamily="18" charset="0"/>
                            </a:rPr>
                            <m:t>𝑥</m:t>
                          </m:r>
                        </m:e>
                      </m:d>
                      <m:r>
                        <a:rPr lang="en-CA" i="1">
                          <a:latin typeface="Cambria Math" panose="02040503050406030204" pitchFamily="18" charset="0"/>
                        </a:rPr>
                        <m:t>=</m:t>
                      </m:r>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a:latin typeface="Cambria Math" panose="02040503050406030204" pitchFamily="18" charset="0"/>
                                </a:rPr>
                                <m:t>min</m:t>
                              </m:r>
                            </m:e>
                            <m:lim>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lim>
                          </m:limLow>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a:latin typeface="Cambria Math" panose="02040503050406030204" pitchFamily="18" charset="0"/>
                                    </a:rPr>
                                    <m:t>max</m:t>
                                  </m:r>
                                </m:e>
                                <m:lim>
                                  <m:r>
                                    <a:rPr lang="en-CA" i="1">
                                      <a:latin typeface="Cambria Math" panose="02040503050406030204" pitchFamily="18" charset="0"/>
                                    </a:rPr>
                                    <m:t>𝑢</m:t>
                                  </m:r>
                                </m:lim>
                              </m:limLow>
                            </m:fName>
                            <m:e>
                              <m:r>
                                <a:rPr lang="en-CA" i="1">
                                  <a:latin typeface="Cambria Math" panose="02040503050406030204" pitchFamily="18" charset="0"/>
                                </a:rPr>
                                <m:t>𝑙</m:t>
                              </m:r>
                              <m:d>
                                <m:dPr>
                                  <m:ctrlPr>
                                    <a:rPr lang="en-CA" i="1">
                                      <a:latin typeface="Cambria Math" panose="02040503050406030204" pitchFamily="18" charset="0"/>
                                    </a:rPr>
                                  </m:ctrlPr>
                                </m:dPr>
                                <m:e>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0</m:t>
                                      </m:r>
                                    </m:e>
                                  </m:d>
                                </m:e>
                              </m:d>
                            </m:e>
                          </m:func>
                        </m:e>
                      </m:func>
                    </m:oMath>
                  </m:oMathPara>
                </a14:m>
                <a:endParaRPr lang="en-CA" dirty="0"/>
              </a:p>
              <a:p>
                <a:pPr marL="457200" lvl="1" indent="0">
                  <a:buNone/>
                </a:pPr>
                <a:endParaRPr lang="en-CA" dirty="0"/>
              </a:p>
              <a:p>
                <a:pPr lvl="1"/>
                <a:r>
                  <a:rPr lang="en-CA" dirty="0"/>
                  <a:t>HJ PDE</a:t>
                </a:r>
              </a:p>
              <a:p>
                <a:pPr marL="457200" lvl="1" indent="0">
                  <a:buNone/>
                </a:pPr>
                <a14:m>
                  <m:oMathPara xmlns:m="http://schemas.openxmlformats.org/officeDocument/2006/math">
                    <m:oMathParaPr>
                      <m:jc m:val="centerGroup"/>
                    </m:oMathParaPr>
                    <m:oMath xmlns:m="http://schemas.openxmlformats.org/officeDocument/2006/math">
                      <m:f>
                        <m:fPr>
                          <m:ctrlPr>
                            <a:rPr lang="en-CA" i="1">
                              <a:latin typeface="Cambria Math" panose="02040503050406030204" pitchFamily="18" charset="0"/>
                            </a:rPr>
                          </m:ctrlPr>
                        </m:fPr>
                        <m:num>
                          <m:r>
                            <a:rPr lang="en-CA" i="1">
                              <a:latin typeface="Cambria Math" panose="02040503050406030204" pitchFamily="18" charset="0"/>
                            </a:rPr>
                            <m:t>𝜕</m:t>
                          </m:r>
                          <m:r>
                            <a:rPr lang="en-CA" i="1">
                              <a:latin typeface="Cambria Math" panose="02040503050406030204" pitchFamily="18" charset="0"/>
                            </a:rPr>
                            <m:t>𝑉</m:t>
                          </m:r>
                        </m:num>
                        <m:den>
                          <m:r>
                            <a:rPr lang="en-CA" i="1">
                              <a:latin typeface="Cambria Math" panose="02040503050406030204" pitchFamily="18" charset="0"/>
                            </a:rPr>
                            <m:t>𝜕</m:t>
                          </m:r>
                          <m:r>
                            <a:rPr lang="en-CA" i="1">
                              <a:latin typeface="Cambria Math" panose="02040503050406030204" pitchFamily="18" charset="0"/>
                            </a:rPr>
                            <m:t>𝑡</m:t>
                          </m:r>
                        </m:den>
                      </m:f>
                      <m:r>
                        <a:rPr lang="en-CA" i="1">
                          <a:latin typeface="Cambria Math" panose="02040503050406030204" pitchFamily="18" charset="0"/>
                        </a:rPr>
                        <m:t>+</m:t>
                      </m:r>
                      <m:limLow>
                        <m:limLowPr>
                          <m:ctrlPr>
                            <a:rPr lang="en-US" i="1">
                              <a:latin typeface="Cambria Math" panose="02040503050406030204" pitchFamily="18" charset="0"/>
                            </a:rPr>
                          </m:ctrlPr>
                        </m:limLowPr>
                        <m:e>
                          <m:r>
                            <m:rPr>
                              <m:sty m:val="p"/>
                            </m:rPr>
                            <a:rPr lang="en-CA">
                              <a:latin typeface="Cambria Math" panose="02040503050406030204" pitchFamily="18" charset="0"/>
                            </a:rPr>
                            <m:t>max</m:t>
                          </m:r>
                        </m:e>
                        <m:lim>
                          <m:r>
                            <a:rPr lang="en-CA" i="1">
                              <a:latin typeface="Cambria Math" panose="02040503050406030204" pitchFamily="18" charset="0"/>
                            </a:rPr>
                            <m:t>𝑢</m:t>
                          </m:r>
                        </m:lim>
                      </m:limLow>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CA" i="1">
                                  <a:latin typeface="Cambria Math" panose="02040503050406030204" pitchFamily="18" charset="0"/>
                                </a:rPr>
                                <m:t>𝑑</m:t>
                              </m:r>
                            </m:lim>
                          </m:limLow>
                        </m:fName>
                        <m:e>
                          <m:d>
                            <m:dPr>
                              <m:begChr m:val="["/>
                              <m:endChr m:val="]"/>
                              <m:ctrlPr>
                                <a:rPr lang="en-US" i="1">
                                  <a:latin typeface="Cambria Math" panose="02040503050406030204" pitchFamily="18" charset="0"/>
                                </a:rPr>
                              </m:ctrlPr>
                            </m:dPr>
                            <m:e>
                              <m:sSup>
                                <m:sSupPr>
                                  <m:ctrlPr>
                                    <a:rPr lang="en-CA" b="0" i="1" smtClean="0">
                                      <a:latin typeface="Cambria Math" panose="02040503050406030204" pitchFamily="18" charset="0"/>
                                    </a:rPr>
                                  </m:ctrlPr>
                                </m:sSupPr>
                                <m:e>
                                  <m:d>
                                    <m:dPr>
                                      <m:ctrlPr>
                                        <a:rPr lang="en-CA" b="0" i="1" smtClean="0">
                                          <a:latin typeface="Cambria Math" panose="02040503050406030204" pitchFamily="18" charset="0"/>
                                        </a:rPr>
                                      </m:ctrlPr>
                                    </m:dPr>
                                    <m:e>
                                      <m:f>
                                        <m:fPr>
                                          <m:ctrlPr>
                                            <a:rPr lang="en-CA" i="1">
                                              <a:latin typeface="Cambria Math" panose="02040503050406030204" pitchFamily="18" charset="0"/>
                                            </a:rPr>
                                          </m:ctrlPr>
                                        </m:fPr>
                                        <m:num>
                                          <m:r>
                                            <a:rPr lang="en-CA" i="1">
                                              <a:latin typeface="Cambria Math" panose="02040503050406030204" pitchFamily="18" charset="0"/>
                                            </a:rPr>
                                            <m:t>𝜕</m:t>
                                          </m:r>
                                          <m:r>
                                            <a:rPr lang="en-CA" i="1">
                                              <a:latin typeface="Cambria Math" panose="02040503050406030204" pitchFamily="18" charset="0"/>
                                            </a:rPr>
                                            <m:t>𝑉</m:t>
                                          </m:r>
                                        </m:num>
                                        <m:den>
                                          <m:r>
                                            <a:rPr lang="en-CA" i="1">
                                              <a:latin typeface="Cambria Math" panose="02040503050406030204" pitchFamily="18" charset="0"/>
                                            </a:rPr>
                                            <m:t>𝜕</m:t>
                                          </m:r>
                                          <m:r>
                                            <a:rPr lang="en-CA" i="1">
                                              <a:latin typeface="Cambria Math" panose="02040503050406030204" pitchFamily="18" charset="0"/>
                                            </a:rPr>
                                            <m:t>𝑥</m:t>
                                          </m:r>
                                        </m:den>
                                      </m:f>
                                    </m:e>
                                  </m:d>
                                </m:e>
                                <m:sup>
                                  <m:r>
                                    <a:rPr lang="en-CA" b="0" i="1" smtClean="0">
                                      <a:latin typeface="Cambria Math" panose="02040503050406030204" pitchFamily="18" charset="0"/>
                                    </a:rPr>
                                    <m:t>⊤</m:t>
                                  </m:r>
                                </m:sup>
                              </m:sSup>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e>
                          </m:d>
                        </m:e>
                      </m:func>
                      <m:r>
                        <a:rPr lang="en-CA" b="0" i="1" smtClean="0">
                          <a:latin typeface="Cambria Math" panose="02040503050406030204" pitchFamily="18" charset="0"/>
                        </a:rPr>
                        <m:t>=0</m:t>
                      </m:r>
                    </m:oMath>
                  </m:oMathPara>
                </a14:m>
                <a:endParaRPr lang="en-CA" dirty="0"/>
              </a:p>
              <a:p>
                <a:pPr marL="457200" lvl="1" indent="0">
                  <a:buNone/>
                </a:pPr>
                <a:endParaRPr lang="en-CA" dirty="0"/>
              </a:p>
              <a:p>
                <a:pPr lvl="1"/>
                <a:r>
                  <a:rPr lang="en-CA" dirty="0"/>
                  <a:t>Optimal control</a:t>
                </a:r>
              </a:p>
              <a:p>
                <a:pPr marL="457200" lvl="1" indent="0">
                  <a:buNone/>
                </a:pPr>
                <a14:m>
                  <m:oMathPara xmlns:m="http://schemas.openxmlformats.org/officeDocument/2006/math">
                    <m:oMathParaPr>
                      <m:jc m:val="centerGroup"/>
                    </m:oMathParaPr>
                    <m:oMath xmlns:m="http://schemas.openxmlformats.org/officeDocument/2006/math">
                      <m:sSup>
                        <m:sSupPr>
                          <m:ctrlPr>
                            <a:rPr lang="en-CA" b="0" i="1" smtClean="0">
                              <a:latin typeface="Cambria Math" panose="02040503050406030204" pitchFamily="18" charset="0"/>
                            </a:rPr>
                          </m:ctrlPr>
                        </m:sSupPr>
                        <m:e>
                          <m:r>
                            <a:rPr lang="en-CA" b="0" i="1" smtClean="0">
                              <a:latin typeface="Cambria Math" panose="02040503050406030204" pitchFamily="18" charset="0"/>
                            </a:rPr>
                            <m:t>𝑢</m:t>
                          </m:r>
                        </m:e>
                        <m:sup>
                          <m:r>
                            <a:rPr lang="en-CA" b="0" i="1" smtClean="0">
                              <a:latin typeface="Cambria Math" panose="02040503050406030204" pitchFamily="18" charset="0"/>
                            </a:rPr>
                            <m:t>∗</m:t>
                          </m:r>
                        </m:sup>
                      </m:sSup>
                      <m:r>
                        <a:rPr lang="en-CA" b="0" i="1" smtClean="0">
                          <a:latin typeface="Cambria Math" panose="02040503050406030204" pitchFamily="18" charset="0"/>
                        </a:rPr>
                        <m:t>=</m:t>
                      </m:r>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arg</m:t>
                          </m:r>
                        </m:fName>
                        <m:e>
                          <m:func>
                            <m:funcPr>
                              <m:ctrlPr>
                                <a:rPr lang="en-CA" b="0" i="1" smtClean="0">
                                  <a:latin typeface="Cambria Math" panose="02040503050406030204" pitchFamily="18" charset="0"/>
                                </a:rPr>
                              </m:ctrlPr>
                            </m:funcPr>
                            <m:fName>
                              <m:limLow>
                                <m:limLowPr>
                                  <m:ctrlPr>
                                    <a:rPr lang="en-CA" b="0" i="1" smtClean="0">
                                      <a:latin typeface="Cambria Math" panose="02040503050406030204" pitchFamily="18" charset="0"/>
                                    </a:rPr>
                                  </m:ctrlPr>
                                </m:limLowPr>
                                <m:e>
                                  <m:r>
                                    <m:rPr>
                                      <m:sty m:val="p"/>
                                    </m:rPr>
                                    <a:rPr lang="en-CA" b="0" i="0" smtClean="0">
                                      <a:latin typeface="Cambria Math" panose="02040503050406030204" pitchFamily="18" charset="0"/>
                                    </a:rPr>
                                    <m:t>max</m:t>
                                  </m:r>
                                </m:e>
                                <m:lim>
                                  <m:r>
                                    <a:rPr lang="en-CA" b="0" i="1" smtClean="0">
                                      <a:latin typeface="Cambria Math" panose="02040503050406030204" pitchFamily="18" charset="0"/>
                                    </a:rPr>
                                    <m:t>𝑢</m:t>
                                  </m:r>
                                </m:lim>
                              </m:limLow>
                            </m:fName>
                            <m:e>
                              <m:func>
                                <m:funcPr>
                                  <m:ctrlPr>
                                    <a:rPr lang="en-CA" b="0" i="1" smtClean="0">
                                      <a:latin typeface="Cambria Math" panose="02040503050406030204" pitchFamily="18" charset="0"/>
                                    </a:rPr>
                                  </m:ctrlPr>
                                </m:funcPr>
                                <m:fName>
                                  <m:limLow>
                                    <m:limLowPr>
                                      <m:ctrlPr>
                                        <a:rPr lang="en-CA" b="0" i="1" smtClean="0">
                                          <a:latin typeface="Cambria Math" panose="02040503050406030204" pitchFamily="18" charset="0"/>
                                        </a:rPr>
                                      </m:ctrlPr>
                                    </m:limLowPr>
                                    <m:e>
                                      <m:r>
                                        <m:rPr>
                                          <m:sty m:val="p"/>
                                        </m:rPr>
                                        <a:rPr lang="en-CA" b="0" i="0" smtClean="0">
                                          <a:latin typeface="Cambria Math" panose="02040503050406030204" pitchFamily="18" charset="0"/>
                                        </a:rPr>
                                        <m:t>min</m:t>
                                      </m:r>
                                    </m:e>
                                    <m:lim>
                                      <m:r>
                                        <a:rPr lang="en-CA" b="0" i="1" smtClean="0">
                                          <a:latin typeface="Cambria Math" panose="02040503050406030204" pitchFamily="18" charset="0"/>
                                        </a:rPr>
                                        <m:t>𝑑</m:t>
                                      </m:r>
                                    </m:lim>
                                  </m:limLow>
                                </m:fName>
                                <m:e>
                                  <m:sSup>
                                    <m:sSupPr>
                                      <m:ctrlPr>
                                        <a:rPr lang="en-CA" i="1">
                                          <a:latin typeface="Cambria Math" panose="02040503050406030204" pitchFamily="18" charset="0"/>
                                        </a:rPr>
                                      </m:ctrlPr>
                                    </m:sSupPr>
                                    <m:e>
                                      <m:d>
                                        <m:dPr>
                                          <m:ctrlPr>
                                            <a:rPr lang="en-CA" i="1">
                                              <a:latin typeface="Cambria Math" panose="02040503050406030204" pitchFamily="18" charset="0"/>
                                            </a:rPr>
                                          </m:ctrlPr>
                                        </m:dPr>
                                        <m:e>
                                          <m:f>
                                            <m:fPr>
                                              <m:ctrlPr>
                                                <a:rPr lang="en-CA" i="1">
                                                  <a:latin typeface="Cambria Math" panose="02040503050406030204" pitchFamily="18" charset="0"/>
                                                </a:rPr>
                                              </m:ctrlPr>
                                            </m:fPr>
                                            <m:num>
                                              <m:r>
                                                <a:rPr lang="en-CA" i="1">
                                                  <a:latin typeface="Cambria Math" panose="02040503050406030204" pitchFamily="18" charset="0"/>
                                                </a:rPr>
                                                <m:t>𝜕</m:t>
                                              </m:r>
                                              <m:r>
                                                <a:rPr lang="en-CA" i="1">
                                                  <a:latin typeface="Cambria Math" panose="02040503050406030204" pitchFamily="18" charset="0"/>
                                                </a:rPr>
                                                <m:t>𝑉</m:t>
                                              </m:r>
                                            </m:num>
                                            <m:den>
                                              <m:r>
                                                <a:rPr lang="en-CA" i="1">
                                                  <a:latin typeface="Cambria Math" panose="02040503050406030204" pitchFamily="18" charset="0"/>
                                                </a:rPr>
                                                <m:t>𝜕</m:t>
                                              </m:r>
                                              <m:r>
                                                <a:rPr lang="en-CA" i="1">
                                                  <a:latin typeface="Cambria Math" panose="02040503050406030204" pitchFamily="18" charset="0"/>
                                                </a:rPr>
                                                <m:t>𝑥</m:t>
                                              </m:r>
                                            </m:den>
                                          </m:f>
                                        </m:e>
                                      </m:d>
                                    </m:e>
                                    <m:sup>
                                      <m:r>
                                        <a:rPr lang="en-CA" i="1">
                                          <a:latin typeface="Cambria Math" panose="02040503050406030204" pitchFamily="18" charset="0"/>
                                        </a:rPr>
                                        <m:t>⊤</m:t>
                                      </m:r>
                                    </m:sup>
                                  </m:sSup>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e>
                              </m:func>
                            </m:e>
                          </m:func>
                        </m:e>
                      </m:func>
                    </m:oMath>
                  </m:oMathPara>
                </a14:m>
                <a:endParaRPr lang="en-CA" dirty="0"/>
              </a:p>
              <a:p>
                <a:pPr lvl="1"/>
                <a:endParaRPr lang="en-CA" dirty="0"/>
              </a:p>
            </p:txBody>
          </p:sp>
        </mc:Choice>
        <mc:Fallback xmlns="">
          <p:sp>
            <p:nvSpPr>
              <p:cNvPr id="3" name="Content Placeholder 2">
                <a:extLst>
                  <a:ext uri="{FF2B5EF4-FFF2-40B4-BE49-F238E27FC236}">
                    <a16:creationId xmlns:a16="http://schemas.microsoft.com/office/drawing/2014/main" id="{C4AE738A-6B3A-47BC-8923-710E20EF516F}"/>
                  </a:ext>
                </a:extLst>
              </p:cNvPr>
              <p:cNvSpPr>
                <a:spLocks noGrp="1" noRot="1" noChangeAspect="1" noMove="1" noResize="1" noEditPoints="1" noAdjustHandles="1" noChangeArrowheads="1" noChangeShapeType="1" noTextEdit="1"/>
              </p:cNvSpPr>
              <p:nvPr>
                <p:ph sz="half" idx="1"/>
              </p:nvPr>
            </p:nvSpPr>
            <p:spPr>
              <a:xfrm>
                <a:off x="236808" y="1825625"/>
                <a:ext cx="5782992" cy="4351338"/>
              </a:xfrm>
              <a:blipFill>
                <a:blip r:embed="rId2"/>
                <a:stretch>
                  <a:fillRect l="-948" t="-2521"/>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25CC0038-0D83-4E5F-9AE3-8FAF36F145BB}"/>
                  </a:ext>
                </a:extLst>
              </p:cNvPr>
              <p:cNvSpPr>
                <a:spLocks noGrp="1"/>
              </p:cNvSpPr>
              <p:nvPr>
                <p:ph sz="half" idx="2"/>
              </p:nvPr>
            </p:nvSpPr>
            <p:spPr>
              <a:xfrm>
                <a:off x="6172202" y="1825625"/>
                <a:ext cx="5937582" cy="4351338"/>
              </a:xfrm>
            </p:spPr>
            <p:txBody>
              <a:bodyPr>
                <a:normAutofit fontScale="70000" lnSpcReduction="20000"/>
              </a:bodyPr>
              <a:lstStyle/>
              <a:p>
                <a:r>
                  <a:rPr lang="en-CA" dirty="0"/>
                  <a:t>Reaching a goal</a:t>
                </a:r>
              </a:p>
              <a:p>
                <a:endParaRPr lang="en-CA" dirty="0"/>
              </a:p>
              <a:p>
                <a:pPr lvl="1"/>
                <a:r>
                  <a:rPr lang="en-CA" dirty="0"/>
                  <a:t>BRS definition</a:t>
                </a:r>
              </a:p>
              <a:p>
                <a:pPr marL="0" lvl="1" indent="0">
                  <a:buNone/>
                </a:pPr>
                <a14:m>
                  <m:oMathPara xmlns:m="http://schemas.openxmlformats.org/officeDocument/2006/math">
                    <m:oMathParaPr>
                      <m:jc m:val="centerGroup"/>
                    </m:oMathParaPr>
                    <m:oMath xmlns:m="http://schemas.openxmlformats.org/officeDocument/2006/math">
                      <m:r>
                        <a:rPr lang="en-CA" i="1">
                          <a:latin typeface="Cambria Math" panose="02040503050406030204" pitchFamily="18" charset="0"/>
                        </a:rPr>
                        <m:t>ℛ</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d>
                        <m:dPr>
                          <m:begChr m:val="{"/>
                          <m:endChr m:val="}"/>
                          <m:ctrlPr>
                            <a:rPr lang="en-CA" i="1">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r>
                            <a:rPr lang="en-CA" i="1">
                              <a:latin typeface="Cambria Math" panose="02040503050406030204" pitchFamily="18" charset="0"/>
                            </a:rPr>
                            <m:t>𝑢</m:t>
                          </m:r>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0</m:t>
                              </m:r>
                            </m:e>
                          </m:d>
                          <m:r>
                            <a:rPr lang="en-CA" i="1">
                              <a:latin typeface="Cambria Math" panose="02040503050406030204" pitchFamily="18" charset="0"/>
                            </a:rPr>
                            <m:t>∈</m:t>
                          </m:r>
                          <m:r>
                            <a:rPr lang="en-CA" i="1">
                              <a:latin typeface="Cambria Math" panose="02040503050406030204" pitchFamily="18" charset="0"/>
                            </a:rPr>
                            <m:t>𝒯</m:t>
                          </m:r>
                        </m:e>
                      </m:d>
                    </m:oMath>
                  </m:oMathPara>
                </a14:m>
                <a:endParaRPr lang="en-CA" dirty="0"/>
              </a:p>
              <a:p>
                <a:pPr lvl="1"/>
                <a:endParaRPr lang="en-CA" dirty="0"/>
              </a:p>
              <a:p>
                <a:pPr lvl="1"/>
                <a:r>
                  <a:rPr lang="en-CA" dirty="0"/>
                  <a:t>Value function</a:t>
                </a:r>
              </a:p>
              <a:p>
                <a:pPr marL="457200" lvl="1" indent="0">
                  <a:buNone/>
                </a:pPr>
                <a14:m>
                  <m:oMathPara xmlns:m="http://schemas.openxmlformats.org/officeDocument/2006/math">
                    <m:oMathParaPr>
                      <m:jc m:val="centerGroup"/>
                    </m:oMathParaPr>
                    <m:oMath xmlns:m="http://schemas.openxmlformats.org/officeDocument/2006/math">
                      <m:r>
                        <a:rPr lang="en-CA" i="1">
                          <a:latin typeface="Cambria Math" panose="02040503050406030204" pitchFamily="18" charset="0"/>
                        </a:rPr>
                        <m:t>𝑉</m:t>
                      </m:r>
                      <m:d>
                        <m:dPr>
                          <m:ctrlPr>
                            <a:rPr lang="en-CA" i="1">
                              <a:latin typeface="Cambria Math" panose="02040503050406030204" pitchFamily="18" charset="0"/>
                            </a:rPr>
                          </m:ctrlPr>
                        </m:dPr>
                        <m:e>
                          <m:r>
                            <a:rPr lang="en-CA" i="1">
                              <a:latin typeface="Cambria Math" panose="02040503050406030204" pitchFamily="18" charset="0"/>
                            </a:rPr>
                            <m:t>𝑡</m:t>
                          </m:r>
                          <m:r>
                            <a:rPr lang="en-CA" i="1">
                              <a:latin typeface="Cambria Math" panose="02040503050406030204" pitchFamily="18" charset="0"/>
                            </a:rPr>
                            <m:t>,</m:t>
                          </m:r>
                          <m:r>
                            <a:rPr lang="en-CA" i="1">
                              <a:latin typeface="Cambria Math" panose="02040503050406030204" pitchFamily="18" charset="0"/>
                            </a:rPr>
                            <m:t>𝑥</m:t>
                          </m:r>
                        </m:e>
                      </m:d>
                      <m:r>
                        <a:rPr lang="en-CA" i="1">
                          <a:latin typeface="Cambria Math" panose="02040503050406030204" pitchFamily="18" charset="0"/>
                        </a:rPr>
                        <m:t>=</m:t>
                      </m:r>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b="0" i="0" smtClean="0">
                                  <a:latin typeface="Cambria Math" panose="02040503050406030204" pitchFamily="18" charset="0"/>
                                </a:rPr>
                                <m:t>max</m:t>
                              </m:r>
                            </m:e>
                            <m:lim>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lim>
                          </m:limLow>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b="0" i="0" smtClean="0">
                                      <a:latin typeface="Cambria Math" panose="02040503050406030204" pitchFamily="18" charset="0"/>
                                    </a:rPr>
                                    <m:t>min</m:t>
                                  </m:r>
                                </m:e>
                                <m:lim>
                                  <m:r>
                                    <a:rPr lang="en-CA" i="1">
                                      <a:latin typeface="Cambria Math" panose="02040503050406030204" pitchFamily="18" charset="0"/>
                                    </a:rPr>
                                    <m:t>𝑢</m:t>
                                  </m:r>
                                </m:lim>
                              </m:limLow>
                            </m:fName>
                            <m:e>
                              <m:r>
                                <a:rPr lang="en-CA" i="1">
                                  <a:latin typeface="Cambria Math" panose="02040503050406030204" pitchFamily="18" charset="0"/>
                                </a:rPr>
                                <m:t>𝑙</m:t>
                              </m:r>
                              <m:d>
                                <m:dPr>
                                  <m:ctrlPr>
                                    <a:rPr lang="en-CA" i="1">
                                      <a:latin typeface="Cambria Math" panose="02040503050406030204" pitchFamily="18" charset="0"/>
                                    </a:rPr>
                                  </m:ctrlPr>
                                </m:dPr>
                                <m:e>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0</m:t>
                                      </m:r>
                                    </m:e>
                                  </m:d>
                                </m:e>
                              </m:d>
                            </m:e>
                          </m:func>
                        </m:e>
                      </m:func>
                    </m:oMath>
                  </m:oMathPara>
                </a14:m>
                <a:endParaRPr lang="en-CA" dirty="0"/>
              </a:p>
              <a:p>
                <a:pPr marL="457200" lvl="1" indent="0">
                  <a:buNone/>
                </a:pPr>
                <a:endParaRPr lang="en-CA" dirty="0"/>
              </a:p>
              <a:p>
                <a:pPr lvl="1"/>
                <a:r>
                  <a:rPr lang="en-CA" dirty="0"/>
                  <a:t>HJ PDE</a:t>
                </a:r>
              </a:p>
              <a:p>
                <a:pPr marL="457200" lvl="1" indent="0">
                  <a:buNone/>
                </a:pPr>
                <a14:m>
                  <m:oMathPara xmlns:m="http://schemas.openxmlformats.org/officeDocument/2006/math">
                    <m:oMathParaPr>
                      <m:jc m:val="centerGroup"/>
                    </m:oMathParaPr>
                    <m:oMath xmlns:m="http://schemas.openxmlformats.org/officeDocument/2006/math">
                      <m:f>
                        <m:fPr>
                          <m:ctrlPr>
                            <a:rPr lang="en-CA" i="1">
                              <a:latin typeface="Cambria Math" panose="02040503050406030204" pitchFamily="18" charset="0"/>
                            </a:rPr>
                          </m:ctrlPr>
                        </m:fPr>
                        <m:num>
                          <m:r>
                            <a:rPr lang="en-CA" i="1">
                              <a:latin typeface="Cambria Math" panose="02040503050406030204" pitchFamily="18" charset="0"/>
                            </a:rPr>
                            <m:t>𝜕</m:t>
                          </m:r>
                          <m:r>
                            <a:rPr lang="en-CA" i="1">
                              <a:latin typeface="Cambria Math" panose="02040503050406030204" pitchFamily="18" charset="0"/>
                            </a:rPr>
                            <m:t>𝑉</m:t>
                          </m:r>
                        </m:num>
                        <m:den>
                          <m:r>
                            <a:rPr lang="en-CA" i="1">
                              <a:latin typeface="Cambria Math" panose="02040503050406030204" pitchFamily="18" charset="0"/>
                            </a:rPr>
                            <m:t>𝜕</m:t>
                          </m:r>
                          <m:r>
                            <a:rPr lang="en-CA" i="1">
                              <a:latin typeface="Cambria Math" panose="02040503050406030204" pitchFamily="18" charset="0"/>
                            </a:rPr>
                            <m:t>𝑡</m:t>
                          </m:r>
                        </m:den>
                      </m:f>
                      <m:r>
                        <a:rPr lang="en-CA" i="1">
                          <a:latin typeface="Cambria Math" panose="02040503050406030204" pitchFamily="18" charset="0"/>
                        </a:rPr>
                        <m:t>+</m:t>
                      </m:r>
                      <m:limLow>
                        <m:limLowPr>
                          <m:ctrlPr>
                            <a:rPr lang="en-US" i="1">
                              <a:latin typeface="Cambria Math" panose="02040503050406030204" pitchFamily="18" charset="0"/>
                            </a:rPr>
                          </m:ctrlPr>
                        </m:limLowPr>
                        <m:e>
                          <m:r>
                            <m:rPr>
                              <m:sty m:val="p"/>
                            </m:rPr>
                            <a:rPr lang="en-CA" b="0" i="0" smtClean="0">
                              <a:latin typeface="Cambria Math" panose="02040503050406030204" pitchFamily="18" charset="0"/>
                            </a:rPr>
                            <m:t>min</m:t>
                          </m:r>
                        </m:e>
                        <m:lim>
                          <m:r>
                            <a:rPr lang="en-CA" i="1">
                              <a:latin typeface="Cambria Math" panose="02040503050406030204" pitchFamily="18" charset="0"/>
                            </a:rPr>
                            <m:t>𝑢</m:t>
                          </m:r>
                        </m:lim>
                      </m:limLow>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CA" b="0" i="0" smtClean="0">
                                  <a:latin typeface="Cambria Math" panose="02040503050406030204" pitchFamily="18" charset="0"/>
                                </a:rPr>
                                <m:t>max</m:t>
                              </m:r>
                            </m:e>
                            <m:lim>
                              <m:r>
                                <a:rPr lang="en-CA" i="1">
                                  <a:latin typeface="Cambria Math" panose="02040503050406030204" pitchFamily="18" charset="0"/>
                                </a:rPr>
                                <m:t>𝑑</m:t>
                              </m:r>
                            </m:lim>
                          </m:limLow>
                        </m:fName>
                        <m:e>
                          <m:d>
                            <m:dPr>
                              <m:begChr m:val="["/>
                              <m:endChr m:val="]"/>
                              <m:ctrlPr>
                                <a:rPr lang="en-US" i="1">
                                  <a:latin typeface="Cambria Math" panose="02040503050406030204" pitchFamily="18" charset="0"/>
                                </a:rPr>
                              </m:ctrlPr>
                            </m:dPr>
                            <m:e>
                              <m:sSup>
                                <m:sSupPr>
                                  <m:ctrlPr>
                                    <a:rPr lang="en-CA" i="1">
                                      <a:latin typeface="Cambria Math" panose="02040503050406030204" pitchFamily="18" charset="0"/>
                                    </a:rPr>
                                  </m:ctrlPr>
                                </m:sSupPr>
                                <m:e>
                                  <m:d>
                                    <m:dPr>
                                      <m:ctrlPr>
                                        <a:rPr lang="en-CA" i="1">
                                          <a:latin typeface="Cambria Math" panose="02040503050406030204" pitchFamily="18" charset="0"/>
                                        </a:rPr>
                                      </m:ctrlPr>
                                    </m:dPr>
                                    <m:e>
                                      <m:f>
                                        <m:fPr>
                                          <m:ctrlPr>
                                            <a:rPr lang="en-CA" i="1">
                                              <a:latin typeface="Cambria Math" panose="02040503050406030204" pitchFamily="18" charset="0"/>
                                            </a:rPr>
                                          </m:ctrlPr>
                                        </m:fPr>
                                        <m:num>
                                          <m:r>
                                            <a:rPr lang="en-CA" i="1">
                                              <a:latin typeface="Cambria Math" panose="02040503050406030204" pitchFamily="18" charset="0"/>
                                            </a:rPr>
                                            <m:t>𝜕</m:t>
                                          </m:r>
                                          <m:r>
                                            <a:rPr lang="en-CA" i="1">
                                              <a:latin typeface="Cambria Math" panose="02040503050406030204" pitchFamily="18" charset="0"/>
                                            </a:rPr>
                                            <m:t>𝑉</m:t>
                                          </m:r>
                                        </m:num>
                                        <m:den>
                                          <m:r>
                                            <a:rPr lang="en-CA" i="1">
                                              <a:latin typeface="Cambria Math" panose="02040503050406030204" pitchFamily="18" charset="0"/>
                                            </a:rPr>
                                            <m:t>𝜕</m:t>
                                          </m:r>
                                          <m:r>
                                            <a:rPr lang="en-CA" i="1">
                                              <a:latin typeface="Cambria Math" panose="02040503050406030204" pitchFamily="18" charset="0"/>
                                            </a:rPr>
                                            <m:t>𝑥</m:t>
                                          </m:r>
                                        </m:den>
                                      </m:f>
                                    </m:e>
                                  </m:d>
                                </m:e>
                                <m:sup>
                                  <m:r>
                                    <a:rPr lang="en-CA" i="1">
                                      <a:latin typeface="Cambria Math" panose="02040503050406030204" pitchFamily="18" charset="0"/>
                                    </a:rPr>
                                    <m:t>⊤</m:t>
                                  </m:r>
                                </m:sup>
                              </m:sSup>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e>
                          </m:d>
                        </m:e>
                      </m:func>
                      <m:r>
                        <a:rPr lang="en-CA" i="1">
                          <a:latin typeface="Cambria Math" panose="02040503050406030204" pitchFamily="18" charset="0"/>
                        </a:rPr>
                        <m:t>=0</m:t>
                      </m:r>
                    </m:oMath>
                  </m:oMathPara>
                </a14:m>
                <a:endParaRPr lang="en-CA" dirty="0"/>
              </a:p>
              <a:p>
                <a:pPr lvl="1"/>
                <a:endParaRPr lang="en-CA" dirty="0"/>
              </a:p>
              <a:p>
                <a:pPr lvl="1"/>
                <a:r>
                  <a:rPr lang="en-CA" dirty="0"/>
                  <a:t>Optimal control</a:t>
                </a:r>
              </a:p>
              <a:p>
                <a:pPr marL="457200" lvl="1" indent="0">
                  <a:buNone/>
                </a:pPr>
                <a14:m>
                  <m:oMathPara xmlns:m="http://schemas.openxmlformats.org/officeDocument/2006/math">
                    <m:oMathParaPr>
                      <m:jc m:val="centerGroup"/>
                    </m:oMathParaPr>
                    <m:oMath xmlns:m="http://schemas.openxmlformats.org/officeDocument/2006/math">
                      <m:sSup>
                        <m:sSupPr>
                          <m:ctrlPr>
                            <a:rPr lang="en-CA" i="1">
                              <a:latin typeface="Cambria Math" panose="02040503050406030204" pitchFamily="18" charset="0"/>
                            </a:rPr>
                          </m:ctrlPr>
                        </m:sSupPr>
                        <m:e>
                          <m:r>
                            <a:rPr lang="en-CA" i="1">
                              <a:latin typeface="Cambria Math" panose="02040503050406030204" pitchFamily="18" charset="0"/>
                            </a:rPr>
                            <m:t>𝑢</m:t>
                          </m:r>
                        </m:e>
                        <m:sup>
                          <m:r>
                            <a:rPr lang="en-CA" i="1">
                              <a:latin typeface="Cambria Math" panose="02040503050406030204" pitchFamily="18" charset="0"/>
                            </a:rPr>
                            <m:t>∗</m:t>
                          </m:r>
                        </m:sup>
                      </m:sSup>
                      <m:r>
                        <a:rPr lang="en-CA" i="1">
                          <a:latin typeface="Cambria Math" panose="02040503050406030204" pitchFamily="18" charset="0"/>
                        </a:rPr>
                        <m:t>=</m:t>
                      </m:r>
                      <m:func>
                        <m:funcPr>
                          <m:ctrlPr>
                            <a:rPr lang="en-CA" i="1">
                              <a:latin typeface="Cambria Math" panose="02040503050406030204" pitchFamily="18" charset="0"/>
                            </a:rPr>
                          </m:ctrlPr>
                        </m:funcPr>
                        <m:fName>
                          <m:r>
                            <m:rPr>
                              <m:sty m:val="p"/>
                            </m:rPr>
                            <a:rPr lang="en-CA">
                              <a:latin typeface="Cambria Math" panose="02040503050406030204" pitchFamily="18" charset="0"/>
                            </a:rPr>
                            <m:t>arg</m:t>
                          </m:r>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b="0" i="0" smtClean="0">
                                      <a:latin typeface="Cambria Math" panose="02040503050406030204" pitchFamily="18" charset="0"/>
                                    </a:rPr>
                                    <m:t>min</m:t>
                                  </m:r>
                                </m:e>
                                <m:lim>
                                  <m:r>
                                    <a:rPr lang="en-CA" i="1">
                                      <a:latin typeface="Cambria Math" panose="02040503050406030204" pitchFamily="18" charset="0"/>
                                    </a:rPr>
                                    <m:t>𝑢</m:t>
                                  </m:r>
                                </m:lim>
                              </m:limLow>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b="0" i="0" smtClean="0">
                                          <a:latin typeface="Cambria Math" panose="02040503050406030204" pitchFamily="18" charset="0"/>
                                        </a:rPr>
                                        <m:t>max</m:t>
                                      </m:r>
                                    </m:e>
                                    <m:lim>
                                      <m:r>
                                        <a:rPr lang="en-CA" i="1">
                                          <a:latin typeface="Cambria Math" panose="02040503050406030204" pitchFamily="18" charset="0"/>
                                        </a:rPr>
                                        <m:t>𝑑</m:t>
                                      </m:r>
                                    </m:lim>
                                  </m:limLow>
                                </m:fName>
                                <m:e>
                                  <m:sSup>
                                    <m:sSupPr>
                                      <m:ctrlPr>
                                        <a:rPr lang="en-CA" i="1">
                                          <a:latin typeface="Cambria Math" panose="02040503050406030204" pitchFamily="18" charset="0"/>
                                        </a:rPr>
                                      </m:ctrlPr>
                                    </m:sSupPr>
                                    <m:e>
                                      <m:d>
                                        <m:dPr>
                                          <m:ctrlPr>
                                            <a:rPr lang="en-CA" i="1">
                                              <a:latin typeface="Cambria Math" panose="02040503050406030204" pitchFamily="18" charset="0"/>
                                            </a:rPr>
                                          </m:ctrlPr>
                                        </m:dPr>
                                        <m:e>
                                          <m:f>
                                            <m:fPr>
                                              <m:ctrlPr>
                                                <a:rPr lang="en-CA" i="1">
                                                  <a:latin typeface="Cambria Math" panose="02040503050406030204" pitchFamily="18" charset="0"/>
                                                </a:rPr>
                                              </m:ctrlPr>
                                            </m:fPr>
                                            <m:num>
                                              <m:r>
                                                <a:rPr lang="en-CA" i="1">
                                                  <a:latin typeface="Cambria Math" panose="02040503050406030204" pitchFamily="18" charset="0"/>
                                                </a:rPr>
                                                <m:t>𝜕</m:t>
                                              </m:r>
                                              <m:r>
                                                <a:rPr lang="en-CA" i="1">
                                                  <a:latin typeface="Cambria Math" panose="02040503050406030204" pitchFamily="18" charset="0"/>
                                                </a:rPr>
                                                <m:t>𝑉</m:t>
                                              </m:r>
                                            </m:num>
                                            <m:den>
                                              <m:r>
                                                <a:rPr lang="en-CA" i="1">
                                                  <a:latin typeface="Cambria Math" panose="02040503050406030204" pitchFamily="18" charset="0"/>
                                                </a:rPr>
                                                <m:t>𝜕</m:t>
                                              </m:r>
                                              <m:r>
                                                <a:rPr lang="en-CA" i="1">
                                                  <a:latin typeface="Cambria Math" panose="02040503050406030204" pitchFamily="18" charset="0"/>
                                                </a:rPr>
                                                <m:t>𝑥</m:t>
                                              </m:r>
                                            </m:den>
                                          </m:f>
                                        </m:e>
                                      </m:d>
                                    </m:e>
                                    <m:sup>
                                      <m:r>
                                        <a:rPr lang="en-CA" i="1">
                                          <a:latin typeface="Cambria Math" panose="02040503050406030204" pitchFamily="18" charset="0"/>
                                        </a:rPr>
                                        <m:t>⊤</m:t>
                                      </m:r>
                                    </m:sup>
                                  </m:sSup>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e>
                              </m:func>
                            </m:e>
                          </m:func>
                        </m:e>
                      </m:func>
                    </m:oMath>
                  </m:oMathPara>
                </a14:m>
                <a:endParaRPr lang="en-CA" dirty="0"/>
              </a:p>
            </p:txBody>
          </p:sp>
        </mc:Choice>
        <mc:Fallback xmlns="">
          <p:sp>
            <p:nvSpPr>
              <p:cNvPr id="4" name="Content Placeholder 3">
                <a:extLst>
                  <a:ext uri="{FF2B5EF4-FFF2-40B4-BE49-F238E27FC236}">
                    <a16:creationId xmlns:a16="http://schemas.microsoft.com/office/drawing/2014/main" id="{25CC0038-0D83-4E5F-9AE3-8FAF36F145BB}"/>
                  </a:ext>
                </a:extLst>
              </p:cNvPr>
              <p:cNvSpPr>
                <a:spLocks noGrp="1" noRot="1" noChangeAspect="1" noMove="1" noResize="1" noEditPoints="1" noAdjustHandles="1" noChangeArrowheads="1" noChangeShapeType="1" noTextEdit="1"/>
              </p:cNvSpPr>
              <p:nvPr>
                <p:ph sz="half" idx="2"/>
              </p:nvPr>
            </p:nvSpPr>
            <p:spPr>
              <a:xfrm>
                <a:off x="6172202" y="1825625"/>
                <a:ext cx="5937582" cy="4351338"/>
              </a:xfrm>
              <a:blipFill>
                <a:blip r:embed="rId3"/>
                <a:stretch>
                  <a:fillRect l="-924" t="-2521"/>
                </a:stretch>
              </a:blipFill>
            </p:spPr>
            <p:txBody>
              <a:bodyPr/>
              <a:lstStyle/>
              <a:p>
                <a:r>
                  <a:rPr lang="en-CA">
                    <a:noFill/>
                  </a:rPr>
                  <a:t> </a:t>
                </a:r>
              </a:p>
            </p:txBody>
          </p:sp>
        </mc:Fallback>
      </mc:AlternateContent>
      <p:grpSp>
        <p:nvGrpSpPr>
          <p:cNvPr id="5" name="Group 4">
            <a:extLst>
              <a:ext uri="{FF2B5EF4-FFF2-40B4-BE49-F238E27FC236}">
                <a16:creationId xmlns:a16="http://schemas.microsoft.com/office/drawing/2014/main" id="{706EB829-8C15-4A1A-A761-85E10EE567EF}"/>
              </a:ext>
            </a:extLst>
          </p:cNvPr>
          <p:cNvGrpSpPr/>
          <p:nvPr/>
        </p:nvGrpSpPr>
        <p:grpSpPr>
          <a:xfrm>
            <a:off x="10320675" y="846192"/>
            <a:ext cx="1465938" cy="1403707"/>
            <a:chOff x="8138800" y="1504949"/>
            <a:chExt cx="2995925" cy="2969783"/>
          </a:xfrm>
        </p:grpSpPr>
        <p:pic>
          <p:nvPicPr>
            <p:cNvPr id="6" name="Picture 5">
              <a:extLst>
                <a:ext uri="{FF2B5EF4-FFF2-40B4-BE49-F238E27FC236}">
                  <a16:creationId xmlns:a16="http://schemas.microsoft.com/office/drawing/2014/main" id="{63221396-F560-49B7-9815-EE69B68EDB7C}"/>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875" t="20296" r="31312" b="27891"/>
            <a:stretch/>
          </p:blipFill>
          <p:spPr>
            <a:xfrm>
              <a:off x="8138800" y="1504949"/>
              <a:ext cx="2995925" cy="2969783"/>
            </a:xfrm>
            <a:prstGeom prst="rect">
              <a:avLst/>
            </a:prstGeom>
          </p:spPr>
        </p:pic>
        <p:sp>
          <p:nvSpPr>
            <p:cNvPr id="7" name="Arc 6">
              <a:extLst>
                <a:ext uri="{FF2B5EF4-FFF2-40B4-BE49-F238E27FC236}">
                  <a16:creationId xmlns:a16="http://schemas.microsoft.com/office/drawing/2014/main" id="{4E8398DC-56F5-4B1A-AE7F-FF616A1839EB}"/>
                </a:ext>
              </a:extLst>
            </p:cNvPr>
            <p:cNvSpPr/>
            <p:nvPr/>
          </p:nvSpPr>
          <p:spPr>
            <a:xfrm>
              <a:off x="8764687" y="2987050"/>
              <a:ext cx="1329133" cy="724515"/>
            </a:xfrm>
            <a:prstGeom prst="arc">
              <a:avLst>
                <a:gd name="adj1" fmla="val 435909"/>
                <a:gd name="adj2" fmla="val 4201046"/>
              </a:avLst>
            </a:prstGeom>
            <a:ln w="19050">
              <a:headEnd type="triangle" w="med" len="med"/>
              <a:tailEnd type="non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A55A62F1-30F9-4E81-A29B-4A52FD96844C}"/>
                </a:ext>
              </a:extLst>
            </p:cNvPr>
            <p:cNvSpPr/>
            <p:nvPr/>
          </p:nvSpPr>
          <p:spPr>
            <a:xfrm>
              <a:off x="9104886" y="3319128"/>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CC8FE09D-95C9-4C21-BD6B-59ABE7DCDFC3}"/>
                </a:ext>
              </a:extLst>
            </p:cNvPr>
            <p:cNvSpPr/>
            <p:nvPr/>
          </p:nvSpPr>
          <p:spPr>
            <a:xfrm>
              <a:off x="9345267" y="401427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F6411DB2-6FDB-4B05-A9C9-EC2B660A293C}"/>
                </a:ext>
              </a:extLst>
            </p:cNvPr>
            <p:cNvSpPr/>
            <p:nvPr/>
          </p:nvSpPr>
          <p:spPr>
            <a:xfrm>
              <a:off x="9704808" y="363919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F95BD8B7-240E-4006-8B26-11D1DED86EFB}"/>
                </a:ext>
              </a:extLst>
            </p:cNvPr>
            <p:cNvSpPr/>
            <p:nvPr/>
          </p:nvSpPr>
          <p:spPr>
            <a:xfrm>
              <a:off x="9935491" y="319754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E5519774-E274-4C7A-A99E-E7DD2C84FBA8}"/>
                </a:ext>
              </a:extLst>
            </p:cNvPr>
            <p:cNvSpPr/>
            <p:nvPr/>
          </p:nvSpPr>
          <p:spPr>
            <a:xfrm>
              <a:off x="9836075" y="402330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E08CA2A-D72C-4458-8621-06750665B59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128" b="84222" l="1600" r="98467"/>
                      </a14:imgEffect>
                    </a14:imgLayer>
                  </a14:imgProps>
                </a:ext>
              </a:extLst>
            </a:blip>
            <a:stretch>
              <a:fillRect/>
            </a:stretch>
          </p:blipFill>
          <p:spPr>
            <a:xfrm rot="10800000">
              <a:off x="8509676" y="3415234"/>
              <a:ext cx="995907" cy="622774"/>
            </a:xfrm>
            <a:prstGeom prst="rect">
              <a:avLst/>
            </a:prstGeom>
          </p:spPr>
        </p:pic>
      </p:grpSp>
      <p:grpSp>
        <p:nvGrpSpPr>
          <p:cNvPr id="14" name="Group 13">
            <a:extLst>
              <a:ext uri="{FF2B5EF4-FFF2-40B4-BE49-F238E27FC236}">
                <a16:creationId xmlns:a16="http://schemas.microsoft.com/office/drawing/2014/main" id="{B69C83E1-FF5D-45D7-959E-7B02F6F78AE7}"/>
              </a:ext>
            </a:extLst>
          </p:cNvPr>
          <p:cNvGrpSpPr/>
          <p:nvPr/>
        </p:nvGrpSpPr>
        <p:grpSpPr>
          <a:xfrm>
            <a:off x="3031335" y="1380947"/>
            <a:ext cx="1947364" cy="965920"/>
            <a:chOff x="7225812" y="609810"/>
            <a:chExt cx="3555898" cy="1635136"/>
          </a:xfrm>
        </p:grpSpPr>
        <p:pic>
          <p:nvPicPr>
            <p:cNvPr id="15" name="Picture 14">
              <a:extLst>
                <a:ext uri="{FF2B5EF4-FFF2-40B4-BE49-F238E27FC236}">
                  <a16:creationId xmlns:a16="http://schemas.microsoft.com/office/drawing/2014/main" id="{BD68BC7F-235F-4351-B84C-94CA66D7FF60}"/>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8329" t="30395" r="34694" b="34130"/>
            <a:stretch/>
          </p:blipFill>
          <p:spPr>
            <a:xfrm>
              <a:off x="9255405" y="627261"/>
              <a:ext cx="1526305" cy="1505349"/>
            </a:xfrm>
            <a:prstGeom prst="rect">
              <a:avLst/>
            </a:prstGeom>
          </p:spPr>
        </p:pic>
        <p:sp>
          <p:nvSpPr>
            <p:cNvPr id="16" name="Isosceles Triangle 15">
              <a:extLst>
                <a:ext uri="{FF2B5EF4-FFF2-40B4-BE49-F238E27FC236}">
                  <a16:creationId xmlns:a16="http://schemas.microsoft.com/office/drawing/2014/main" id="{4AE43B36-5B34-40AB-9B4C-F5C04A5A71E8}"/>
                </a:ext>
              </a:extLst>
            </p:cNvPr>
            <p:cNvSpPr/>
            <p:nvPr/>
          </p:nvSpPr>
          <p:spPr>
            <a:xfrm>
              <a:off x="7790854" y="941888"/>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4EAF6804-3499-4973-837B-AE8658CE3ACC}"/>
                </a:ext>
              </a:extLst>
            </p:cNvPr>
            <p:cNvSpPr/>
            <p:nvPr/>
          </p:nvSpPr>
          <p:spPr>
            <a:xfrm>
              <a:off x="8031235" y="163703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A7251D09-E373-4F4E-914F-98BD45BE8B32}"/>
                </a:ext>
              </a:extLst>
            </p:cNvPr>
            <p:cNvSpPr/>
            <p:nvPr/>
          </p:nvSpPr>
          <p:spPr>
            <a:xfrm>
              <a:off x="8390776" y="126195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1EC48313-3929-4F60-A53E-691A4A801CAE}"/>
                </a:ext>
              </a:extLst>
            </p:cNvPr>
            <p:cNvSpPr/>
            <p:nvPr/>
          </p:nvSpPr>
          <p:spPr>
            <a:xfrm>
              <a:off x="8621459" y="82030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2AE42BA-A374-4741-9FFB-86B74D1BD331}"/>
                </a:ext>
              </a:extLst>
            </p:cNvPr>
            <p:cNvSpPr/>
            <p:nvPr/>
          </p:nvSpPr>
          <p:spPr>
            <a:xfrm>
              <a:off x="8522043" y="164606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Arc 20">
              <a:extLst>
                <a:ext uri="{FF2B5EF4-FFF2-40B4-BE49-F238E27FC236}">
                  <a16:creationId xmlns:a16="http://schemas.microsoft.com/office/drawing/2014/main" id="{4719B2DC-486B-4CE7-B1EC-914792E71960}"/>
                </a:ext>
              </a:extLst>
            </p:cNvPr>
            <p:cNvSpPr/>
            <p:nvPr/>
          </p:nvSpPr>
          <p:spPr>
            <a:xfrm>
              <a:off x="7885946" y="609810"/>
              <a:ext cx="514906" cy="652141"/>
            </a:xfrm>
            <a:prstGeom prst="arc">
              <a:avLst>
                <a:gd name="adj1" fmla="val 306394"/>
                <a:gd name="adj2" fmla="val 4201046"/>
              </a:avLst>
            </a:prstGeom>
            <a:ln w="19050">
              <a:headEnd type="triangle" w="med" len="med"/>
              <a:tailEnd type="non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pic>
          <p:nvPicPr>
            <p:cNvPr id="22" name="Picture 21">
              <a:extLst>
                <a:ext uri="{FF2B5EF4-FFF2-40B4-BE49-F238E27FC236}">
                  <a16:creationId xmlns:a16="http://schemas.microsoft.com/office/drawing/2014/main" id="{F2839B1E-62D6-4329-BB99-54C56D422D61}"/>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2711" t="25194" r="25986" b="33816"/>
            <a:stretch/>
          </p:blipFill>
          <p:spPr>
            <a:xfrm>
              <a:off x="8382819" y="610563"/>
              <a:ext cx="2390935" cy="1634383"/>
            </a:xfrm>
            <a:prstGeom prst="rect">
              <a:avLst/>
            </a:prstGeom>
          </p:spPr>
        </p:pic>
        <p:pic>
          <p:nvPicPr>
            <p:cNvPr id="23" name="Picture 22">
              <a:extLst>
                <a:ext uri="{FF2B5EF4-FFF2-40B4-BE49-F238E27FC236}">
                  <a16:creationId xmlns:a16="http://schemas.microsoft.com/office/drawing/2014/main" id="{E246E47C-7278-4450-BD43-58C468CD44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128" b="84222" l="1600" r="98467"/>
                      </a14:imgEffect>
                    </a14:imgLayer>
                  </a14:imgProps>
                </a:ext>
              </a:extLst>
            </a:blip>
            <a:stretch>
              <a:fillRect/>
            </a:stretch>
          </p:blipFill>
          <p:spPr>
            <a:xfrm rot="9772429">
              <a:off x="7225812" y="1110903"/>
              <a:ext cx="995907" cy="622774"/>
            </a:xfrm>
            <a:prstGeom prst="rect">
              <a:avLst/>
            </a:prstGeom>
          </p:spPr>
        </p:pic>
        <p:pic>
          <p:nvPicPr>
            <p:cNvPr id="24" name="Picture 23">
              <a:extLst>
                <a:ext uri="{FF2B5EF4-FFF2-40B4-BE49-F238E27FC236}">
                  <a16:creationId xmlns:a16="http://schemas.microsoft.com/office/drawing/2014/main" id="{C2B46595-16A4-4A64-B5C6-3F23ABB8834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24" b="92481" l="2464" r="97246"/>
                      </a14:imgEffect>
                      <a14:imgEffect>
                        <a14:saturation sat="400000"/>
                      </a14:imgEffect>
                    </a14:imgLayer>
                  </a14:imgProps>
                </a:ext>
                <a:ext uri="{28A0092B-C50C-407E-A947-70E740481C1C}">
                  <a14:useLocalDpi xmlns:a14="http://schemas.microsoft.com/office/drawing/2010/main" val="0"/>
                </a:ext>
              </a:extLst>
            </a:blip>
            <a:stretch>
              <a:fillRect/>
            </a:stretch>
          </p:blipFill>
          <p:spPr>
            <a:xfrm rot="10800000">
              <a:off x="9667578" y="1175371"/>
              <a:ext cx="798368" cy="461665"/>
            </a:xfrm>
            <a:prstGeom prst="rect">
              <a:avLst/>
            </a:prstGeom>
          </p:spPr>
        </p:pic>
      </p:grpSp>
    </p:spTree>
    <p:extLst>
      <p:ext uri="{BB962C8B-B14F-4D97-AF65-F5344CB8AC3E}">
        <p14:creationId xmlns:p14="http://schemas.microsoft.com/office/powerpoint/2010/main" val="154419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500"/>
                                        <p:tgtEl>
                                          <p:spTgt spid="4">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500"/>
                                        <p:tgtEl>
                                          <p:spTgt spid="4">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Effect transition="in" filter="fade">
                                      <p:cBhvr>
                                        <p:cTn id="50" dur="500"/>
                                        <p:tgtEl>
                                          <p:spTgt spid="4">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fade">
                                      <p:cBhvr>
                                        <p:cTn id="55" dur="500"/>
                                        <p:tgtEl>
                                          <p:spTgt spid="3">
                                            <p:txEl>
                                              <p:pRg st="11" end="11"/>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fade">
                                      <p:cBhvr>
                                        <p:cTn id="58" dur="500"/>
                                        <p:tgtEl>
                                          <p:spTgt spid="3">
                                            <p:txEl>
                                              <p:pRg st="12" end="1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
                                            <p:txEl>
                                              <p:pRg st="11" end="11"/>
                                            </p:txEl>
                                          </p:spTgt>
                                        </p:tgtEl>
                                        <p:attrNameLst>
                                          <p:attrName>style.visibility</p:attrName>
                                        </p:attrNameLst>
                                      </p:cBhvr>
                                      <p:to>
                                        <p:strVal val="visible"/>
                                      </p:to>
                                    </p:set>
                                    <p:animEffect transition="in" filter="fade">
                                      <p:cBhvr>
                                        <p:cTn id="63" dur="500"/>
                                        <p:tgtEl>
                                          <p:spTgt spid="4">
                                            <p:txEl>
                                              <p:pRg st="11" end="11"/>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4">
                                            <p:txEl>
                                              <p:pRg st="12" end="12"/>
                                            </p:txEl>
                                          </p:spTgt>
                                        </p:tgtEl>
                                        <p:attrNameLst>
                                          <p:attrName>style.visibility</p:attrName>
                                        </p:attrNameLst>
                                      </p:cBhvr>
                                      <p:to>
                                        <p:strVal val="visible"/>
                                      </p:to>
                                    </p:set>
                                    <p:animEffect transition="in" filter="fade">
                                      <p:cBhvr>
                                        <p:cTn id="66"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C2110-2C1F-4674-85AC-36A8321D420B}"/>
              </a:ext>
            </a:extLst>
          </p:cNvPr>
          <p:cNvSpPr>
            <a:spLocks noGrp="1"/>
          </p:cNvSpPr>
          <p:nvPr>
            <p:ph type="title"/>
          </p:nvPr>
        </p:nvSpPr>
        <p:spPr/>
        <p:txBody>
          <a:bodyPr/>
          <a:lstStyle/>
          <a:p>
            <a:r>
              <a:rPr lang="en-CA" dirty="0"/>
              <a:t>“Sets” vs. “Tubes”</a:t>
            </a:r>
          </a:p>
        </p:txBody>
      </p:sp>
      <p:sp>
        <p:nvSpPr>
          <p:cNvPr id="17" name="Content Placeholder 16">
            <a:extLst>
              <a:ext uri="{FF2B5EF4-FFF2-40B4-BE49-F238E27FC236}">
                <a16:creationId xmlns:a16="http://schemas.microsoft.com/office/drawing/2014/main" id="{141AA220-6E97-4189-82CB-E88BE7DE996A}"/>
              </a:ext>
            </a:extLst>
          </p:cNvPr>
          <p:cNvSpPr>
            <a:spLocks noGrp="1"/>
          </p:cNvSpPr>
          <p:nvPr>
            <p:ph sz="half" idx="1"/>
          </p:nvPr>
        </p:nvSpPr>
        <p:spPr>
          <a:xfrm>
            <a:off x="838200" y="1506787"/>
            <a:ext cx="5181600" cy="4351338"/>
          </a:xfrm>
        </p:spPr>
        <p:txBody>
          <a:bodyPr/>
          <a:lstStyle/>
          <a:p>
            <a:r>
              <a:rPr lang="en-CA" dirty="0"/>
              <a:t>Backward reachable set (BRS)</a:t>
            </a:r>
          </a:p>
          <a:p>
            <a:pPr lvl="1"/>
            <a:r>
              <a:rPr lang="en-CA" dirty="0"/>
              <a:t>Only final time matters</a:t>
            </a:r>
          </a:p>
          <a:p>
            <a:pPr lvl="1"/>
            <a:r>
              <a:rPr lang="en-CA" dirty="0"/>
              <a:t>Initial states that passing through target are not necessarily in BRS</a:t>
            </a:r>
          </a:p>
          <a:p>
            <a:pPr lvl="1"/>
            <a:r>
              <a:rPr lang="en-CA" dirty="0"/>
              <a:t>Not ideal for safety</a:t>
            </a:r>
          </a:p>
        </p:txBody>
      </p:sp>
      <p:sp>
        <p:nvSpPr>
          <p:cNvPr id="18" name="Content Placeholder 17">
            <a:extLst>
              <a:ext uri="{FF2B5EF4-FFF2-40B4-BE49-F238E27FC236}">
                <a16:creationId xmlns:a16="http://schemas.microsoft.com/office/drawing/2014/main" id="{1D2DC130-9473-41DF-BB06-6090346B55EB}"/>
              </a:ext>
            </a:extLst>
          </p:cNvPr>
          <p:cNvSpPr>
            <a:spLocks noGrp="1"/>
          </p:cNvSpPr>
          <p:nvPr>
            <p:ph sz="half" idx="2"/>
          </p:nvPr>
        </p:nvSpPr>
        <p:spPr>
          <a:xfrm>
            <a:off x="6172200" y="1506787"/>
            <a:ext cx="5181600" cy="4351338"/>
          </a:xfrm>
        </p:spPr>
        <p:txBody>
          <a:bodyPr/>
          <a:lstStyle/>
          <a:p>
            <a:r>
              <a:rPr lang="en-CA" dirty="0"/>
              <a:t>Backward reachable tube (BRT)</a:t>
            </a:r>
          </a:p>
          <a:p>
            <a:pPr lvl="1"/>
            <a:r>
              <a:rPr lang="en-CA" dirty="0"/>
              <a:t>Keep track of entire time duration</a:t>
            </a:r>
          </a:p>
          <a:p>
            <a:pPr lvl="1"/>
            <a:r>
              <a:rPr lang="en-CA" dirty="0"/>
              <a:t>Initial states that pass </a:t>
            </a:r>
            <a:r>
              <a:rPr lang="en-CA" dirty="0" err="1"/>
              <a:t>thorugh</a:t>
            </a:r>
            <a:r>
              <a:rPr lang="en-CA" dirty="0"/>
              <a:t> target are in BRT</a:t>
            </a:r>
          </a:p>
          <a:p>
            <a:pPr lvl="1"/>
            <a:r>
              <a:rPr lang="en-CA" dirty="0"/>
              <a:t>Used to make safety guarantees</a:t>
            </a:r>
          </a:p>
        </p:txBody>
      </p:sp>
      <p:sp>
        <p:nvSpPr>
          <p:cNvPr id="4" name="Oval 3">
            <a:extLst>
              <a:ext uri="{FF2B5EF4-FFF2-40B4-BE49-F238E27FC236}">
                <a16:creationId xmlns:a16="http://schemas.microsoft.com/office/drawing/2014/main" id="{B297EA96-E118-4966-8DFC-45D62F72F93A}"/>
              </a:ext>
            </a:extLst>
          </p:cNvPr>
          <p:cNvSpPr/>
          <p:nvPr/>
        </p:nvSpPr>
        <p:spPr>
          <a:xfrm>
            <a:off x="3316548" y="4062046"/>
            <a:ext cx="1600200" cy="1524000"/>
          </a:xfrm>
          <a:prstGeom prst="ellipse">
            <a:avLst/>
          </a:prstGeom>
          <a:solidFill>
            <a:srgbClr val="FF7C80"/>
          </a:solid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5" name="Curved Connector 6">
            <a:extLst>
              <a:ext uri="{FF2B5EF4-FFF2-40B4-BE49-F238E27FC236}">
                <a16:creationId xmlns:a16="http://schemas.microsoft.com/office/drawing/2014/main" id="{786A37EE-86F9-4F8E-911F-4D3DC45A0A2E}"/>
              </a:ext>
            </a:extLst>
          </p:cNvPr>
          <p:cNvCxnSpPr/>
          <p:nvPr/>
        </p:nvCxnSpPr>
        <p:spPr>
          <a:xfrm flipV="1">
            <a:off x="1074281" y="4516601"/>
            <a:ext cx="2971800" cy="1524000"/>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Curved Connector 7">
            <a:extLst>
              <a:ext uri="{FF2B5EF4-FFF2-40B4-BE49-F238E27FC236}">
                <a16:creationId xmlns:a16="http://schemas.microsoft.com/office/drawing/2014/main" id="{ADD78D9A-28A7-4BF9-B6A4-A7B6B8136104}"/>
              </a:ext>
            </a:extLst>
          </p:cNvPr>
          <p:cNvCxnSpPr/>
          <p:nvPr/>
        </p:nvCxnSpPr>
        <p:spPr>
          <a:xfrm flipV="1">
            <a:off x="852155" y="3910060"/>
            <a:ext cx="2578443" cy="1151924"/>
          </a:xfrm>
          <a:prstGeom prst="curvedConnector3">
            <a:avLst>
              <a:gd name="adj1" fmla="val 40895"/>
            </a:avLst>
          </a:prstGeom>
          <a:ln>
            <a:tailEnd type="triangle"/>
          </a:ln>
        </p:spPr>
        <p:style>
          <a:lnRef idx="2">
            <a:schemeClr val="accent3"/>
          </a:lnRef>
          <a:fillRef idx="0">
            <a:schemeClr val="accent3"/>
          </a:fillRef>
          <a:effectRef idx="1">
            <a:schemeClr val="accent3"/>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7EF8854-579D-4F06-A05E-02F0D50EFC6D}"/>
                  </a:ext>
                </a:extLst>
              </p:cNvPr>
              <p:cNvSpPr txBox="1"/>
              <p:nvPr/>
            </p:nvSpPr>
            <p:spPr>
              <a:xfrm>
                <a:off x="3068357" y="3513711"/>
                <a:ext cx="791755" cy="3919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87878"/>
                              </a:solidFill>
                              <a:latin typeface="Cambria Math" panose="02040503050406030204" pitchFamily="18" charset="0"/>
                            </a:rPr>
                          </m:ctrlPr>
                        </m:sSubPr>
                        <m:e>
                          <m:r>
                            <a:rPr lang="en-US" b="0" i="1" smtClean="0">
                              <a:solidFill>
                                <a:srgbClr val="787878"/>
                              </a:solidFill>
                              <a:latin typeface="Cambria Math" panose="02040503050406030204" pitchFamily="18" charset="0"/>
                            </a:rPr>
                            <m:t>𝑥</m:t>
                          </m:r>
                        </m:e>
                        <m:sub>
                          <m:r>
                            <a:rPr lang="en-US" b="0" i="1" smtClean="0">
                              <a:solidFill>
                                <a:srgbClr val="787878"/>
                              </a:solidFill>
                              <a:latin typeface="Cambria Math" panose="02040503050406030204" pitchFamily="18" charset="0"/>
                            </a:rPr>
                            <m:t>𝑔</m:t>
                          </m:r>
                        </m:sub>
                      </m:sSub>
                      <m:d>
                        <m:dPr>
                          <m:ctrlPr>
                            <a:rPr lang="en-US" b="0" i="1" smtClean="0">
                              <a:solidFill>
                                <a:srgbClr val="787878"/>
                              </a:solidFill>
                              <a:latin typeface="Cambria Math" panose="02040503050406030204" pitchFamily="18" charset="0"/>
                            </a:rPr>
                          </m:ctrlPr>
                        </m:dPr>
                        <m:e>
                          <m:r>
                            <a:rPr lang="en-CA" b="0" i="1" smtClean="0">
                              <a:solidFill>
                                <a:srgbClr val="787878"/>
                              </a:solidFill>
                              <a:latin typeface="Cambria Math" panose="02040503050406030204" pitchFamily="18" charset="0"/>
                            </a:rPr>
                            <m:t>0</m:t>
                          </m:r>
                        </m:e>
                      </m:d>
                    </m:oMath>
                  </m:oMathPara>
                </a14:m>
                <a:endParaRPr lang="en-US" dirty="0">
                  <a:solidFill>
                    <a:srgbClr val="787878"/>
                  </a:solidFill>
                </a:endParaRPr>
              </a:p>
            </p:txBody>
          </p:sp>
        </mc:Choice>
        <mc:Fallback xmlns="">
          <p:sp>
            <p:nvSpPr>
              <p:cNvPr id="7" name="TextBox 6">
                <a:extLst>
                  <a:ext uri="{FF2B5EF4-FFF2-40B4-BE49-F238E27FC236}">
                    <a16:creationId xmlns:a16="http://schemas.microsoft.com/office/drawing/2014/main" id="{57EF8854-579D-4F06-A05E-02F0D50EFC6D}"/>
                  </a:ext>
                </a:extLst>
              </p:cNvPr>
              <p:cNvSpPr txBox="1">
                <a:spLocks noRot="1" noChangeAspect="1" noMove="1" noResize="1" noEditPoints="1" noAdjustHandles="1" noChangeArrowheads="1" noChangeShapeType="1" noTextEdit="1"/>
              </p:cNvSpPr>
              <p:nvPr/>
            </p:nvSpPr>
            <p:spPr>
              <a:xfrm>
                <a:off x="3068357" y="3513711"/>
                <a:ext cx="791755" cy="391902"/>
              </a:xfrm>
              <a:prstGeom prst="rect">
                <a:avLst/>
              </a:prstGeom>
              <a:blipFill>
                <a:blip r:embed="rId2"/>
                <a:stretch>
                  <a:fillRect b="-461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01F676D-A0D3-4AA0-922C-266E716760A8}"/>
                  </a:ext>
                </a:extLst>
              </p:cNvPr>
              <p:cNvSpPr txBox="1"/>
              <p:nvPr/>
            </p:nvSpPr>
            <p:spPr>
              <a:xfrm>
                <a:off x="3726994" y="4136634"/>
                <a:ext cx="7936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3D68B3"/>
                              </a:solidFill>
                              <a:latin typeface="Cambria Math" panose="02040503050406030204" pitchFamily="18" charset="0"/>
                            </a:rPr>
                          </m:ctrlPr>
                        </m:sSubPr>
                        <m:e>
                          <m:r>
                            <a:rPr lang="en-US" b="0" i="1" smtClean="0">
                              <a:solidFill>
                                <a:srgbClr val="3D68B3"/>
                              </a:solidFill>
                              <a:latin typeface="Cambria Math" panose="02040503050406030204" pitchFamily="18" charset="0"/>
                            </a:rPr>
                            <m:t>𝑥</m:t>
                          </m:r>
                        </m:e>
                        <m:sub>
                          <m:r>
                            <a:rPr lang="en-US" b="0" i="1" smtClean="0">
                              <a:solidFill>
                                <a:srgbClr val="3D68B3"/>
                              </a:solidFill>
                              <a:latin typeface="Cambria Math" panose="02040503050406030204" pitchFamily="18" charset="0"/>
                            </a:rPr>
                            <m:t>𝑏</m:t>
                          </m:r>
                        </m:sub>
                      </m:sSub>
                      <m:d>
                        <m:dPr>
                          <m:ctrlPr>
                            <a:rPr lang="en-US" b="0" i="1" smtClean="0">
                              <a:solidFill>
                                <a:srgbClr val="3D68B3"/>
                              </a:solidFill>
                              <a:latin typeface="Cambria Math" panose="02040503050406030204" pitchFamily="18" charset="0"/>
                            </a:rPr>
                          </m:ctrlPr>
                        </m:dPr>
                        <m:e>
                          <m:r>
                            <a:rPr lang="en-CA" b="0" i="1" smtClean="0">
                              <a:solidFill>
                                <a:srgbClr val="3D68B3"/>
                              </a:solidFill>
                              <a:latin typeface="Cambria Math" panose="02040503050406030204" pitchFamily="18" charset="0"/>
                            </a:rPr>
                            <m:t>0</m:t>
                          </m:r>
                        </m:e>
                      </m:d>
                    </m:oMath>
                  </m:oMathPara>
                </a14:m>
                <a:endParaRPr lang="en-US" dirty="0">
                  <a:solidFill>
                    <a:srgbClr val="3D68B3"/>
                  </a:solidFill>
                </a:endParaRPr>
              </a:p>
            </p:txBody>
          </p:sp>
        </mc:Choice>
        <mc:Fallback xmlns="">
          <p:sp>
            <p:nvSpPr>
              <p:cNvPr id="8" name="TextBox 7">
                <a:extLst>
                  <a:ext uri="{FF2B5EF4-FFF2-40B4-BE49-F238E27FC236}">
                    <a16:creationId xmlns:a16="http://schemas.microsoft.com/office/drawing/2014/main" id="{201F676D-A0D3-4AA0-922C-266E716760A8}"/>
                  </a:ext>
                </a:extLst>
              </p:cNvPr>
              <p:cNvSpPr txBox="1">
                <a:spLocks noRot="1" noChangeAspect="1" noMove="1" noResize="1" noEditPoints="1" noAdjustHandles="1" noChangeArrowheads="1" noChangeShapeType="1" noTextEdit="1"/>
              </p:cNvSpPr>
              <p:nvPr/>
            </p:nvSpPr>
            <p:spPr>
              <a:xfrm>
                <a:off x="3726994" y="4136634"/>
                <a:ext cx="793615" cy="369332"/>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E0B3C11-C71E-4BBA-8A5A-7B0E82127319}"/>
                  </a:ext>
                </a:extLst>
              </p:cNvPr>
              <p:cNvSpPr txBox="1"/>
              <p:nvPr/>
            </p:nvSpPr>
            <p:spPr>
              <a:xfrm>
                <a:off x="3635314" y="4896820"/>
                <a:ext cx="1126334" cy="646331"/>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𝑙</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CA" b="0" i="0" smtClean="0">
                        <a:latin typeface="Cambria Math" panose="02040503050406030204" pitchFamily="18" charset="0"/>
                      </a:rPr>
                      <m:t>≤0</m:t>
                    </m:r>
                  </m:oMath>
                </a14:m>
                <a:r>
                  <a:rPr lang="en-US" dirty="0"/>
                  <a:t>, </a:t>
                </a:r>
              </a:p>
              <a:p>
                <a:r>
                  <a:rPr lang="en-US" dirty="0"/>
                  <a:t>target set</a:t>
                </a:r>
              </a:p>
            </p:txBody>
          </p:sp>
        </mc:Choice>
        <mc:Fallback xmlns="">
          <p:sp>
            <p:nvSpPr>
              <p:cNvPr id="9" name="TextBox 8">
                <a:extLst>
                  <a:ext uri="{FF2B5EF4-FFF2-40B4-BE49-F238E27FC236}">
                    <a16:creationId xmlns:a16="http://schemas.microsoft.com/office/drawing/2014/main" id="{BE0B3C11-C71E-4BBA-8A5A-7B0E82127319}"/>
                  </a:ext>
                </a:extLst>
              </p:cNvPr>
              <p:cNvSpPr txBox="1">
                <a:spLocks noRot="1" noChangeAspect="1" noMove="1" noResize="1" noEditPoints="1" noAdjustHandles="1" noChangeArrowheads="1" noChangeShapeType="1" noTextEdit="1"/>
              </p:cNvSpPr>
              <p:nvPr/>
            </p:nvSpPr>
            <p:spPr>
              <a:xfrm>
                <a:off x="3635314" y="4896820"/>
                <a:ext cx="1126334" cy="646331"/>
              </a:xfrm>
              <a:prstGeom prst="rect">
                <a:avLst/>
              </a:prstGeom>
              <a:blipFill>
                <a:blip r:embed="rId4"/>
                <a:stretch>
                  <a:fillRect l="-4324" t="-4717" r="-3784" b="-14151"/>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EB909933-5125-4EBD-AECF-243A2922C5B7}"/>
                  </a:ext>
                </a:extLst>
              </p:cNvPr>
              <p:cNvSpPr txBox="1"/>
              <p:nvPr/>
            </p:nvSpPr>
            <p:spPr>
              <a:xfrm>
                <a:off x="2787475" y="5897666"/>
                <a:ext cx="1833451" cy="9656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𝑔</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,0</m:t>
                          </m:r>
                        </m:e>
                      </m:d>
                      <m:r>
                        <a:rPr lang="en-US" b="0" i="1" smtClean="0">
                          <a:latin typeface="Cambria Math" panose="02040503050406030204" pitchFamily="18" charset="0"/>
                        </a:rPr>
                        <m:t>&gt;0</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𝑏</m:t>
                              </m:r>
                            </m:sub>
                          </m:sSub>
                          <m:d>
                            <m:dPr>
                              <m:ctrlPr>
                                <a:rPr lang="en-US" i="1">
                                  <a:latin typeface="Cambria Math" panose="02040503050406030204" pitchFamily="18" charset="0"/>
                                </a:rPr>
                              </m:ctrlPr>
                            </m:dPr>
                            <m:e>
                              <m:r>
                                <a:rPr lang="en-US" i="1">
                                  <a:latin typeface="Cambria Math" panose="02040503050406030204" pitchFamily="18" charset="0"/>
                                </a:rPr>
                                <m:t>0</m:t>
                              </m:r>
                            </m:e>
                          </m:d>
                          <m:r>
                            <a:rPr lang="en-US" b="0" i="1" smtClean="0">
                              <a:latin typeface="Cambria Math" panose="02040503050406030204" pitchFamily="18" charset="0"/>
                            </a:rPr>
                            <m:t>,0</m:t>
                          </m:r>
                        </m:e>
                      </m:d>
                      <m:r>
                        <a:rPr lang="en-US" b="0" i="1" smtClean="0">
                          <a:latin typeface="Cambria Math" panose="02040503050406030204" pitchFamily="18" charset="0"/>
                        </a:rPr>
                        <m:t>≤0</m:t>
                      </m:r>
                    </m:oMath>
                  </m:oMathPara>
                </a14:m>
                <a:endParaRPr lang="en-US" dirty="0"/>
              </a:p>
              <a:p>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𝑉</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CA" b="0" i="1" smtClean="0">
                                  <a:latin typeface="Cambria Math" panose="02040503050406030204" pitchFamily="18" charset="0"/>
                                </a:rPr>
                                <m:t>𝐵</m:t>
                              </m:r>
                            </m:sub>
                          </m:sSub>
                          <m:d>
                            <m:dPr>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,0</m:t>
                          </m:r>
                        </m:e>
                      </m:d>
                      <m:r>
                        <a:rPr lang="en-CA" b="0" i="1" smtClean="0">
                          <a:latin typeface="Cambria Math" panose="02040503050406030204" pitchFamily="18" charset="0"/>
                        </a:rPr>
                        <m:t>&gt;</m:t>
                      </m:r>
                      <m:r>
                        <a:rPr lang="en-US" i="1">
                          <a:latin typeface="Cambria Math" panose="02040503050406030204" pitchFamily="18" charset="0"/>
                        </a:rPr>
                        <m:t>0</m:t>
                      </m:r>
                    </m:oMath>
                  </m:oMathPara>
                </a14:m>
                <a:endParaRPr lang="en-US" dirty="0"/>
              </a:p>
            </p:txBody>
          </p:sp>
        </mc:Choice>
        <mc:Fallback>
          <p:sp>
            <p:nvSpPr>
              <p:cNvPr id="10" name="TextBox 9">
                <a:extLst>
                  <a:ext uri="{FF2B5EF4-FFF2-40B4-BE49-F238E27FC236}">
                    <a16:creationId xmlns:a16="http://schemas.microsoft.com/office/drawing/2014/main" id="{EB909933-5125-4EBD-AECF-243A2922C5B7}"/>
                  </a:ext>
                </a:extLst>
              </p:cNvPr>
              <p:cNvSpPr txBox="1">
                <a:spLocks noRot="1" noChangeAspect="1" noMove="1" noResize="1" noEditPoints="1" noAdjustHandles="1" noChangeArrowheads="1" noChangeShapeType="1" noTextEdit="1"/>
              </p:cNvSpPr>
              <p:nvPr/>
            </p:nvSpPr>
            <p:spPr>
              <a:xfrm>
                <a:off x="2787475" y="5897666"/>
                <a:ext cx="1833451" cy="965649"/>
              </a:xfrm>
              <a:prstGeom prst="rect">
                <a:avLst/>
              </a:prstGeom>
              <a:blipFill>
                <a:blip r:embed="rId5"/>
                <a:stretch>
                  <a:fillRect/>
                </a:stretch>
              </a:blipFill>
            </p:spPr>
            <p:txBody>
              <a:bodyPr/>
              <a:lstStyle/>
              <a:p>
                <a:r>
                  <a:rPr lang="en-CA">
                    <a:noFill/>
                  </a:rPr>
                  <a:t> </a:t>
                </a:r>
              </a:p>
            </p:txBody>
          </p:sp>
        </mc:Fallback>
      </mc:AlternateContent>
      <p:sp>
        <p:nvSpPr>
          <p:cNvPr id="11" name="Oval 10">
            <a:extLst>
              <a:ext uri="{FF2B5EF4-FFF2-40B4-BE49-F238E27FC236}">
                <a16:creationId xmlns:a16="http://schemas.microsoft.com/office/drawing/2014/main" id="{926837F2-2B42-4473-916C-45D0D4EF8809}"/>
              </a:ext>
            </a:extLst>
          </p:cNvPr>
          <p:cNvSpPr/>
          <p:nvPr/>
        </p:nvSpPr>
        <p:spPr>
          <a:xfrm>
            <a:off x="996560" y="5994881"/>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B1A75AFB-DD27-46FE-A03F-143235EC0B05}"/>
                  </a:ext>
                </a:extLst>
              </p:cNvPr>
              <p:cNvSpPr txBox="1"/>
              <p:nvPr/>
            </p:nvSpPr>
            <p:spPr>
              <a:xfrm>
                <a:off x="511989" y="6012368"/>
                <a:ext cx="76238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4472C4"/>
                              </a:solidFill>
                              <a:latin typeface="Cambria Math" panose="02040503050406030204" pitchFamily="18" charset="0"/>
                            </a:rPr>
                          </m:ctrlPr>
                        </m:sSubPr>
                        <m:e>
                          <m:r>
                            <a:rPr lang="en-US" b="0" i="1" smtClean="0">
                              <a:solidFill>
                                <a:srgbClr val="4472C4"/>
                              </a:solidFill>
                              <a:latin typeface="Cambria Math" panose="02040503050406030204" pitchFamily="18" charset="0"/>
                            </a:rPr>
                            <m:t>𝑥</m:t>
                          </m:r>
                        </m:e>
                        <m:sub>
                          <m:r>
                            <a:rPr lang="en-US" b="0" i="1" smtClean="0">
                              <a:solidFill>
                                <a:srgbClr val="4472C4"/>
                              </a:solidFill>
                              <a:latin typeface="Cambria Math" panose="02040503050406030204" pitchFamily="18" charset="0"/>
                            </a:rPr>
                            <m:t>𝑏</m:t>
                          </m:r>
                        </m:sub>
                      </m:sSub>
                      <m:d>
                        <m:dPr>
                          <m:ctrlPr>
                            <a:rPr lang="en-US" b="0" i="1" smtClean="0">
                              <a:solidFill>
                                <a:srgbClr val="4472C4"/>
                              </a:solidFill>
                              <a:latin typeface="Cambria Math" panose="02040503050406030204" pitchFamily="18" charset="0"/>
                            </a:rPr>
                          </m:ctrlPr>
                        </m:dPr>
                        <m:e>
                          <m:r>
                            <a:rPr lang="en-CA" b="0" i="1" smtClean="0">
                              <a:solidFill>
                                <a:srgbClr val="4472C4"/>
                              </a:solidFill>
                              <a:latin typeface="Cambria Math" panose="02040503050406030204" pitchFamily="18" charset="0"/>
                            </a:rPr>
                            <m:t>𝑡</m:t>
                          </m:r>
                        </m:e>
                      </m:d>
                    </m:oMath>
                  </m:oMathPara>
                </a14:m>
                <a:endParaRPr lang="en-US" dirty="0">
                  <a:solidFill>
                    <a:srgbClr val="4472C4"/>
                  </a:solidFill>
                </a:endParaRPr>
              </a:p>
            </p:txBody>
          </p:sp>
        </mc:Choice>
        <mc:Fallback xmlns="">
          <p:sp>
            <p:nvSpPr>
              <p:cNvPr id="12" name="TextBox 11">
                <a:extLst>
                  <a:ext uri="{FF2B5EF4-FFF2-40B4-BE49-F238E27FC236}">
                    <a16:creationId xmlns:a16="http://schemas.microsoft.com/office/drawing/2014/main" id="{B1A75AFB-DD27-46FE-A03F-143235EC0B05}"/>
                  </a:ext>
                </a:extLst>
              </p:cNvPr>
              <p:cNvSpPr txBox="1">
                <a:spLocks noRot="1" noChangeAspect="1" noMove="1" noResize="1" noEditPoints="1" noAdjustHandles="1" noChangeArrowheads="1" noChangeShapeType="1" noTextEdit="1"/>
              </p:cNvSpPr>
              <p:nvPr/>
            </p:nvSpPr>
            <p:spPr>
              <a:xfrm>
                <a:off x="511989" y="6012368"/>
                <a:ext cx="762388" cy="369332"/>
              </a:xfrm>
              <a:prstGeom prst="rect">
                <a:avLst/>
              </a:prstGeom>
              <a:blipFill>
                <a:blip r:embed="rId6"/>
                <a:stretch>
                  <a:fillRect/>
                </a:stretch>
              </a:blipFill>
            </p:spPr>
            <p:txBody>
              <a:bodyPr/>
              <a:lstStyle/>
              <a:p>
                <a:r>
                  <a:rPr lang="en-CA">
                    <a:noFill/>
                  </a:rPr>
                  <a:t> </a:t>
                </a:r>
              </a:p>
            </p:txBody>
          </p:sp>
        </mc:Fallback>
      </mc:AlternateContent>
      <p:sp>
        <p:nvSpPr>
          <p:cNvPr id="13" name="Oval 12">
            <a:extLst>
              <a:ext uri="{FF2B5EF4-FFF2-40B4-BE49-F238E27FC236}">
                <a16:creationId xmlns:a16="http://schemas.microsoft.com/office/drawing/2014/main" id="{61F00C8E-1B5B-4126-B114-6CFC2F9419A9}"/>
              </a:ext>
            </a:extLst>
          </p:cNvPr>
          <p:cNvSpPr/>
          <p:nvPr/>
        </p:nvSpPr>
        <p:spPr>
          <a:xfrm>
            <a:off x="830314" y="4993846"/>
            <a:ext cx="91440" cy="914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AA8C645-FA71-4783-B070-64608C5C6D3A}"/>
                  </a:ext>
                </a:extLst>
              </p:cNvPr>
              <p:cNvSpPr txBox="1"/>
              <p:nvPr/>
            </p:nvSpPr>
            <p:spPr>
              <a:xfrm>
                <a:off x="320572" y="4647664"/>
                <a:ext cx="760528" cy="3919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87878"/>
                              </a:solidFill>
                              <a:latin typeface="Cambria Math" panose="02040503050406030204" pitchFamily="18" charset="0"/>
                            </a:rPr>
                          </m:ctrlPr>
                        </m:sSubPr>
                        <m:e>
                          <m:r>
                            <a:rPr lang="en-US" b="0" i="1" smtClean="0">
                              <a:solidFill>
                                <a:srgbClr val="787878"/>
                              </a:solidFill>
                              <a:latin typeface="Cambria Math" panose="02040503050406030204" pitchFamily="18" charset="0"/>
                            </a:rPr>
                            <m:t>𝑥</m:t>
                          </m:r>
                        </m:e>
                        <m:sub>
                          <m:r>
                            <a:rPr lang="en-US" b="0" i="1" smtClean="0">
                              <a:solidFill>
                                <a:srgbClr val="787878"/>
                              </a:solidFill>
                              <a:latin typeface="Cambria Math" panose="02040503050406030204" pitchFamily="18" charset="0"/>
                            </a:rPr>
                            <m:t>𝑔</m:t>
                          </m:r>
                        </m:sub>
                      </m:sSub>
                      <m:d>
                        <m:dPr>
                          <m:ctrlPr>
                            <a:rPr lang="en-US" b="0" i="1" smtClean="0">
                              <a:solidFill>
                                <a:srgbClr val="787878"/>
                              </a:solidFill>
                              <a:latin typeface="Cambria Math" panose="02040503050406030204" pitchFamily="18" charset="0"/>
                            </a:rPr>
                          </m:ctrlPr>
                        </m:dPr>
                        <m:e>
                          <m:r>
                            <a:rPr lang="en-CA" b="0" i="1" smtClean="0">
                              <a:solidFill>
                                <a:srgbClr val="787878"/>
                              </a:solidFill>
                              <a:latin typeface="Cambria Math" panose="02040503050406030204" pitchFamily="18" charset="0"/>
                            </a:rPr>
                            <m:t>𝑡</m:t>
                          </m:r>
                        </m:e>
                      </m:d>
                    </m:oMath>
                  </m:oMathPara>
                </a14:m>
                <a:endParaRPr lang="en-US" dirty="0">
                  <a:solidFill>
                    <a:srgbClr val="787878"/>
                  </a:solidFill>
                </a:endParaRPr>
              </a:p>
            </p:txBody>
          </p:sp>
        </mc:Choice>
        <mc:Fallback xmlns="">
          <p:sp>
            <p:nvSpPr>
              <p:cNvPr id="14" name="TextBox 13">
                <a:extLst>
                  <a:ext uri="{FF2B5EF4-FFF2-40B4-BE49-F238E27FC236}">
                    <a16:creationId xmlns:a16="http://schemas.microsoft.com/office/drawing/2014/main" id="{EAA8C645-FA71-4783-B070-64608C5C6D3A}"/>
                  </a:ext>
                </a:extLst>
              </p:cNvPr>
              <p:cNvSpPr txBox="1">
                <a:spLocks noRot="1" noChangeAspect="1" noMove="1" noResize="1" noEditPoints="1" noAdjustHandles="1" noChangeArrowheads="1" noChangeShapeType="1" noTextEdit="1"/>
              </p:cNvSpPr>
              <p:nvPr/>
            </p:nvSpPr>
            <p:spPr>
              <a:xfrm>
                <a:off x="320572" y="4647664"/>
                <a:ext cx="760528" cy="391902"/>
              </a:xfrm>
              <a:prstGeom prst="rect">
                <a:avLst/>
              </a:prstGeom>
              <a:blipFill>
                <a:blip r:embed="rId7"/>
                <a:stretch>
                  <a:fillRect b="-4615"/>
                </a:stretch>
              </a:blipFill>
            </p:spPr>
            <p:txBody>
              <a:bodyPr/>
              <a:lstStyle/>
              <a:p>
                <a:r>
                  <a:rPr lang="en-CA">
                    <a:noFill/>
                  </a:rPr>
                  <a:t> </a:t>
                </a:r>
              </a:p>
            </p:txBody>
          </p:sp>
        </mc:Fallback>
      </mc:AlternateContent>
      <p:sp>
        <p:nvSpPr>
          <p:cNvPr id="15" name="Oval 14">
            <a:extLst>
              <a:ext uri="{FF2B5EF4-FFF2-40B4-BE49-F238E27FC236}">
                <a16:creationId xmlns:a16="http://schemas.microsoft.com/office/drawing/2014/main" id="{52507EF4-516E-4BB6-974D-DDEDA6181558}"/>
              </a:ext>
            </a:extLst>
          </p:cNvPr>
          <p:cNvSpPr/>
          <p:nvPr/>
        </p:nvSpPr>
        <p:spPr>
          <a:xfrm>
            <a:off x="4032362" y="448874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38251C8-2E62-432E-9DD6-38EA25BB6422}"/>
              </a:ext>
            </a:extLst>
          </p:cNvPr>
          <p:cNvSpPr/>
          <p:nvPr/>
        </p:nvSpPr>
        <p:spPr>
          <a:xfrm>
            <a:off x="3430598" y="3867713"/>
            <a:ext cx="91440" cy="914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553443E-2AA5-4512-B282-90557391695E}"/>
              </a:ext>
            </a:extLst>
          </p:cNvPr>
          <p:cNvSpPr/>
          <p:nvPr/>
        </p:nvSpPr>
        <p:spPr>
          <a:xfrm>
            <a:off x="9220492" y="3977335"/>
            <a:ext cx="1600200" cy="1524000"/>
          </a:xfrm>
          <a:prstGeom prst="ellipse">
            <a:avLst/>
          </a:prstGeom>
          <a:solidFill>
            <a:srgbClr val="FF7C80"/>
          </a:solid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0" name="Curved Connector 6">
            <a:extLst>
              <a:ext uri="{FF2B5EF4-FFF2-40B4-BE49-F238E27FC236}">
                <a16:creationId xmlns:a16="http://schemas.microsoft.com/office/drawing/2014/main" id="{D0E6839A-527E-4E8A-916F-31FC8A8185B9}"/>
              </a:ext>
            </a:extLst>
          </p:cNvPr>
          <p:cNvCxnSpPr/>
          <p:nvPr/>
        </p:nvCxnSpPr>
        <p:spPr>
          <a:xfrm flipV="1">
            <a:off x="6978225" y="4431890"/>
            <a:ext cx="2971800" cy="1524000"/>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Curved Connector 7">
            <a:extLst>
              <a:ext uri="{FF2B5EF4-FFF2-40B4-BE49-F238E27FC236}">
                <a16:creationId xmlns:a16="http://schemas.microsoft.com/office/drawing/2014/main" id="{0B855C52-8BEA-4A28-8D1C-0BBEA5B2968F}"/>
              </a:ext>
            </a:extLst>
          </p:cNvPr>
          <p:cNvCxnSpPr/>
          <p:nvPr/>
        </p:nvCxnSpPr>
        <p:spPr>
          <a:xfrm flipV="1">
            <a:off x="6756099" y="3825349"/>
            <a:ext cx="2578443" cy="1151924"/>
          </a:xfrm>
          <a:prstGeom prst="curvedConnector3">
            <a:avLst>
              <a:gd name="adj1" fmla="val 40895"/>
            </a:avLst>
          </a:prstGeom>
          <a:ln>
            <a:tailEnd type="triangle"/>
          </a:ln>
        </p:spPr>
        <p:style>
          <a:lnRef idx="2">
            <a:schemeClr val="accent3"/>
          </a:lnRef>
          <a:fillRef idx="0">
            <a:schemeClr val="accent3"/>
          </a:fillRef>
          <a:effectRef idx="1">
            <a:schemeClr val="accent3"/>
          </a:effectRef>
          <a:fontRef idx="minor">
            <a:schemeClr val="tx1"/>
          </a:fontRef>
        </p:style>
      </p:cxn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B6CC6DB7-3089-4530-8D2E-3E7EC556E68D}"/>
                  </a:ext>
                </a:extLst>
              </p:cNvPr>
              <p:cNvSpPr txBox="1"/>
              <p:nvPr/>
            </p:nvSpPr>
            <p:spPr>
              <a:xfrm>
                <a:off x="8972301" y="3429000"/>
                <a:ext cx="791755" cy="3919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87878"/>
                              </a:solidFill>
                              <a:latin typeface="Cambria Math" panose="02040503050406030204" pitchFamily="18" charset="0"/>
                            </a:rPr>
                          </m:ctrlPr>
                        </m:sSubPr>
                        <m:e>
                          <m:r>
                            <a:rPr lang="en-US" b="0" i="1" smtClean="0">
                              <a:solidFill>
                                <a:srgbClr val="787878"/>
                              </a:solidFill>
                              <a:latin typeface="Cambria Math" panose="02040503050406030204" pitchFamily="18" charset="0"/>
                            </a:rPr>
                            <m:t>𝑥</m:t>
                          </m:r>
                        </m:e>
                        <m:sub>
                          <m:r>
                            <a:rPr lang="en-US" b="0" i="1" smtClean="0">
                              <a:solidFill>
                                <a:srgbClr val="787878"/>
                              </a:solidFill>
                              <a:latin typeface="Cambria Math" panose="02040503050406030204" pitchFamily="18" charset="0"/>
                            </a:rPr>
                            <m:t>𝑔</m:t>
                          </m:r>
                        </m:sub>
                      </m:sSub>
                      <m:d>
                        <m:dPr>
                          <m:ctrlPr>
                            <a:rPr lang="en-US" b="0" i="1" smtClean="0">
                              <a:solidFill>
                                <a:srgbClr val="787878"/>
                              </a:solidFill>
                              <a:latin typeface="Cambria Math" panose="02040503050406030204" pitchFamily="18" charset="0"/>
                            </a:rPr>
                          </m:ctrlPr>
                        </m:dPr>
                        <m:e>
                          <m:r>
                            <a:rPr lang="en-CA" b="0" i="1" smtClean="0">
                              <a:solidFill>
                                <a:srgbClr val="787878"/>
                              </a:solidFill>
                              <a:latin typeface="Cambria Math" panose="02040503050406030204" pitchFamily="18" charset="0"/>
                            </a:rPr>
                            <m:t>0</m:t>
                          </m:r>
                        </m:e>
                      </m:d>
                    </m:oMath>
                  </m:oMathPara>
                </a14:m>
                <a:endParaRPr lang="en-US" dirty="0">
                  <a:solidFill>
                    <a:srgbClr val="787878"/>
                  </a:solidFill>
                </a:endParaRPr>
              </a:p>
            </p:txBody>
          </p:sp>
        </mc:Choice>
        <mc:Fallback>
          <p:sp>
            <p:nvSpPr>
              <p:cNvPr id="22" name="TextBox 21">
                <a:extLst>
                  <a:ext uri="{FF2B5EF4-FFF2-40B4-BE49-F238E27FC236}">
                    <a16:creationId xmlns:a16="http://schemas.microsoft.com/office/drawing/2014/main" id="{B6CC6DB7-3089-4530-8D2E-3E7EC556E68D}"/>
                  </a:ext>
                </a:extLst>
              </p:cNvPr>
              <p:cNvSpPr txBox="1">
                <a:spLocks noRot="1" noChangeAspect="1" noMove="1" noResize="1" noEditPoints="1" noAdjustHandles="1" noChangeArrowheads="1" noChangeShapeType="1" noTextEdit="1"/>
              </p:cNvSpPr>
              <p:nvPr/>
            </p:nvSpPr>
            <p:spPr>
              <a:xfrm>
                <a:off x="8972301" y="3429000"/>
                <a:ext cx="791755" cy="391902"/>
              </a:xfrm>
              <a:prstGeom prst="rect">
                <a:avLst/>
              </a:prstGeom>
              <a:blipFill>
                <a:blip r:embed="rId8"/>
                <a:stretch>
                  <a:fillRect b="-4688"/>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29D9A76D-9AEB-4940-A152-5988A142AE9F}"/>
                  </a:ext>
                </a:extLst>
              </p:cNvPr>
              <p:cNvSpPr txBox="1"/>
              <p:nvPr/>
            </p:nvSpPr>
            <p:spPr>
              <a:xfrm>
                <a:off x="9630938" y="4051923"/>
                <a:ext cx="7936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3D68B3"/>
                              </a:solidFill>
                              <a:latin typeface="Cambria Math" panose="02040503050406030204" pitchFamily="18" charset="0"/>
                            </a:rPr>
                          </m:ctrlPr>
                        </m:sSubPr>
                        <m:e>
                          <m:r>
                            <a:rPr lang="en-US" b="0" i="1" smtClean="0">
                              <a:solidFill>
                                <a:srgbClr val="3D68B3"/>
                              </a:solidFill>
                              <a:latin typeface="Cambria Math" panose="02040503050406030204" pitchFamily="18" charset="0"/>
                            </a:rPr>
                            <m:t>𝑥</m:t>
                          </m:r>
                        </m:e>
                        <m:sub>
                          <m:r>
                            <a:rPr lang="en-US" b="0" i="1" smtClean="0">
                              <a:solidFill>
                                <a:srgbClr val="3D68B3"/>
                              </a:solidFill>
                              <a:latin typeface="Cambria Math" panose="02040503050406030204" pitchFamily="18" charset="0"/>
                            </a:rPr>
                            <m:t>𝑏</m:t>
                          </m:r>
                        </m:sub>
                      </m:sSub>
                      <m:d>
                        <m:dPr>
                          <m:ctrlPr>
                            <a:rPr lang="en-US" b="0" i="1" smtClean="0">
                              <a:solidFill>
                                <a:srgbClr val="3D68B3"/>
                              </a:solidFill>
                              <a:latin typeface="Cambria Math" panose="02040503050406030204" pitchFamily="18" charset="0"/>
                            </a:rPr>
                          </m:ctrlPr>
                        </m:dPr>
                        <m:e>
                          <m:r>
                            <a:rPr lang="en-CA" b="0" i="1" smtClean="0">
                              <a:solidFill>
                                <a:srgbClr val="3D68B3"/>
                              </a:solidFill>
                              <a:latin typeface="Cambria Math" panose="02040503050406030204" pitchFamily="18" charset="0"/>
                            </a:rPr>
                            <m:t>0</m:t>
                          </m:r>
                        </m:e>
                      </m:d>
                    </m:oMath>
                  </m:oMathPara>
                </a14:m>
                <a:endParaRPr lang="en-US" dirty="0">
                  <a:solidFill>
                    <a:srgbClr val="3D68B3"/>
                  </a:solidFill>
                </a:endParaRPr>
              </a:p>
            </p:txBody>
          </p:sp>
        </mc:Choice>
        <mc:Fallback>
          <p:sp>
            <p:nvSpPr>
              <p:cNvPr id="23" name="TextBox 22">
                <a:extLst>
                  <a:ext uri="{FF2B5EF4-FFF2-40B4-BE49-F238E27FC236}">
                    <a16:creationId xmlns:a16="http://schemas.microsoft.com/office/drawing/2014/main" id="{29D9A76D-9AEB-4940-A152-5988A142AE9F}"/>
                  </a:ext>
                </a:extLst>
              </p:cNvPr>
              <p:cNvSpPr txBox="1">
                <a:spLocks noRot="1" noChangeAspect="1" noMove="1" noResize="1" noEditPoints="1" noAdjustHandles="1" noChangeArrowheads="1" noChangeShapeType="1" noTextEdit="1"/>
              </p:cNvSpPr>
              <p:nvPr/>
            </p:nvSpPr>
            <p:spPr>
              <a:xfrm>
                <a:off x="9630938" y="4051923"/>
                <a:ext cx="793615" cy="369332"/>
              </a:xfrm>
              <a:prstGeom prst="rect">
                <a:avLst/>
              </a:prstGeom>
              <a:blipFill>
                <a:blip r:embed="rId9"/>
                <a:stretch>
                  <a:fillRect/>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A8591AE4-F65A-4D90-B948-B277C7BDBF5A}"/>
                  </a:ext>
                </a:extLst>
              </p:cNvPr>
              <p:cNvSpPr txBox="1"/>
              <p:nvPr/>
            </p:nvSpPr>
            <p:spPr>
              <a:xfrm>
                <a:off x="9539258" y="4812109"/>
                <a:ext cx="1126334" cy="646331"/>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𝑙</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CA" b="0" i="0" smtClean="0">
                        <a:latin typeface="Cambria Math" panose="02040503050406030204" pitchFamily="18" charset="0"/>
                      </a:rPr>
                      <m:t>≤0</m:t>
                    </m:r>
                  </m:oMath>
                </a14:m>
                <a:r>
                  <a:rPr lang="en-US" dirty="0"/>
                  <a:t>, </a:t>
                </a:r>
              </a:p>
              <a:p>
                <a:r>
                  <a:rPr lang="en-US" dirty="0"/>
                  <a:t>target set</a:t>
                </a:r>
              </a:p>
            </p:txBody>
          </p:sp>
        </mc:Choice>
        <mc:Fallback>
          <p:sp>
            <p:nvSpPr>
              <p:cNvPr id="24" name="TextBox 23">
                <a:extLst>
                  <a:ext uri="{FF2B5EF4-FFF2-40B4-BE49-F238E27FC236}">
                    <a16:creationId xmlns:a16="http://schemas.microsoft.com/office/drawing/2014/main" id="{A8591AE4-F65A-4D90-B948-B277C7BDBF5A}"/>
                  </a:ext>
                </a:extLst>
              </p:cNvPr>
              <p:cNvSpPr txBox="1">
                <a:spLocks noRot="1" noChangeAspect="1" noMove="1" noResize="1" noEditPoints="1" noAdjustHandles="1" noChangeArrowheads="1" noChangeShapeType="1" noTextEdit="1"/>
              </p:cNvSpPr>
              <p:nvPr/>
            </p:nvSpPr>
            <p:spPr>
              <a:xfrm>
                <a:off x="9539258" y="4812109"/>
                <a:ext cx="1126334" cy="646331"/>
              </a:xfrm>
              <a:prstGeom prst="rect">
                <a:avLst/>
              </a:prstGeom>
              <a:blipFill>
                <a:blip r:embed="rId10"/>
                <a:stretch>
                  <a:fillRect l="-4865" t="-4717" r="-3243" b="-14151"/>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C6EB0865-2B0C-47A9-AD69-B11907D06CF0}"/>
                  </a:ext>
                </a:extLst>
              </p:cNvPr>
              <p:cNvSpPr txBox="1"/>
              <p:nvPr/>
            </p:nvSpPr>
            <p:spPr>
              <a:xfrm>
                <a:off x="8691419" y="5812955"/>
                <a:ext cx="1833451" cy="9656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𝑔</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,0</m:t>
                          </m:r>
                        </m:e>
                      </m:d>
                      <m:r>
                        <a:rPr lang="en-US" b="0" i="1" smtClean="0">
                          <a:latin typeface="Cambria Math" panose="02040503050406030204" pitchFamily="18" charset="0"/>
                        </a:rPr>
                        <m:t>&gt;0</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𝑏</m:t>
                              </m:r>
                            </m:sub>
                          </m:sSub>
                          <m:d>
                            <m:dPr>
                              <m:ctrlPr>
                                <a:rPr lang="en-US" i="1">
                                  <a:latin typeface="Cambria Math" panose="02040503050406030204" pitchFamily="18" charset="0"/>
                                </a:rPr>
                              </m:ctrlPr>
                            </m:dPr>
                            <m:e>
                              <m:r>
                                <a:rPr lang="en-US" i="1">
                                  <a:latin typeface="Cambria Math" panose="02040503050406030204" pitchFamily="18" charset="0"/>
                                </a:rPr>
                                <m:t>0</m:t>
                              </m:r>
                            </m:e>
                          </m:d>
                          <m:r>
                            <a:rPr lang="en-US" b="0" i="1" smtClean="0">
                              <a:latin typeface="Cambria Math" panose="02040503050406030204" pitchFamily="18" charset="0"/>
                            </a:rPr>
                            <m:t>,0</m:t>
                          </m:r>
                        </m:e>
                      </m:d>
                      <m:r>
                        <a:rPr lang="en-US" b="0" i="1" smtClean="0">
                          <a:latin typeface="Cambria Math" panose="02040503050406030204" pitchFamily="18" charset="0"/>
                        </a:rPr>
                        <m:t>≤0</m:t>
                      </m:r>
                    </m:oMath>
                  </m:oMathPara>
                </a14:m>
                <a:endParaRPr lang="en-US" dirty="0"/>
              </a:p>
              <a:p>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𝑉</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CA" b="0" i="1" smtClean="0">
                                  <a:latin typeface="Cambria Math" panose="02040503050406030204" pitchFamily="18" charset="0"/>
                                </a:rPr>
                                <m:t>𝐵</m:t>
                              </m:r>
                            </m:sub>
                          </m:sSub>
                          <m:d>
                            <m:dPr>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,0</m:t>
                          </m:r>
                        </m:e>
                      </m:d>
                      <m:r>
                        <a:rPr lang="en-US" i="1">
                          <a:latin typeface="Cambria Math" panose="02040503050406030204" pitchFamily="18" charset="0"/>
                        </a:rPr>
                        <m:t>≤0</m:t>
                      </m:r>
                    </m:oMath>
                  </m:oMathPara>
                </a14:m>
                <a:endParaRPr lang="en-US" dirty="0"/>
              </a:p>
            </p:txBody>
          </p:sp>
        </mc:Choice>
        <mc:Fallback>
          <p:sp>
            <p:nvSpPr>
              <p:cNvPr id="25" name="TextBox 24">
                <a:extLst>
                  <a:ext uri="{FF2B5EF4-FFF2-40B4-BE49-F238E27FC236}">
                    <a16:creationId xmlns:a16="http://schemas.microsoft.com/office/drawing/2014/main" id="{C6EB0865-2B0C-47A9-AD69-B11907D06CF0}"/>
                  </a:ext>
                </a:extLst>
              </p:cNvPr>
              <p:cNvSpPr txBox="1">
                <a:spLocks noRot="1" noChangeAspect="1" noMove="1" noResize="1" noEditPoints="1" noAdjustHandles="1" noChangeArrowheads="1" noChangeShapeType="1" noTextEdit="1"/>
              </p:cNvSpPr>
              <p:nvPr/>
            </p:nvSpPr>
            <p:spPr>
              <a:xfrm>
                <a:off x="8691419" y="5812955"/>
                <a:ext cx="1833451" cy="965649"/>
              </a:xfrm>
              <a:prstGeom prst="rect">
                <a:avLst/>
              </a:prstGeom>
              <a:blipFill>
                <a:blip r:embed="rId11"/>
                <a:stretch>
                  <a:fillRect/>
                </a:stretch>
              </a:blipFill>
            </p:spPr>
            <p:txBody>
              <a:bodyPr/>
              <a:lstStyle/>
              <a:p>
                <a:r>
                  <a:rPr lang="en-CA">
                    <a:noFill/>
                  </a:rPr>
                  <a:t> </a:t>
                </a:r>
              </a:p>
            </p:txBody>
          </p:sp>
        </mc:Fallback>
      </mc:AlternateContent>
      <p:sp>
        <p:nvSpPr>
          <p:cNvPr id="26" name="Oval 25">
            <a:extLst>
              <a:ext uri="{FF2B5EF4-FFF2-40B4-BE49-F238E27FC236}">
                <a16:creationId xmlns:a16="http://schemas.microsoft.com/office/drawing/2014/main" id="{EF19AE39-44D4-45E4-B92E-D62310A6E5C4}"/>
              </a:ext>
            </a:extLst>
          </p:cNvPr>
          <p:cNvSpPr/>
          <p:nvPr/>
        </p:nvSpPr>
        <p:spPr>
          <a:xfrm>
            <a:off x="6900504" y="5910170"/>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F5484919-3B95-4CA5-B407-B872BA9A166E}"/>
                  </a:ext>
                </a:extLst>
              </p:cNvPr>
              <p:cNvSpPr txBox="1"/>
              <p:nvPr/>
            </p:nvSpPr>
            <p:spPr>
              <a:xfrm>
                <a:off x="6415933" y="5927657"/>
                <a:ext cx="76238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4472C4"/>
                              </a:solidFill>
                              <a:latin typeface="Cambria Math" panose="02040503050406030204" pitchFamily="18" charset="0"/>
                            </a:rPr>
                          </m:ctrlPr>
                        </m:sSubPr>
                        <m:e>
                          <m:r>
                            <a:rPr lang="en-US" b="0" i="1" smtClean="0">
                              <a:solidFill>
                                <a:srgbClr val="4472C4"/>
                              </a:solidFill>
                              <a:latin typeface="Cambria Math" panose="02040503050406030204" pitchFamily="18" charset="0"/>
                            </a:rPr>
                            <m:t>𝑥</m:t>
                          </m:r>
                        </m:e>
                        <m:sub>
                          <m:r>
                            <a:rPr lang="en-US" b="0" i="1" smtClean="0">
                              <a:solidFill>
                                <a:srgbClr val="4472C4"/>
                              </a:solidFill>
                              <a:latin typeface="Cambria Math" panose="02040503050406030204" pitchFamily="18" charset="0"/>
                            </a:rPr>
                            <m:t>𝑏</m:t>
                          </m:r>
                        </m:sub>
                      </m:sSub>
                      <m:d>
                        <m:dPr>
                          <m:ctrlPr>
                            <a:rPr lang="en-US" b="0" i="1" smtClean="0">
                              <a:solidFill>
                                <a:srgbClr val="4472C4"/>
                              </a:solidFill>
                              <a:latin typeface="Cambria Math" panose="02040503050406030204" pitchFamily="18" charset="0"/>
                            </a:rPr>
                          </m:ctrlPr>
                        </m:dPr>
                        <m:e>
                          <m:r>
                            <a:rPr lang="en-CA" b="0" i="1" smtClean="0">
                              <a:solidFill>
                                <a:srgbClr val="4472C4"/>
                              </a:solidFill>
                              <a:latin typeface="Cambria Math" panose="02040503050406030204" pitchFamily="18" charset="0"/>
                            </a:rPr>
                            <m:t>𝑡</m:t>
                          </m:r>
                        </m:e>
                      </m:d>
                    </m:oMath>
                  </m:oMathPara>
                </a14:m>
                <a:endParaRPr lang="en-US" dirty="0">
                  <a:solidFill>
                    <a:srgbClr val="4472C4"/>
                  </a:solidFill>
                </a:endParaRPr>
              </a:p>
            </p:txBody>
          </p:sp>
        </mc:Choice>
        <mc:Fallback>
          <p:sp>
            <p:nvSpPr>
              <p:cNvPr id="27" name="TextBox 26">
                <a:extLst>
                  <a:ext uri="{FF2B5EF4-FFF2-40B4-BE49-F238E27FC236}">
                    <a16:creationId xmlns:a16="http://schemas.microsoft.com/office/drawing/2014/main" id="{F5484919-3B95-4CA5-B407-B872BA9A166E}"/>
                  </a:ext>
                </a:extLst>
              </p:cNvPr>
              <p:cNvSpPr txBox="1">
                <a:spLocks noRot="1" noChangeAspect="1" noMove="1" noResize="1" noEditPoints="1" noAdjustHandles="1" noChangeArrowheads="1" noChangeShapeType="1" noTextEdit="1"/>
              </p:cNvSpPr>
              <p:nvPr/>
            </p:nvSpPr>
            <p:spPr>
              <a:xfrm>
                <a:off x="6415933" y="5927657"/>
                <a:ext cx="762388" cy="369332"/>
              </a:xfrm>
              <a:prstGeom prst="rect">
                <a:avLst/>
              </a:prstGeom>
              <a:blipFill>
                <a:blip r:embed="rId12"/>
                <a:stretch>
                  <a:fillRect/>
                </a:stretch>
              </a:blipFill>
            </p:spPr>
            <p:txBody>
              <a:bodyPr/>
              <a:lstStyle/>
              <a:p>
                <a:r>
                  <a:rPr lang="en-CA">
                    <a:noFill/>
                  </a:rPr>
                  <a:t> </a:t>
                </a:r>
              </a:p>
            </p:txBody>
          </p:sp>
        </mc:Fallback>
      </mc:AlternateContent>
      <p:sp>
        <p:nvSpPr>
          <p:cNvPr id="28" name="Oval 27">
            <a:extLst>
              <a:ext uri="{FF2B5EF4-FFF2-40B4-BE49-F238E27FC236}">
                <a16:creationId xmlns:a16="http://schemas.microsoft.com/office/drawing/2014/main" id="{C042117F-C633-407B-AB4F-5C06CA82C51B}"/>
              </a:ext>
            </a:extLst>
          </p:cNvPr>
          <p:cNvSpPr/>
          <p:nvPr/>
        </p:nvSpPr>
        <p:spPr>
          <a:xfrm>
            <a:off x="6734258" y="4909135"/>
            <a:ext cx="91440" cy="914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1679C105-DFD5-4E47-9D24-D60B640C471A}"/>
                  </a:ext>
                </a:extLst>
              </p:cNvPr>
              <p:cNvSpPr txBox="1"/>
              <p:nvPr/>
            </p:nvSpPr>
            <p:spPr>
              <a:xfrm>
                <a:off x="6224516" y="4562953"/>
                <a:ext cx="760528" cy="3919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87878"/>
                              </a:solidFill>
                              <a:latin typeface="Cambria Math" panose="02040503050406030204" pitchFamily="18" charset="0"/>
                            </a:rPr>
                          </m:ctrlPr>
                        </m:sSubPr>
                        <m:e>
                          <m:r>
                            <a:rPr lang="en-US" b="0" i="1" smtClean="0">
                              <a:solidFill>
                                <a:srgbClr val="787878"/>
                              </a:solidFill>
                              <a:latin typeface="Cambria Math" panose="02040503050406030204" pitchFamily="18" charset="0"/>
                            </a:rPr>
                            <m:t>𝑥</m:t>
                          </m:r>
                        </m:e>
                        <m:sub>
                          <m:r>
                            <a:rPr lang="en-US" b="0" i="1" smtClean="0">
                              <a:solidFill>
                                <a:srgbClr val="787878"/>
                              </a:solidFill>
                              <a:latin typeface="Cambria Math" panose="02040503050406030204" pitchFamily="18" charset="0"/>
                            </a:rPr>
                            <m:t>𝑔</m:t>
                          </m:r>
                        </m:sub>
                      </m:sSub>
                      <m:d>
                        <m:dPr>
                          <m:ctrlPr>
                            <a:rPr lang="en-US" b="0" i="1" smtClean="0">
                              <a:solidFill>
                                <a:srgbClr val="787878"/>
                              </a:solidFill>
                              <a:latin typeface="Cambria Math" panose="02040503050406030204" pitchFamily="18" charset="0"/>
                            </a:rPr>
                          </m:ctrlPr>
                        </m:dPr>
                        <m:e>
                          <m:r>
                            <a:rPr lang="en-CA" b="0" i="1" smtClean="0">
                              <a:solidFill>
                                <a:srgbClr val="787878"/>
                              </a:solidFill>
                              <a:latin typeface="Cambria Math" panose="02040503050406030204" pitchFamily="18" charset="0"/>
                            </a:rPr>
                            <m:t>𝑡</m:t>
                          </m:r>
                        </m:e>
                      </m:d>
                    </m:oMath>
                  </m:oMathPara>
                </a14:m>
                <a:endParaRPr lang="en-US" dirty="0">
                  <a:solidFill>
                    <a:srgbClr val="787878"/>
                  </a:solidFill>
                </a:endParaRPr>
              </a:p>
            </p:txBody>
          </p:sp>
        </mc:Choice>
        <mc:Fallback>
          <p:sp>
            <p:nvSpPr>
              <p:cNvPr id="29" name="TextBox 28">
                <a:extLst>
                  <a:ext uri="{FF2B5EF4-FFF2-40B4-BE49-F238E27FC236}">
                    <a16:creationId xmlns:a16="http://schemas.microsoft.com/office/drawing/2014/main" id="{1679C105-DFD5-4E47-9D24-D60B640C471A}"/>
                  </a:ext>
                </a:extLst>
              </p:cNvPr>
              <p:cNvSpPr txBox="1">
                <a:spLocks noRot="1" noChangeAspect="1" noMove="1" noResize="1" noEditPoints="1" noAdjustHandles="1" noChangeArrowheads="1" noChangeShapeType="1" noTextEdit="1"/>
              </p:cNvSpPr>
              <p:nvPr/>
            </p:nvSpPr>
            <p:spPr>
              <a:xfrm>
                <a:off x="6224516" y="4562953"/>
                <a:ext cx="760528" cy="391902"/>
              </a:xfrm>
              <a:prstGeom prst="rect">
                <a:avLst/>
              </a:prstGeom>
              <a:blipFill>
                <a:blip r:embed="rId13"/>
                <a:stretch>
                  <a:fillRect b="-6250"/>
                </a:stretch>
              </a:blipFill>
            </p:spPr>
            <p:txBody>
              <a:bodyPr/>
              <a:lstStyle/>
              <a:p>
                <a:r>
                  <a:rPr lang="en-CA">
                    <a:noFill/>
                  </a:rPr>
                  <a:t> </a:t>
                </a:r>
              </a:p>
            </p:txBody>
          </p:sp>
        </mc:Fallback>
      </mc:AlternateContent>
      <p:sp>
        <p:nvSpPr>
          <p:cNvPr id="30" name="Oval 29">
            <a:extLst>
              <a:ext uri="{FF2B5EF4-FFF2-40B4-BE49-F238E27FC236}">
                <a16:creationId xmlns:a16="http://schemas.microsoft.com/office/drawing/2014/main" id="{F3EF07DA-4FE3-4306-9A30-C422A871ED94}"/>
              </a:ext>
            </a:extLst>
          </p:cNvPr>
          <p:cNvSpPr/>
          <p:nvPr/>
        </p:nvSpPr>
        <p:spPr>
          <a:xfrm>
            <a:off x="9936306" y="4404037"/>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04DF5EF-8DE6-4DA1-A0F7-B5FC2BC13DB6}"/>
              </a:ext>
            </a:extLst>
          </p:cNvPr>
          <p:cNvSpPr/>
          <p:nvPr/>
        </p:nvSpPr>
        <p:spPr>
          <a:xfrm>
            <a:off x="9334542" y="3783002"/>
            <a:ext cx="91440" cy="914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35" name="Curved Connector 7">
            <a:extLst>
              <a:ext uri="{FF2B5EF4-FFF2-40B4-BE49-F238E27FC236}">
                <a16:creationId xmlns:a16="http://schemas.microsoft.com/office/drawing/2014/main" id="{E4315581-A357-4E8F-AE11-253498960B1E}"/>
              </a:ext>
            </a:extLst>
          </p:cNvPr>
          <p:cNvCxnSpPr/>
          <p:nvPr/>
        </p:nvCxnSpPr>
        <p:spPr>
          <a:xfrm flipV="1">
            <a:off x="8414594" y="4445031"/>
            <a:ext cx="2578443" cy="1151924"/>
          </a:xfrm>
          <a:prstGeom prst="curvedConnector3">
            <a:avLst>
              <a:gd name="adj1" fmla="val 40895"/>
            </a:avLst>
          </a:prstGeom>
          <a:ln>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8BB32FFB-1879-46FA-B9C6-7FB0CEB5B2C7}"/>
                  </a:ext>
                </a:extLst>
              </p:cNvPr>
              <p:cNvSpPr txBox="1"/>
              <p:nvPr/>
            </p:nvSpPr>
            <p:spPr>
              <a:xfrm>
                <a:off x="10630796" y="4048682"/>
                <a:ext cx="806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19658"/>
                              </a:solidFill>
                              <a:latin typeface="Cambria Math" panose="02040503050406030204" pitchFamily="18" charset="0"/>
                            </a:rPr>
                          </m:ctrlPr>
                        </m:sSubPr>
                        <m:e>
                          <m:r>
                            <a:rPr lang="en-US" b="0" i="1" smtClean="0">
                              <a:solidFill>
                                <a:srgbClr val="F19658"/>
                              </a:solidFill>
                              <a:latin typeface="Cambria Math" panose="02040503050406030204" pitchFamily="18" charset="0"/>
                            </a:rPr>
                            <m:t>𝑥</m:t>
                          </m:r>
                        </m:e>
                        <m:sub>
                          <m:r>
                            <a:rPr lang="en-CA" b="0" i="1" smtClean="0">
                              <a:solidFill>
                                <a:srgbClr val="F19658"/>
                              </a:solidFill>
                              <a:latin typeface="Cambria Math" panose="02040503050406030204" pitchFamily="18" charset="0"/>
                            </a:rPr>
                            <m:t>𝐵</m:t>
                          </m:r>
                        </m:sub>
                      </m:sSub>
                      <m:d>
                        <m:dPr>
                          <m:ctrlPr>
                            <a:rPr lang="en-US" b="0" i="1" smtClean="0">
                              <a:solidFill>
                                <a:srgbClr val="F19658"/>
                              </a:solidFill>
                              <a:latin typeface="Cambria Math" panose="02040503050406030204" pitchFamily="18" charset="0"/>
                            </a:rPr>
                          </m:ctrlPr>
                        </m:dPr>
                        <m:e>
                          <m:r>
                            <a:rPr lang="en-CA" b="0" i="1" smtClean="0">
                              <a:solidFill>
                                <a:srgbClr val="F19658"/>
                              </a:solidFill>
                              <a:latin typeface="Cambria Math" panose="02040503050406030204" pitchFamily="18" charset="0"/>
                            </a:rPr>
                            <m:t>0</m:t>
                          </m:r>
                        </m:e>
                      </m:d>
                    </m:oMath>
                  </m:oMathPara>
                </a14:m>
                <a:endParaRPr lang="en-US" dirty="0">
                  <a:solidFill>
                    <a:srgbClr val="F19658"/>
                  </a:solidFill>
                </a:endParaRPr>
              </a:p>
            </p:txBody>
          </p:sp>
        </mc:Choice>
        <mc:Fallback>
          <p:sp>
            <p:nvSpPr>
              <p:cNvPr id="36" name="TextBox 35">
                <a:extLst>
                  <a:ext uri="{FF2B5EF4-FFF2-40B4-BE49-F238E27FC236}">
                    <a16:creationId xmlns:a16="http://schemas.microsoft.com/office/drawing/2014/main" id="{8BB32FFB-1879-46FA-B9C6-7FB0CEB5B2C7}"/>
                  </a:ext>
                </a:extLst>
              </p:cNvPr>
              <p:cNvSpPr txBox="1">
                <a:spLocks noRot="1" noChangeAspect="1" noMove="1" noResize="1" noEditPoints="1" noAdjustHandles="1" noChangeArrowheads="1" noChangeShapeType="1" noTextEdit="1"/>
              </p:cNvSpPr>
              <p:nvPr/>
            </p:nvSpPr>
            <p:spPr>
              <a:xfrm>
                <a:off x="10630796" y="4048682"/>
                <a:ext cx="806439" cy="369332"/>
              </a:xfrm>
              <a:prstGeom prst="rect">
                <a:avLst/>
              </a:prstGeom>
              <a:blipFill>
                <a:blip r:embed="rId14"/>
                <a:stretch>
                  <a:fillRect/>
                </a:stretch>
              </a:blipFill>
            </p:spPr>
            <p:txBody>
              <a:bodyPr/>
              <a:lstStyle/>
              <a:p>
                <a:r>
                  <a:rPr lang="en-CA">
                    <a:noFill/>
                  </a:rPr>
                  <a:t> </a:t>
                </a:r>
              </a:p>
            </p:txBody>
          </p:sp>
        </mc:Fallback>
      </mc:AlternateContent>
      <p:sp>
        <p:nvSpPr>
          <p:cNvPr id="37" name="Oval 36">
            <a:extLst>
              <a:ext uri="{FF2B5EF4-FFF2-40B4-BE49-F238E27FC236}">
                <a16:creationId xmlns:a16="http://schemas.microsoft.com/office/drawing/2014/main" id="{84840170-B41B-42C1-9AAD-75CAEE28551D}"/>
              </a:ext>
            </a:extLst>
          </p:cNvPr>
          <p:cNvSpPr/>
          <p:nvPr/>
        </p:nvSpPr>
        <p:spPr>
          <a:xfrm>
            <a:off x="8392753" y="5528817"/>
            <a:ext cx="91440" cy="914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DA3822A5-59CD-47F2-91B9-BC628DD393AB}"/>
                  </a:ext>
                </a:extLst>
              </p:cNvPr>
              <p:cNvSpPr txBox="1"/>
              <p:nvPr/>
            </p:nvSpPr>
            <p:spPr>
              <a:xfrm>
                <a:off x="8045320" y="5586848"/>
                <a:ext cx="7752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19658"/>
                              </a:solidFill>
                              <a:latin typeface="Cambria Math" panose="02040503050406030204" pitchFamily="18" charset="0"/>
                            </a:rPr>
                          </m:ctrlPr>
                        </m:sSubPr>
                        <m:e>
                          <m:r>
                            <a:rPr lang="en-US" b="0" i="1" smtClean="0">
                              <a:solidFill>
                                <a:srgbClr val="F19658"/>
                              </a:solidFill>
                              <a:latin typeface="Cambria Math" panose="02040503050406030204" pitchFamily="18" charset="0"/>
                            </a:rPr>
                            <m:t>𝑥</m:t>
                          </m:r>
                        </m:e>
                        <m:sub>
                          <m:r>
                            <a:rPr lang="en-CA" b="0" i="1" smtClean="0">
                              <a:solidFill>
                                <a:srgbClr val="F19658"/>
                              </a:solidFill>
                              <a:latin typeface="Cambria Math" panose="02040503050406030204" pitchFamily="18" charset="0"/>
                            </a:rPr>
                            <m:t>𝐵</m:t>
                          </m:r>
                        </m:sub>
                      </m:sSub>
                      <m:d>
                        <m:dPr>
                          <m:ctrlPr>
                            <a:rPr lang="en-US" b="0" i="1" smtClean="0">
                              <a:solidFill>
                                <a:srgbClr val="F19658"/>
                              </a:solidFill>
                              <a:latin typeface="Cambria Math" panose="02040503050406030204" pitchFamily="18" charset="0"/>
                            </a:rPr>
                          </m:ctrlPr>
                        </m:dPr>
                        <m:e>
                          <m:r>
                            <a:rPr lang="en-CA" b="0" i="1" smtClean="0">
                              <a:solidFill>
                                <a:srgbClr val="F19658"/>
                              </a:solidFill>
                              <a:latin typeface="Cambria Math" panose="02040503050406030204" pitchFamily="18" charset="0"/>
                            </a:rPr>
                            <m:t>𝑡</m:t>
                          </m:r>
                        </m:e>
                      </m:d>
                    </m:oMath>
                  </m:oMathPara>
                </a14:m>
                <a:endParaRPr lang="en-US" dirty="0">
                  <a:solidFill>
                    <a:srgbClr val="F19658"/>
                  </a:solidFill>
                </a:endParaRPr>
              </a:p>
            </p:txBody>
          </p:sp>
        </mc:Choice>
        <mc:Fallback>
          <p:sp>
            <p:nvSpPr>
              <p:cNvPr id="38" name="TextBox 37">
                <a:extLst>
                  <a:ext uri="{FF2B5EF4-FFF2-40B4-BE49-F238E27FC236}">
                    <a16:creationId xmlns:a16="http://schemas.microsoft.com/office/drawing/2014/main" id="{DA3822A5-59CD-47F2-91B9-BC628DD393AB}"/>
                  </a:ext>
                </a:extLst>
              </p:cNvPr>
              <p:cNvSpPr txBox="1">
                <a:spLocks noRot="1" noChangeAspect="1" noMove="1" noResize="1" noEditPoints="1" noAdjustHandles="1" noChangeArrowheads="1" noChangeShapeType="1" noTextEdit="1"/>
              </p:cNvSpPr>
              <p:nvPr/>
            </p:nvSpPr>
            <p:spPr>
              <a:xfrm>
                <a:off x="8045320" y="5586848"/>
                <a:ext cx="775212" cy="369332"/>
              </a:xfrm>
              <a:prstGeom prst="rect">
                <a:avLst/>
              </a:prstGeom>
              <a:blipFill>
                <a:blip r:embed="rId15"/>
                <a:stretch>
                  <a:fillRect/>
                </a:stretch>
              </a:blipFill>
            </p:spPr>
            <p:txBody>
              <a:bodyPr/>
              <a:lstStyle/>
              <a:p>
                <a:r>
                  <a:rPr lang="en-CA">
                    <a:noFill/>
                  </a:rPr>
                  <a:t> </a:t>
                </a:r>
              </a:p>
            </p:txBody>
          </p:sp>
        </mc:Fallback>
      </mc:AlternateContent>
      <p:sp>
        <p:nvSpPr>
          <p:cNvPr id="39" name="Oval 38">
            <a:extLst>
              <a:ext uri="{FF2B5EF4-FFF2-40B4-BE49-F238E27FC236}">
                <a16:creationId xmlns:a16="http://schemas.microsoft.com/office/drawing/2014/main" id="{2E9F30A3-AC1A-4C85-8BAA-21AD2C387B14}"/>
              </a:ext>
            </a:extLst>
          </p:cNvPr>
          <p:cNvSpPr/>
          <p:nvPr/>
        </p:nvSpPr>
        <p:spPr>
          <a:xfrm>
            <a:off x="10993037" y="4402684"/>
            <a:ext cx="91440" cy="914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0" name="Curved Connector 7">
            <a:extLst>
              <a:ext uri="{FF2B5EF4-FFF2-40B4-BE49-F238E27FC236}">
                <a16:creationId xmlns:a16="http://schemas.microsoft.com/office/drawing/2014/main" id="{0EFCA3EF-7659-4AA9-8D51-274AC842CB02}"/>
              </a:ext>
            </a:extLst>
          </p:cNvPr>
          <p:cNvCxnSpPr/>
          <p:nvPr/>
        </p:nvCxnSpPr>
        <p:spPr>
          <a:xfrm flipV="1">
            <a:off x="2562216" y="4620315"/>
            <a:ext cx="2578443" cy="1151924"/>
          </a:xfrm>
          <a:prstGeom prst="curvedConnector3">
            <a:avLst>
              <a:gd name="adj1" fmla="val 40895"/>
            </a:avLst>
          </a:prstGeom>
          <a:ln>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E5C87F17-CEA1-4EE1-8BCE-B41FA7AAB704}"/>
                  </a:ext>
                </a:extLst>
              </p:cNvPr>
              <p:cNvSpPr txBox="1"/>
              <p:nvPr/>
            </p:nvSpPr>
            <p:spPr>
              <a:xfrm>
                <a:off x="4778418" y="4223966"/>
                <a:ext cx="806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19658"/>
                              </a:solidFill>
                              <a:latin typeface="Cambria Math" panose="02040503050406030204" pitchFamily="18" charset="0"/>
                            </a:rPr>
                          </m:ctrlPr>
                        </m:sSubPr>
                        <m:e>
                          <m:r>
                            <a:rPr lang="en-US" b="0" i="1" smtClean="0">
                              <a:solidFill>
                                <a:srgbClr val="F19658"/>
                              </a:solidFill>
                              <a:latin typeface="Cambria Math" panose="02040503050406030204" pitchFamily="18" charset="0"/>
                            </a:rPr>
                            <m:t>𝑥</m:t>
                          </m:r>
                        </m:e>
                        <m:sub>
                          <m:r>
                            <a:rPr lang="en-CA" b="0" i="1" smtClean="0">
                              <a:solidFill>
                                <a:srgbClr val="F19658"/>
                              </a:solidFill>
                              <a:latin typeface="Cambria Math" panose="02040503050406030204" pitchFamily="18" charset="0"/>
                            </a:rPr>
                            <m:t>𝐵</m:t>
                          </m:r>
                        </m:sub>
                      </m:sSub>
                      <m:d>
                        <m:dPr>
                          <m:ctrlPr>
                            <a:rPr lang="en-US" b="0" i="1" smtClean="0">
                              <a:solidFill>
                                <a:srgbClr val="F19658"/>
                              </a:solidFill>
                              <a:latin typeface="Cambria Math" panose="02040503050406030204" pitchFamily="18" charset="0"/>
                            </a:rPr>
                          </m:ctrlPr>
                        </m:dPr>
                        <m:e>
                          <m:r>
                            <a:rPr lang="en-CA" b="0" i="1" smtClean="0">
                              <a:solidFill>
                                <a:srgbClr val="F19658"/>
                              </a:solidFill>
                              <a:latin typeface="Cambria Math" panose="02040503050406030204" pitchFamily="18" charset="0"/>
                            </a:rPr>
                            <m:t>0</m:t>
                          </m:r>
                        </m:e>
                      </m:d>
                    </m:oMath>
                  </m:oMathPara>
                </a14:m>
                <a:endParaRPr lang="en-US" dirty="0">
                  <a:solidFill>
                    <a:srgbClr val="F19658"/>
                  </a:solidFill>
                </a:endParaRPr>
              </a:p>
            </p:txBody>
          </p:sp>
        </mc:Choice>
        <mc:Fallback>
          <p:sp>
            <p:nvSpPr>
              <p:cNvPr id="41" name="TextBox 40">
                <a:extLst>
                  <a:ext uri="{FF2B5EF4-FFF2-40B4-BE49-F238E27FC236}">
                    <a16:creationId xmlns:a16="http://schemas.microsoft.com/office/drawing/2014/main" id="{E5C87F17-CEA1-4EE1-8BCE-B41FA7AAB704}"/>
                  </a:ext>
                </a:extLst>
              </p:cNvPr>
              <p:cNvSpPr txBox="1">
                <a:spLocks noRot="1" noChangeAspect="1" noMove="1" noResize="1" noEditPoints="1" noAdjustHandles="1" noChangeArrowheads="1" noChangeShapeType="1" noTextEdit="1"/>
              </p:cNvSpPr>
              <p:nvPr/>
            </p:nvSpPr>
            <p:spPr>
              <a:xfrm>
                <a:off x="4778418" y="4223966"/>
                <a:ext cx="806439" cy="369332"/>
              </a:xfrm>
              <a:prstGeom prst="rect">
                <a:avLst/>
              </a:prstGeom>
              <a:blipFill>
                <a:blip r:embed="rId16"/>
                <a:stretch>
                  <a:fillRect/>
                </a:stretch>
              </a:blipFill>
            </p:spPr>
            <p:txBody>
              <a:bodyPr/>
              <a:lstStyle/>
              <a:p>
                <a:r>
                  <a:rPr lang="en-CA">
                    <a:noFill/>
                  </a:rPr>
                  <a:t> </a:t>
                </a:r>
              </a:p>
            </p:txBody>
          </p:sp>
        </mc:Fallback>
      </mc:AlternateContent>
      <p:sp>
        <p:nvSpPr>
          <p:cNvPr id="42" name="Oval 41">
            <a:extLst>
              <a:ext uri="{FF2B5EF4-FFF2-40B4-BE49-F238E27FC236}">
                <a16:creationId xmlns:a16="http://schemas.microsoft.com/office/drawing/2014/main" id="{0A4F9949-2F9A-4945-BDD6-048767879981}"/>
              </a:ext>
            </a:extLst>
          </p:cNvPr>
          <p:cNvSpPr/>
          <p:nvPr/>
        </p:nvSpPr>
        <p:spPr>
          <a:xfrm>
            <a:off x="2540375" y="5704101"/>
            <a:ext cx="91440" cy="914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D92D31B8-1436-4502-AE2E-9F7ACCD6C4E5}"/>
                  </a:ext>
                </a:extLst>
              </p:cNvPr>
              <p:cNvSpPr txBox="1"/>
              <p:nvPr/>
            </p:nvSpPr>
            <p:spPr>
              <a:xfrm>
                <a:off x="2192942" y="5762132"/>
                <a:ext cx="7752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19658"/>
                              </a:solidFill>
                              <a:latin typeface="Cambria Math" panose="02040503050406030204" pitchFamily="18" charset="0"/>
                            </a:rPr>
                          </m:ctrlPr>
                        </m:sSubPr>
                        <m:e>
                          <m:r>
                            <a:rPr lang="en-US" b="0" i="1" smtClean="0">
                              <a:solidFill>
                                <a:srgbClr val="F19658"/>
                              </a:solidFill>
                              <a:latin typeface="Cambria Math" panose="02040503050406030204" pitchFamily="18" charset="0"/>
                            </a:rPr>
                            <m:t>𝑥</m:t>
                          </m:r>
                        </m:e>
                        <m:sub>
                          <m:r>
                            <a:rPr lang="en-CA" b="0" i="1" smtClean="0">
                              <a:solidFill>
                                <a:srgbClr val="F19658"/>
                              </a:solidFill>
                              <a:latin typeface="Cambria Math" panose="02040503050406030204" pitchFamily="18" charset="0"/>
                            </a:rPr>
                            <m:t>𝐵</m:t>
                          </m:r>
                        </m:sub>
                      </m:sSub>
                      <m:d>
                        <m:dPr>
                          <m:ctrlPr>
                            <a:rPr lang="en-US" b="0" i="1" smtClean="0">
                              <a:solidFill>
                                <a:srgbClr val="F19658"/>
                              </a:solidFill>
                              <a:latin typeface="Cambria Math" panose="02040503050406030204" pitchFamily="18" charset="0"/>
                            </a:rPr>
                          </m:ctrlPr>
                        </m:dPr>
                        <m:e>
                          <m:r>
                            <a:rPr lang="en-CA" b="0" i="1" smtClean="0">
                              <a:solidFill>
                                <a:srgbClr val="F19658"/>
                              </a:solidFill>
                              <a:latin typeface="Cambria Math" panose="02040503050406030204" pitchFamily="18" charset="0"/>
                            </a:rPr>
                            <m:t>𝑡</m:t>
                          </m:r>
                        </m:e>
                      </m:d>
                    </m:oMath>
                  </m:oMathPara>
                </a14:m>
                <a:endParaRPr lang="en-US" dirty="0">
                  <a:solidFill>
                    <a:srgbClr val="F19658"/>
                  </a:solidFill>
                </a:endParaRPr>
              </a:p>
            </p:txBody>
          </p:sp>
        </mc:Choice>
        <mc:Fallback>
          <p:sp>
            <p:nvSpPr>
              <p:cNvPr id="43" name="TextBox 42">
                <a:extLst>
                  <a:ext uri="{FF2B5EF4-FFF2-40B4-BE49-F238E27FC236}">
                    <a16:creationId xmlns:a16="http://schemas.microsoft.com/office/drawing/2014/main" id="{D92D31B8-1436-4502-AE2E-9F7ACCD6C4E5}"/>
                  </a:ext>
                </a:extLst>
              </p:cNvPr>
              <p:cNvSpPr txBox="1">
                <a:spLocks noRot="1" noChangeAspect="1" noMove="1" noResize="1" noEditPoints="1" noAdjustHandles="1" noChangeArrowheads="1" noChangeShapeType="1" noTextEdit="1"/>
              </p:cNvSpPr>
              <p:nvPr/>
            </p:nvSpPr>
            <p:spPr>
              <a:xfrm>
                <a:off x="2192942" y="5762132"/>
                <a:ext cx="775212" cy="369332"/>
              </a:xfrm>
              <a:prstGeom prst="rect">
                <a:avLst/>
              </a:prstGeom>
              <a:blipFill>
                <a:blip r:embed="rId17"/>
                <a:stretch>
                  <a:fillRect/>
                </a:stretch>
              </a:blipFill>
            </p:spPr>
            <p:txBody>
              <a:bodyPr/>
              <a:lstStyle/>
              <a:p>
                <a:r>
                  <a:rPr lang="en-CA">
                    <a:noFill/>
                  </a:rPr>
                  <a:t> </a:t>
                </a:r>
              </a:p>
            </p:txBody>
          </p:sp>
        </mc:Fallback>
      </mc:AlternateContent>
      <p:sp>
        <p:nvSpPr>
          <p:cNvPr id="44" name="Oval 43">
            <a:extLst>
              <a:ext uri="{FF2B5EF4-FFF2-40B4-BE49-F238E27FC236}">
                <a16:creationId xmlns:a16="http://schemas.microsoft.com/office/drawing/2014/main" id="{33B6B41D-FBEA-41A3-A4F2-A97B5B44EB35}"/>
              </a:ext>
            </a:extLst>
          </p:cNvPr>
          <p:cNvSpPr/>
          <p:nvPr/>
        </p:nvSpPr>
        <p:spPr>
          <a:xfrm>
            <a:off x="5140659" y="4577968"/>
            <a:ext cx="91440" cy="914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194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AB4-78B6-4D01-83B4-C7D9CB770E47}"/>
              </a:ext>
            </a:extLst>
          </p:cNvPr>
          <p:cNvSpPr>
            <a:spLocks noGrp="1"/>
          </p:cNvSpPr>
          <p:nvPr>
            <p:ph type="title"/>
          </p:nvPr>
        </p:nvSpPr>
        <p:spPr/>
        <p:txBody>
          <a:bodyPr/>
          <a:lstStyle/>
          <a:p>
            <a:r>
              <a:rPr lang="en-CA" dirty="0"/>
              <a:t>Terminology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2F803E5-FBDC-4026-A59D-9FA9A4205DDC}"/>
                  </a:ext>
                </a:extLst>
              </p:cNvPr>
              <p:cNvSpPr>
                <a:spLocks noGrp="1"/>
              </p:cNvSpPr>
              <p:nvPr>
                <p:ph idx="1"/>
              </p:nvPr>
            </p:nvSpPr>
            <p:spPr/>
            <p:txBody>
              <a:bodyPr>
                <a:normAutofit fontScale="92500"/>
              </a:bodyPr>
              <a:lstStyle/>
              <a:p>
                <a:r>
                  <a:rPr lang="en-CA" dirty="0"/>
                  <a:t>Minimal backward reachable set</a:t>
                </a:r>
              </a:p>
              <a:p>
                <a:pPr lvl="1"/>
                <a14:m>
                  <m:oMath xmlns:m="http://schemas.openxmlformats.org/officeDocument/2006/math">
                    <m:r>
                      <a:rPr lang="en-CA" i="1">
                        <a:latin typeface="Cambria Math" panose="02040503050406030204" pitchFamily="18" charset="0"/>
                      </a:rPr>
                      <m:t>𝒜</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d>
                      <m:dPr>
                        <m:begChr m:val="{"/>
                        <m:endChr m:val="}"/>
                        <m:ctrlPr>
                          <a:rPr lang="en-CA" i="1">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r>
                          <a:rPr lang="en-CA" i="1">
                            <a:latin typeface="Cambria Math" panose="02040503050406030204" pitchFamily="18" charset="0"/>
                          </a:rPr>
                          <m:t>𝑢</m:t>
                        </m:r>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0</m:t>
                            </m:r>
                          </m:e>
                        </m:d>
                        <m:r>
                          <a:rPr lang="en-CA" i="1">
                            <a:latin typeface="Cambria Math" panose="02040503050406030204" pitchFamily="18" charset="0"/>
                          </a:rPr>
                          <m:t>∈</m:t>
                        </m:r>
                        <m:r>
                          <a:rPr lang="en-CA" i="1">
                            <a:latin typeface="Cambria Math" panose="02040503050406030204" pitchFamily="18" charset="0"/>
                          </a:rPr>
                          <m:t>𝒯</m:t>
                        </m:r>
                      </m:e>
                    </m:d>
                  </m:oMath>
                </a14:m>
                <a:endParaRPr lang="en-CA" dirty="0"/>
              </a:p>
              <a:p>
                <a:pPr lvl="1"/>
                <a:r>
                  <a:rPr lang="en-CA" dirty="0"/>
                  <a:t>Control minimizes size of reachable set</a:t>
                </a:r>
              </a:p>
              <a:p>
                <a:pPr lvl="1"/>
                <a:endParaRPr lang="en-CA" dirty="0"/>
              </a:p>
              <a:p>
                <a:r>
                  <a:rPr lang="en-CA" dirty="0"/>
                  <a:t>Maximal backward reachable set</a:t>
                </a:r>
              </a:p>
              <a:p>
                <a:pPr lvl="1"/>
                <a14:m>
                  <m:oMath xmlns:m="http://schemas.openxmlformats.org/officeDocument/2006/math">
                    <m:r>
                      <a:rPr lang="en-CA" i="1">
                        <a:latin typeface="Cambria Math" panose="02040503050406030204" pitchFamily="18" charset="0"/>
                      </a:rPr>
                      <m:t>ℛ</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d>
                      <m:dPr>
                        <m:begChr m:val="{"/>
                        <m:endChr m:val="}"/>
                        <m:ctrlPr>
                          <a:rPr lang="en-CA" i="1">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r>
                          <a:rPr lang="en-CA" i="1">
                            <a:latin typeface="Cambria Math" panose="02040503050406030204" pitchFamily="18" charset="0"/>
                          </a:rPr>
                          <m:t>𝑢</m:t>
                        </m:r>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0</m:t>
                            </m:r>
                          </m:e>
                        </m:d>
                        <m:r>
                          <a:rPr lang="en-CA" i="1">
                            <a:latin typeface="Cambria Math" panose="02040503050406030204" pitchFamily="18" charset="0"/>
                          </a:rPr>
                          <m:t>∈</m:t>
                        </m:r>
                        <m:r>
                          <a:rPr lang="en-CA" i="1">
                            <a:latin typeface="Cambria Math" panose="02040503050406030204" pitchFamily="18" charset="0"/>
                          </a:rPr>
                          <m:t>𝒯</m:t>
                        </m:r>
                      </m:e>
                    </m:d>
                  </m:oMath>
                </a14:m>
                <a:endParaRPr lang="en-CA" dirty="0"/>
              </a:p>
              <a:p>
                <a:pPr lvl="1"/>
                <a:r>
                  <a:rPr lang="en-CA" dirty="0"/>
                  <a:t>Control maximizes size of reachable set</a:t>
                </a:r>
              </a:p>
              <a:p>
                <a:pPr lvl="1"/>
                <a:endParaRPr lang="en-CA" dirty="0"/>
              </a:p>
              <a:p>
                <a:r>
                  <a:rPr lang="en-CA" dirty="0"/>
                  <a:t>Minimal and maximal backward reachable tube</a:t>
                </a:r>
              </a:p>
              <a:p>
                <a:pPr lvl="1"/>
                <a14:m>
                  <m:oMath xmlns:m="http://schemas.openxmlformats.org/officeDocument/2006/math">
                    <m:acc>
                      <m:accPr>
                        <m:chr m:val="̅"/>
                        <m:ctrlPr>
                          <a:rPr lang="en-CA" b="0" i="1" smtClean="0">
                            <a:latin typeface="Cambria Math" panose="02040503050406030204" pitchFamily="18" charset="0"/>
                          </a:rPr>
                        </m:ctrlPr>
                      </m:accPr>
                      <m:e>
                        <m:r>
                          <a:rPr lang="en-CA" i="1">
                            <a:latin typeface="Cambria Math" panose="02040503050406030204" pitchFamily="18" charset="0"/>
                          </a:rPr>
                          <m:t>𝒜</m:t>
                        </m:r>
                      </m:e>
                    </m:acc>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d>
                      <m:dPr>
                        <m:begChr m:val="{"/>
                        <m:endChr m:val="}"/>
                        <m:ctrlPr>
                          <a:rPr lang="en-CA" i="1">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r>
                          <a:rPr lang="en-CA" i="1">
                            <a:latin typeface="Cambria Math" panose="02040503050406030204" pitchFamily="18" charset="0"/>
                          </a:rPr>
                          <m:t>𝑢</m:t>
                        </m:r>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b="0" i="1" smtClean="0">
                            <a:latin typeface="Cambria Math" panose="02040503050406030204" pitchFamily="18" charset="0"/>
                          </a:rPr>
                          <m:t>∃</m:t>
                        </m:r>
                        <m:r>
                          <a:rPr lang="en-CA" b="0" i="1" smtClean="0">
                            <a:latin typeface="Cambria Math" panose="02040503050406030204" pitchFamily="18" charset="0"/>
                          </a:rPr>
                          <m:t>𝑠</m:t>
                        </m:r>
                        <m:r>
                          <a:rPr lang="en-CA" b="0" i="1" smtClean="0">
                            <a:latin typeface="Cambria Math" panose="02040503050406030204" pitchFamily="18" charset="0"/>
                          </a:rPr>
                          <m:t>∈</m:t>
                        </m:r>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,0</m:t>
                            </m:r>
                          </m:e>
                        </m:d>
                        <m:r>
                          <a:rPr lang="en-CA" b="0" i="1" smtClean="0">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b="0" i="1" smtClean="0">
                                <a:latin typeface="Cambria Math" panose="02040503050406030204" pitchFamily="18" charset="0"/>
                              </a:rPr>
                              <m:t>𝑠</m:t>
                            </m:r>
                          </m:e>
                        </m:d>
                        <m:r>
                          <a:rPr lang="en-CA" i="1">
                            <a:latin typeface="Cambria Math" panose="02040503050406030204" pitchFamily="18" charset="0"/>
                          </a:rPr>
                          <m:t>∈</m:t>
                        </m:r>
                        <m:r>
                          <a:rPr lang="en-CA" i="1">
                            <a:latin typeface="Cambria Math" panose="02040503050406030204" pitchFamily="18" charset="0"/>
                          </a:rPr>
                          <m:t>𝒯</m:t>
                        </m:r>
                      </m:e>
                    </m:d>
                  </m:oMath>
                </a14:m>
                <a:endParaRPr lang="en-CA" dirty="0"/>
              </a:p>
              <a:p>
                <a:pPr lvl="1"/>
                <a14:m>
                  <m:oMath xmlns:m="http://schemas.openxmlformats.org/officeDocument/2006/math">
                    <m:acc>
                      <m:accPr>
                        <m:chr m:val="̅"/>
                        <m:ctrlPr>
                          <a:rPr lang="en-CA" b="0" i="1" smtClean="0">
                            <a:latin typeface="Cambria Math" panose="02040503050406030204" pitchFamily="18" charset="0"/>
                          </a:rPr>
                        </m:ctrlPr>
                      </m:accPr>
                      <m:e>
                        <m:r>
                          <a:rPr lang="en-CA" i="1">
                            <a:latin typeface="Cambria Math" panose="02040503050406030204" pitchFamily="18" charset="0"/>
                          </a:rPr>
                          <m:t>ℛ</m:t>
                        </m:r>
                      </m:e>
                    </m:acc>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d>
                      <m:dPr>
                        <m:begChr m:val="{"/>
                        <m:endChr m:val="}"/>
                        <m:ctrlPr>
                          <a:rPr lang="en-CA" i="1">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r>
                          <a:rPr lang="en-CA" i="1">
                            <a:latin typeface="Cambria Math" panose="02040503050406030204" pitchFamily="18" charset="0"/>
                          </a:rPr>
                          <m:t>𝑢</m:t>
                        </m:r>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b="0" i="1" smtClean="0">
                            <a:latin typeface="Cambria Math" panose="02040503050406030204" pitchFamily="18" charset="0"/>
                          </a:rPr>
                          <m:t>∃</m:t>
                        </m:r>
                        <m:r>
                          <a:rPr lang="en-CA" b="0" i="1" smtClean="0">
                            <a:latin typeface="Cambria Math" panose="02040503050406030204" pitchFamily="18" charset="0"/>
                          </a:rPr>
                          <m:t>𝑠</m:t>
                        </m:r>
                        <m:r>
                          <a:rPr lang="en-CA" b="0" i="1" smtClean="0">
                            <a:latin typeface="Cambria Math" panose="02040503050406030204" pitchFamily="18" charset="0"/>
                          </a:rPr>
                          <m:t>∈</m:t>
                        </m:r>
                        <m:d>
                          <m:dPr>
                            <m:begChr m:val="["/>
                            <m:endChr m:val="]"/>
                            <m:ctrlPr>
                              <a:rPr lang="en-CA" b="0" i="1" smtClean="0">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,0</m:t>
                            </m:r>
                          </m:e>
                        </m:d>
                        <m:r>
                          <a:rPr lang="en-CA" b="0" i="1" smtClean="0">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b="0" i="1" smtClean="0">
                                <a:latin typeface="Cambria Math" panose="02040503050406030204" pitchFamily="18" charset="0"/>
                              </a:rPr>
                              <m:t>𝑠</m:t>
                            </m:r>
                          </m:e>
                        </m:d>
                        <m:r>
                          <a:rPr lang="en-CA" i="1">
                            <a:latin typeface="Cambria Math" panose="02040503050406030204" pitchFamily="18" charset="0"/>
                          </a:rPr>
                          <m:t>∈</m:t>
                        </m:r>
                        <m:r>
                          <a:rPr lang="en-CA" i="1">
                            <a:latin typeface="Cambria Math" panose="02040503050406030204" pitchFamily="18" charset="0"/>
                          </a:rPr>
                          <m:t>𝒯</m:t>
                        </m:r>
                      </m:e>
                    </m:d>
                  </m:oMath>
                </a14:m>
                <a:endParaRPr lang="en-CA" dirty="0"/>
              </a:p>
              <a:p>
                <a:endParaRPr lang="en-CA" dirty="0"/>
              </a:p>
            </p:txBody>
          </p:sp>
        </mc:Choice>
        <mc:Fallback xmlns="">
          <p:sp>
            <p:nvSpPr>
              <p:cNvPr id="3" name="Content Placeholder 2">
                <a:extLst>
                  <a:ext uri="{FF2B5EF4-FFF2-40B4-BE49-F238E27FC236}">
                    <a16:creationId xmlns:a16="http://schemas.microsoft.com/office/drawing/2014/main" id="{72F803E5-FBDC-4026-A59D-9FA9A4205DDC}"/>
                  </a:ext>
                </a:extLst>
              </p:cNvPr>
              <p:cNvSpPr>
                <a:spLocks noGrp="1" noRot="1" noChangeAspect="1" noMove="1" noResize="1" noEditPoints="1" noAdjustHandles="1" noChangeArrowheads="1" noChangeShapeType="1" noTextEdit="1"/>
              </p:cNvSpPr>
              <p:nvPr>
                <p:ph idx="1"/>
              </p:nvPr>
            </p:nvSpPr>
            <p:spPr>
              <a:blipFill>
                <a:blip r:embed="rId2"/>
                <a:stretch>
                  <a:fillRect l="-928" t="-2101" b="-2101"/>
                </a:stretch>
              </a:blipFill>
            </p:spPr>
            <p:txBody>
              <a:bodyPr/>
              <a:lstStyle/>
              <a:p>
                <a:r>
                  <a:rPr lang="en-CA">
                    <a:noFill/>
                  </a:rPr>
                  <a:t> </a:t>
                </a:r>
              </a:p>
            </p:txBody>
          </p:sp>
        </mc:Fallback>
      </mc:AlternateContent>
      <p:grpSp>
        <p:nvGrpSpPr>
          <p:cNvPr id="4" name="Group 3">
            <a:extLst>
              <a:ext uri="{FF2B5EF4-FFF2-40B4-BE49-F238E27FC236}">
                <a16:creationId xmlns:a16="http://schemas.microsoft.com/office/drawing/2014/main" id="{7B234B59-FCA3-486B-BEAF-016B447BD759}"/>
              </a:ext>
            </a:extLst>
          </p:cNvPr>
          <p:cNvGrpSpPr/>
          <p:nvPr/>
        </p:nvGrpSpPr>
        <p:grpSpPr>
          <a:xfrm>
            <a:off x="9713055" y="4463501"/>
            <a:ext cx="1947364" cy="965920"/>
            <a:chOff x="7225812" y="609810"/>
            <a:chExt cx="3555898" cy="1635136"/>
          </a:xfrm>
        </p:grpSpPr>
        <p:pic>
          <p:nvPicPr>
            <p:cNvPr id="5" name="Picture 4">
              <a:extLst>
                <a:ext uri="{FF2B5EF4-FFF2-40B4-BE49-F238E27FC236}">
                  <a16:creationId xmlns:a16="http://schemas.microsoft.com/office/drawing/2014/main" id="{28F09D31-BACB-425E-847E-9E3976227AD3}"/>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8329" t="30395" r="34694" b="34130"/>
            <a:stretch/>
          </p:blipFill>
          <p:spPr>
            <a:xfrm>
              <a:off x="9255405" y="627261"/>
              <a:ext cx="1526305" cy="1505349"/>
            </a:xfrm>
            <a:prstGeom prst="rect">
              <a:avLst/>
            </a:prstGeom>
          </p:spPr>
        </p:pic>
        <p:sp>
          <p:nvSpPr>
            <p:cNvPr id="6" name="Isosceles Triangle 5">
              <a:extLst>
                <a:ext uri="{FF2B5EF4-FFF2-40B4-BE49-F238E27FC236}">
                  <a16:creationId xmlns:a16="http://schemas.microsoft.com/office/drawing/2014/main" id="{4539AF2D-236C-4F52-9DB1-09BBE1DAB3CA}"/>
                </a:ext>
              </a:extLst>
            </p:cNvPr>
            <p:cNvSpPr/>
            <p:nvPr/>
          </p:nvSpPr>
          <p:spPr>
            <a:xfrm>
              <a:off x="7790854" y="941888"/>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3813D524-A7DA-43AD-92DC-EB71F5E1A8B6}"/>
                </a:ext>
              </a:extLst>
            </p:cNvPr>
            <p:cNvSpPr/>
            <p:nvPr/>
          </p:nvSpPr>
          <p:spPr>
            <a:xfrm>
              <a:off x="8031235" y="163703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E8EDE21C-6EC3-4565-8916-45D10A012C70}"/>
                </a:ext>
              </a:extLst>
            </p:cNvPr>
            <p:cNvSpPr/>
            <p:nvPr/>
          </p:nvSpPr>
          <p:spPr>
            <a:xfrm>
              <a:off x="8390776" y="126195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C498F162-008F-4447-A05C-1F11757A5649}"/>
                </a:ext>
              </a:extLst>
            </p:cNvPr>
            <p:cNvSpPr/>
            <p:nvPr/>
          </p:nvSpPr>
          <p:spPr>
            <a:xfrm>
              <a:off x="8621459" y="82030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1A628F96-42C5-46E0-BB15-FF649844D7B3}"/>
                </a:ext>
              </a:extLst>
            </p:cNvPr>
            <p:cNvSpPr/>
            <p:nvPr/>
          </p:nvSpPr>
          <p:spPr>
            <a:xfrm>
              <a:off x="8522043" y="164606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20B543FC-E748-4F3F-BE63-07F8642EB6EC}"/>
                </a:ext>
              </a:extLst>
            </p:cNvPr>
            <p:cNvSpPr/>
            <p:nvPr/>
          </p:nvSpPr>
          <p:spPr>
            <a:xfrm>
              <a:off x="7885946" y="609810"/>
              <a:ext cx="514906" cy="652141"/>
            </a:xfrm>
            <a:prstGeom prst="arc">
              <a:avLst>
                <a:gd name="adj1" fmla="val 306394"/>
                <a:gd name="adj2" fmla="val 4201046"/>
              </a:avLst>
            </a:prstGeom>
            <a:ln w="19050">
              <a:headEnd type="triangle" w="med" len="med"/>
              <a:tailEnd type="non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pic>
          <p:nvPicPr>
            <p:cNvPr id="12" name="Picture 11">
              <a:extLst>
                <a:ext uri="{FF2B5EF4-FFF2-40B4-BE49-F238E27FC236}">
                  <a16:creationId xmlns:a16="http://schemas.microsoft.com/office/drawing/2014/main" id="{EB5B18FA-029F-4BDE-BB01-5C2FFC04C17C}"/>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2711" t="25194" r="25986" b="33816"/>
            <a:stretch/>
          </p:blipFill>
          <p:spPr>
            <a:xfrm>
              <a:off x="8382819" y="610563"/>
              <a:ext cx="2390935" cy="1634383"/>
            </a:xfrm>
            <a:prstGeom prst="rect">
              <a:avLst/>
            </a:prstGeom>
          </p:spPr>
        </p:pic>
        <p:pic>
          <p:nvPicPr>
            <p:cNvPr id="13" name="Picture 12">
              <a:extLst>
                <a:ext uri="{FF2B5EF4-FFF2-40B4-BE49-F238E27FC236}">
                  <a16:creationId xmlns:a16="http://schemas.microsoft.com/office/drawing/2014/main" id="{C8ADF394-2396-4E86-A462-F27AE36AF93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128" b="84222" l="1600" r="98467"/>
                      </a14:imgEffect>
                    </a14:imgLayer>
                  </a14:imgProps>
                </a:ext>
              </a:extLst>
            </a:blip>
            <a:stretch>
              <a:fillRect/>
            </a:stretch>
          </p:blipFill>
          <p:spPr>
            <a:xfrm rot="9772429">
              <a:off x="7225812" y="1110903"/>
              <a:ext cx="995907" cy="622774"/>
            </a:xfrm>
            <a:prstGeom prst="rect">
              <a:avLst/>
            </a:prstGeom>
          </p:spPr>
        </p:pic>
        <p:pic>
          <p:nvPicPr>
            <p:cNvPr id="14" name="Picture 13">
              <a:extLst>
                <a:ext uri="{FF2B5EF4-FFF2-40B4-BE49-F238E27FC236}">
                  <a16:creationId xmlns:a16="http://schemas.microsoft.com/office/drawing/2014/main" id="{3647D858-D915-4769-963A-AB9B421CF0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524" b="92481" l="2464" r="97246"/>
                      </a14:imgEffect>
                      <a14:imgEffect>
                        <a14:saturation sat="400000"/>
                      </a14:imgEffect>
                    </a14:imgLayer>
                  </a14:imgProps>
                </a:ext>
                <a:ext uri="{28A0092B-C50C-407E-A947-70E740481C1C}">
                  <a14:useLocalDpi xmlns:a14="http://schemas.microsoft.com/office/drawing/2010/main" val="0"/>
                </a:ext>
              </a:extLst>
            </a:blip>
            <a:stretch>
              <a:fillRect/>
            </a:stretch>
          </p:blipFill>
          <p:spPr>
            <a:xfrm rot="10800000">
              <a:off x="9667578" y="1175371"/>
              <a:ext cx="798368" cy="461665"/>
            </a:xfrm>
            <a:prstGeom prst="rect">
              <a:avLst/>
            </a:prstGeom>
          </p:spPr>
        </p:pic>
      </p:grpSp>
      <p:grpSp>
        <p:nvGrpSpPr>
          <p:cNvPr id="15" name="Group 14">
            <a:extLst>
              <a:ext uri="{FF2B5EF4-FFF2-40B4-BE49-F238E27FC236}">
                <a16:creationId xmlns:a16="http://schemas.microsoft.com/office/drawing/2014/main" id="{4A37FA5E-299E-44AD-9481-EFF4E8B6C39A}"/>
              </a:ext>
            </a:extLst>
          </p:cNvPr>
          <p:cNvGrpSpPr/>
          <p:nvPr/>
        </p:nvGrpSpPr>
        <p:grpSpPr>
          <a:xfrm>
            <a:off x="10505263" y="5452412"/>
            <a:ext cx="1465938" cy="1403707"/>
            <a:chOff x="8138800" y="1504949"/>
            <a:chExt cx="2995925" cy="2969783"/>
          </a:xfrm>
        </p:grpSpPr>
        <p:pic>
          <p:nvPicPr>
            <p:cNvPr id="16" name="Picture 15">
              <a:extLst>
                <a:ext uri="{FF2B5EF4-FFF2-40B4-BE49-F238E27FC236}">
                  <a16:creationId xmlns:a16="http://schemas.microsoft.com/office/drawing/2014/main" id="{5F2A9739-43EE-408F-B63F-A08C01C6F499}"/>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5875" t="20296" r="31312" b="27891"/>
            <a:stretch/>
          </p:blipFill>
          <p:spPr>
            <a:xfrm>
              <a:off x="8138800" y="1504949"/>
              <a:ext cx="2995925" cy="2969783"/>
            </a:xfrm>
            <a:prstGeom prst="rect">
              <a:avLst/>
            </a:prstGeom>
          </p:spPr>
        </p:pic>
        <p:sp>
          <p:nvSpPr>
            <p:cNvPr id="17" name="Arc 16">
              <a:extLst>
                <a:ext uri="{FF2B5EF4-FFF2-40B4-BE49-F238E27FC236}">
                  <a16:creationId xmlns:a16="http://schemas.microsoft.com/office/drawing/2014/main" id="{E027B8BF-F229-4C58-AE84-55732269D972}"/>
                </a:ext>
              </a:extLst>
            </p:cNvPr>
            <p:cNvSpPr/>
            <p:nvPr/>
          </p:nvSpPr>
          <p:spPr>
            <a:xfrm>
              <a:off x="8764687" y="2987050"/>
              <a:ext cx="1329133" cy="724515"/>
            </a:xfrm>
            <a:prstGeom prst="arc">
              <a:avLst>
                <a:gd name="adj1" fmla="val 435909"/>
                <a:gd name="adj2" fmla="val 4201046"/>
              </a:avLst>
            </a:prstGeom>
            <a:ln w="19050">
              <a:headEnd type="triangle" w="med" len="med"/>
              <a:tailEnd type="non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id="{1A7B0AA3-B851-491A-A746-ED13BB536F5B}"/>
                </a:ext>
              </a:extLst>
            </p:cNvPr>
            <p:cNvSpPr/>
            <p:nvPr/>
          </p:nvSpPr>
          <p:spPr>
            <a:xfrm>
              <a:off x="9104886" y="3319128"/>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5C571D3D-3E97-4E8E-9E53-8355F37ED906}"/>
                </a:ext>
              </a:extLst>
            </p:cNvPr>
            <p:cNvSpPr/>
            <p:nvPr/>
          </p:nvSpPr>
          <p:spPr>
            <a:xfrm>
              <a:off x="9345267" y="401427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9E58372-B670-4375-B5D1-2BB4D2AEC77E}"/>
                </a:ext>
              </a:extLst>
            </p:cNvPr>
            <p:cNvSpPr/>
            <p:nvPr/>
          </p:nvSpPr>
          <p:spPr>
            <a:xfrm>
              <a:off x="9704808" y="363919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CE6D5550-A83E-4DB1-B369-0476DF007CEC}"/>
                </a:ext>
              </a:extLst>
            </p:cNvPr>
            <p:cNvSpPr/>
            <p:nvPr/>
          </p:nvSpPr>
          <p:spPr>
            <a:xfrm>
              <a:off x="9935491" y="319754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63426F81-A3FE-405F-BBF4-D632A0F90B59}"/>
                </a:ext>
              </a:extLst>
            </p:cNvPr>
            <p:cNvSpPr/>
            <p:nvPr/>
          </p:nvSpPr>
          <p:spPr>
            <a:xfrm>
              <a:off x="9836075" y="402330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4556B38-4E4F-4218-9BB1-3BCD8304ED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128" b="84222" l="1600" r="98467"/>
                      </a14:imgEffect>
                    </a14:imgLayer>
                  </a14:imgProps>
                </a:ext>
              </a:extLst>
            </a:blip>
            <a:stretch>
              <a:fillRect/>
            </a:stretch>
          </p:blipFill>
          <p:spPr>
            <a:xfrm rot="10800000">
              <a:off x="8509676" y="3415234"/>
              <a:ext cx="995907" cy="622774"/>
            </a:xfrm>
            <a:prstGeom prst="rect">
              <a:avLst/>
            </a:prstGeom>
          </p:spPr>
        </p:pic>
      </p:grpSp>
    </p:spTree>
    <p:extLst>
      <p:ext uri="{BB962C8B-B14F-4D97-AF65-F5344CB8AC3E}">
        <p14:creationId xmlns:p14="http://schemas.microsoft.com/office/powerpoint/2010/main" val="81356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fade">
                                      <p:cBhvr>
                                        <p:cTn id="29" dur="500"/>
                                        <p:tgtEl>
                                          <p:spTgt spid="3">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ABAB4-78B6-4D01-83B4-C7D9CB770E47}"/>
              </a:ext>
            </a:extLst>
          </p:cNvPr>
          <p:cNvSpPr>
            <a:spLocks noGrp="1"/>
          </p:cNvSpPr>
          <p:nvPr>
            <p:ph type="title"/>
          </p:nvPr>
        </p:nvSpPr>
        <p:spPr/>
        <p:txBody>
          <a:bodyPr/>
          <a:lstStyle/>
          <a:p>
            <a:r>
              <a:rPr lang="en-CA" dirty="0"/>
              <a:t>Terminology</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2F803E5-FBDC-4026-A59D-9FA9A4205DDC}"/>
                  </a:ext>
                </a:extLst>
              </p:cNvPr>
              <p:cNvSpPr>
                <a:spLocks noGrp="1"/>
              </p:cNvSpPr>
              <p:nvPr>
                <p:ph idx="1"/>
              </p:nvPr>
            </p:nvSpPr>
            <p:spPr/>
            <p:txBody>
              <a:bodyPr>
                <a:normAutofit fontScale="92500"/>
              </a:bodyPr>
              <a:lstStyle/>
              <a:p>
                <a:r>
                  <a:rPr lang="en-CA" dirty="0"/>
                  <a:t>Minimal backward reachable set</a:t>
                </a:r>
              </a:p>
              <a:p>
                <a:pPr lvl="1"/>
                <a14:m>
                  <m:oMath xmlns:m="http://schemas.openxmlformats.org/officeDocument/2006/math">
                    <m:r>
                      <a:rPr lang="en-CA" i="1">
                        <a:latin typeface="Cambria Math" panose="02040503050406030204" pitchFamily="18" charset="0"/>
                      </a:rPr>
                      <m:t>𝒜</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d>
                      <m:dPr>
                        <m:begChr m:val="{"/>
                        <m:endChr m:val="}"/>
                        <m:ctrlPr>
                          <a:rPr lang="en-CA" i="1">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r>
                          <a:rPr lang="en-CA" i="1">
                            <a:latin typeface="Cambria Math" panose="02040503050406030204" pitchFamily="18" charset="0"/>
                          </a:rPr>
                          <m:t>𝑢</m:t>
                        </m:r>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0</m:t>
                            </m:r>
                          </m:e>
                        </m:d>
                        <m:r>
                          <a:rPr lang="en-CA" i="1">
                            <a:latin typeface="Cambria Math" panose="02040503050406030204" pitchFamily="18" charset="0"/>
                          </a:rPr>
                          <m:t>∈</m:t>
                        </m:r>
                        <m:r>
                          <a:rPr lang="en-CA" i="1">
                            <a:latin typeface="Cambria Math" panose="02040503050406030204" pitchFamily="18" charset="0"/>
                          </a:rPr>
                          <m:t>𝒯</m:t>
                        </m:r>
                      </m:e>
                    </m:d>
                  </m:oMath>
                </a14:m>
                <a:endParaRPr lang="en-CA" dirty="0"/>
              </a:p>
              <a:p>
                <a:pPr lvl="1"/>
                <a:r>
                  <a:rPr lang="en-CA" dirty="0"/>
                  <a:t>Control minimizes size of reachable set</a:t>
                </a:r>
              </a:p>
              <a:p>
                <a:pPr lvl="1"/>
                <a:endParaRPr lang="en-CA" dirty="0"/>
              </a:p>
              <a:p>
                <a:r>
                  <a:rPr lang="en-CA" dirty="0"/>
                  <a:t>Maximal backward reachable set</a:t>
                </a:r>
              </a:p>
              <a:p>
                <a:pPr lvl="1"/>
                <a14:m>
                  <m:oMath xmlns:m="http://schemas.openxmlformats.org/officeDocument/2006/math">
                    <m:r>
                      <a:rPr lang="en-CA" i="1">
                        <a:latin typeface="Cambria Math" panose="02040503050406030204" pitchFamily="18" charset="0"/>
                      </a:rPr>
                      <m:t>ℛ</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d>
                      <m:dPr>
                        <m:begChr m:val="{"/>
                        <m:endChr m:val="}"/>
                        <m:ctrlPr>
                          <a:rPr lang="en-CA" i="1">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r>
                          <a:rPr lang="en-CA" i="1">
                            <a:latin typeface="Cambria Math" panose="02040503050406030204" pitchFamily="18" charset="0"/>
                          </a:rPr>
                          <m:t>𝑢</m:t>
                        </m:r>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0</m:t>
                            </m:r>
                          </m:e>
                        </m:d>
                        <m:r>
                          <a:rPr lang="en-CA" i="1">
                            <a:latin typeface="Cambria Math" panose="02040503050406030204" pitchFamily="18" charset="0"/>
                          </a:rPr>
                          <m:t>∈</m:t>
                        </m:r>
                        <m:r>
                          <a:rPr lang="en-CA" i="1">
                            <a:latin typeface="Cambria Math" panose="02040503050406030204" pitchFamily="18" charset="0"/>
                          </a:rPr>
                          <m:t>𝒯</m:t>
                        </m:r>
                      </m:e>
                    </m:d>
                  </m:oMath>
                </a14:m>
                <a:endParaRPr lang="en-CA" dirty="0"/>
              </a:p>
              <a:p>
                <a:pPr lvl="1"/>
                <a:r>
                  <a:rPr lang="en-CA" dirty="0"/>
                  <a:t>Control maximizes size of reachable set</a:t>
                </a:r>
              </a:p>
              <a:p>
                <a:pPr lvl="1"/>
                <a:endParaRPr lang="en-CA" dirty="0"/>
              </a:p>
              <a:p>
                <a:r>
                  <a:rPr lang="en-CA" dirty="0"/>
                  <a:t>Minimal and maximal backward reachable tube</a:t>
                </a:r>
              </a:p>
              <a:p>
                <a:pPr lvl="1"/>
                <a14:m>
                  <m:oMath xmlns:m="http://schemas.openxmlformats.org/officeDocument/2006/math">
                    <m:acc>
                      <m:accPr>
                        <m:chr m:val="̅"/>
                        <m:ctrlPr>
                          <a:rPr lang="en-CA" b="0" i="1" smtClean="0">
                            <a:latin typeface="Cambria Math" panose="02040503050406030204" pitchFamily="18" charset="0"/>
                          </a:rPr>
                        </m:ctrlPr>
                      </m:accPr>
                      <m:e>
                        <m:r>
                          <a:rPr lang="en-CA" i="1">
                            <a:latin typeface="Cambria Math" panose="02040503050406030204" pitchFamily="18" charset="0"/>
                          </a:rPr>
                          <m:t>𝒜</m:t>
                        </m:r>
                      </m:e>
                    </m:acc>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d>
                      <m:dPr>
                        <m:begChr m:val="{"/>
                        <m:endChr m:val="}"/>
                        <m:ctrlPr>
                          <a:rPr lang="en-CA" i="1">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r>
                          <a:rPr lang="en-CA" i="1">
                            <a:latin typeface="Cambria Math" panose="02040503050406030204" pitchFamily="18" charset="0"/>
                          </a:rPr>
                          <m:t>𝑢</m:t>
                        </m:r>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b="1" i="1" smtClean="0">
                            <a:latin typeface="Cambria Math" panose="02040503050406030204" pitchFamily="18" charset="0"/>
                          </a:rPr>
                          <m:t>∃</m:t>
                        </m:r>
                        <m:r>
                          <a:rPr lang="en-CA" b="1" i="1" smtClean="0">
                            <a:latin typeface="Cambria Math" panose="02040503050406030204" pitchFamily="18" charset="0"/>
                          </a:rPr>
                          <m:t>𝒔</m:t>
                        </m:r>
                        <m:r>
                          <a:rPr lang="en-CA" b="1" i="1" smtClean="0">
                            <a:latin typeface="Cambria Math" panose="02040503050406030204" pitchFamily="18" charset="0"/>
                          </a:rPr>
                          <m:t>∈</m:t>
                        </m:r>
                        <m:d>
                          <m:dPr>
                            <m:begChr m:val="["/>
                            <m:endChr m:val="]"/>
                            <m:ctrlPr>
                              <a:rPr lang="en-CA" b="1" i="1" smtClean="0">
                                <a:latin typeface="Cambria Math" panose="02040503050406030204" pitchFamily="18" charset="0"/>
                              </a:rPr>
                            </m:ctrlPr>
                          </m:dPr>
                          <m:e>
                            <m:r>
                              <a:rPr lang="en-CA" b="1" i="1" smtClean="0">
                                <a:latin typeface="Cambria Math" panose="02040503050406030204" pitchFamily="18" charset="0"/>
                              </a:rPr>
                              <m:t>𝒕</m:t>
                            </m:r>
                            <m:r>
                              <a:rPr lang="en-CA" b="1" i="1" smtClean="0">
                                <a:latin typeface="Cambria Math" panose="02040503050406030204" pitchFamily="18" charset="0"/>
                              </a:rPr>
                              <m:t>,</m:t>
                            </m:r>
                            <m:r>
                              <a:rPr lang="en-CA" b="1" i="1" smtClean="0">
                                <a:latin typeface="Cambria Math" panose="02040503050406030204" pitchFamily="18" charset="0"/>
                              </a:rPr>
                              <m:t>𝟎</m:t>
                            </m:r>
                          </m:e>
                        </m:d>
                        <m:r>
                          <a:rPr lang="en-CA" b="0" i="1" smtClean="0">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b="0" i="1" smtClean="0">
                                <a:latin typeface="Cambria Math" panose="02040503050406030204" pitchFamily="18" charset="0"/>
                              </a:rPr>
                              <m:t>𝑠</m:t>
                            </m:r>
                          </m:e>
                        </m:d>
                        <m:r>
                          <a:rPr lang="en-CA" i="1">
                            <a:latin typeface="Cambria Math" panose="02040503050406030204" pitchFamily="18" charset="0"/>
                          </a:rPr>
                          <m:t>∈</m:t>
                        </m:r>
                        <m:r>
                          <a:rPr lang="en-CA" i="1">
                            <a:latin typeface="Cambria Math" panose="02040503050406030204" pitchFamily="18" charset="0"/>
                          </a:rPr>
                          <m:t>𝒯</m:t>
                        </m:r>
                      </m:e>
                    </m:d>
                  </m:oMath>
                </a14:m>
                <a:endParaRPr lang="en-CA" dirty="0"/>
              </a:p>
              <a:p>
                <a:pPr lvl="1"/>
                <a14:m>
                  <m:oMath xmlns:m="http://schemas.openxmlformats.org/officeDocument/2006/math">
                    <m:acc>
                      <m:accPr>
                        <m:chr m:val="̅"/>
                        <m:ctrlPr>
                          <a:rPr lang="en-CA" b="0" i="1" smtClean="0">
                            <a:latin typeface="Cambria Math" panose="02040503050406030204" pitchFamily="18" charset="0"/>
                          </a:rPr>
                        </m:ctrlPr>
                      </m:accPr>
                      <m:e>
                        <m:r>
                          <a:rPr lang="en-CA" i="1">
                            <a:latin typeface="Cambria Math" panose="02040503050406030204" pitchFamily="18" charset="0"/>
                          </a:rPr>
                          <m:t>ℛ</m:t>
                        </m:r>
                      </m:e>
                    </m:acc>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d>
                      <m:dPr>
                        <m:begChr m:val="{"/>
                        <m:endChr m:val="}"/>
                        <m:ctrlPr>
                          <a:rPr lang="en-CA" i="1">
                            <a:latin typeface="Cambria Math" panose="02040503050406030204" pitchFamily="18" charset="0"/>
                          </a:rPr>
                        </m:ctrlPr>
                      </m:dPr>
                      <m:e>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r>
                          <a:rPr lang="en-CA" i="1">
                            <a:latin typeface="Cambria Math" panose="02040503050406030204" pitchFamily="18" charset="0"/>
                          </a:rPr>
                          <m:t>𝑢</m:t>
                        </m:r>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b="1" i="1" smtClean="0">
                            <a:latin typeface="Cambria Math" panose="02040503050406030204" pitchFamily="18" charset="0"/>
                          </a:rPr>
                          <m:t>∃</m:t>
                        </m:r>
                        <m:r>
                          <a:rPr lang="en-CA" b="1" i="1" smtClean="0">
                            <a:latin typeface="Cambria Math" panose="02040503050406030204" pitchFamily="18" charset="0"/>
                          </a:rPr>
                          <m:t>𝒔</m:t>
                        </m:r>
                        <m:r>
                          <a:rPr lang="en-CA" b="1" i="1" smtClean="0">
                            <a:latin typeface="Cambria Math" panose="02040503050406030204" pitchFamily="18" charset="0"/>
                          </a:rPr>
                          <m:t>∈</m:t>
                        </m:r>
                        <m:d>
                          <m:dPr>
                            <m:begChr m:val="["/>
                            <m:endChr m:val="]"/>
                            <m:ctrlPr>
                              <a:rPr lang="en-CA" b="1" i="1" smtClean="0">
                                <a:latin typeface="Cambria Math" panose="02040503050406030204" pitchFamily="18" charset="0"/>
                              </a:rPr>
                            </m:ctrlPr>
                          </m:dPr>
                          <m:e>
                            <m:r>
                              <a:rPr lang="en-CA" b="1" i="1" smtClean="0">
                                <a:latin typeface="Cambria Math" panose="02040503050406030204" pitchFamily="18" charset="0"/>
                              </a:rPr>
                              <m:t>𝒕</m:t>
                            </m:r>
                            <m:r>
                              <a:rPr lang="en-CA" b="1" i="1" smtClean="0">
                                <a:latin typeface="Cambria Math" panose="02040503050406030204" pitchFamily="18" charset="0"/>
                              </a:rPr>
                              <m:t>,</m:t>
                            </m:r>
                            <m:r>
                              <a:rPr lang="en-CA" b="1" i="1" smtClean="0">
                                <a:latin typeface="Cambria Math" panose="02040503050406030204" pitchFamily="18" charset="0"/>
                              </a:rPr>
                              <m:t>𝟎</m:t>
                            </m:r>
                          </m:e>
                        </m:d>
                        <m:r>
                          <a:rPr lang="en-CA" b="0" i="1" smtClean="0">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b="0" i="1" smtClean="0">
                                <a:latin typeface="Cambria Math" panose="02040503050406030204" pitchFamily="18" charset="0"/>
                              </a:rPr>
                              <m:t>𝑠</m:t>
                            </m:r>
                          </m:e>
                        </m:d>
                        <m:r>
                          <a:rPr lang="en-CA" i="1">
                            <a:latin typeface="Cambria Math" panose="02040503050406030204" pitchFamily="18" charset="0"/>
                          </a:rPr>
                          <m:t>∈</m:t>
                        </m:r>
                        <m:r>
                          <a:rPr lang="en-CA" i="1">
                            <a:latin typeface="Cambria Math" panose="02040503050406030204" pitchFamily="18" charset="0"/>
                          </a:rPr>
                          <m:t>𝒯</m:t>
                        </m:r>
                      </m:e>
                    </m:d>
                  </m:oMath>
                </a14:m>
                <a:endParaRPr lang="en-CA" dirty="0"/>
              </a:p>
              <a:p>
                <a:endParaRPr lang="en-CA" dirty="0"/>
              </a:p>
            </p:txBody>
          </p:sp>
        </mc:Choice>
        <mc:Fallback>
          <p:sp>
            <p:nvSpPr>
              <p:cNvPr id="3" name="Content Placeholder 2">
                <a:extLst>
                  <a:ext uri="{FF2B5EF4-FFF2-40B4-BE49-F238E27FC236}">
                    <a16:creationId xmlns:a16="http://schemas.microsoft.com/office/drawing/2014/main" id="{72F803E5-FBDC-4026-A59D-9FA9A4205DDC}"/>
                  </a:ext>
                </a:extLst>
              </p:cNvPr>
              <p:cNvSpPr>
                <a:spLocks noGrp="1" noRot="1" noChangeAspect="1" noMove="1" noResize="1" noEditPoints="1" noAdjustHandles="1" noChangeArrowheads="1" noChangeShapeType="1" noTextEdit="1"/>
              </p:cNvSpPr>
              <p:nvPr>
                <p:ph idx="1"/>
              </p:nvPr>
            </p:nvSpPr>
            <p:spPr>
              <a:blipFill>
                <a:blip r:embed="rId2"/>
                <a:stretch>
                  <a:fillRect l="-928" t="-2101" b="-2101"/>
                </a:stretch>
              </a:blipFill>
            </p:spPr>
            <p:txBody>
              <a:bodyPr/>
              <a:lstStyle/>
              <a:p>
                <a:r>
                  <a:rPr lang="en-CA">
                    <a:noFill/>
                  </a:rPr>
                  <a:t> </a:t>
                </a:r>
              </a:p>
            </p:txBody>
          </p:sp>
        </mc:Fallback>
      </mc:AlternateContent>
      <p:grpSp>
        <p:nvGrpSpPr>
          <p:cNvPr id="4" name="Group 3">
            <a:extLst>
              <a:ext uri="{FF2B5EF4-FFF2-40B4-BE49-F238E27FC236}">
                <a16:creationId xmlns:a16="http://schemas.microsoft.com/office/drawing/2014/main" id="{7B234B59-FCA3-486B-BEAF-016B447BD759}"/>
              </a:ext>
            </a:extLst>
          </p:cNvPr>
          <p:cNvGrpSpPr/>
          <p:nvPr/>
        </p:nvGrpSpPr>
        <p:grpSpPr>
          <a:xfrm>
            <a:off x="9713055" y="4463501"/>
            <a:ext cx="1947364" cy="965920"/>
            <a:chOff x="7225812" y="609810"/>
            <a:chExt cx="3555898" cy="1635136"/>
          </a:xfrm>
        </p:grpSpPr>
        <p:pic>
          <p:nvPicPr>
            <p:cNvPr id="5" name="Picture 4">
              <a:extLst>
                <a:ext uri="{FF2B5EF4-FFF2-40B4-BE49-F238E27FC236}">
                  <a16:creationId xmlns:a16="http://schemas.microsoft.com/office/drawing/2014/main" id="{28F09D31-BACB-425E-847E-9E3976227AD3}"/>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8329" t="30395" r="34694" b="34130"/>
            <a:stretch/>
          </p:blipFill>
          <p:spPr>
            <a:xfrm>
              <a:off x="9255405" y="627261"/>
              <a:ext cx="1526305" cy="1505349"/>
            </a:xfrm>
            <a:prstGeom prst="rect">
              <a:avLst/>
            </a:prstGeom>
          </p:spPr>
        </p:pic>
        <p:sp>
          <p:nvSpPr>
            <p:cNvPr id="6" name="Isosceles Triangle 5">
              <a:extLst>
                <a:ext uri="{FF2B5EF4-FFF2-40B4-BE49-F238E27FC236}">
                  <a16:creationId xmlns:a16="http://schemas.microsoft.com/office/drawing/2014/main" id="{4539AF2D-236C-4F52-9DB1-09BBE1DAB3CA}"/>
                </a:ext>
              </a:extLst>
            </p:cNvPr>
            <p:cNvSpPr/>
            <p:nvPr/>
          </p:nvSpPr>
          <p:spPr>
            <a:xfrm>
              <a:off x="7790854" y="941888"/>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3813D524-A7DA-43AD-92DC-EB71F5E1A8B6}"/>
                </a:ext>
              </a:extLst>
            </p:cNvPr>
            <p:cNvSpPr/>
            <p:nvPr/>
          </p:nvSpPr>
          <p:spPr>
            <a:xfrm>
              <a:off x="8031235" y="163703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E8EDE21C-6EC3-4565-8916-45D10A012C70}"/>
                </a:ext>
              </a:extLst>
            </p:cNvPr>
            <p:cNvSpPr/>
            <p:nvPr/>
          </p:nvSpPr>
          <p:spPr>
            <a:xfrm>
              <a:off x="8390776" y="126195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C498F162-008F-4447-A05C-1F11757A5649}"/>
                </a:ext>
              </a:extLst>
            </p:cNvPr>
            <p:cNvSpPr/>
            <p:nvPr/>
          </p:nvSpPr>
          <p:spPr>
            <a:xfrm>
              <a:off x="8621459" y="82030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1A628F96-42C5-46E0-BB15-FF649844D7B3}"/>
                </a:ext>
              </a:extLst>
            </p:cNvPr>
            <p:cNvSpPr/>
            <p:nvPr/>
          </p:nvSpPr>
          <p:spPr>
            <a:xfrm>
              <a:off x="8522043" y="164606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20B543FC-E748-4F3F-BE63-07F8642EB6EC}"/>
                </a:ext>
              </a:extLst>
            </p:cNvPr>
            <p:cNvSpPr/>
            <p:nvPr/>
          </p:nvSpPr>
          <p:spPr>
            <a:xfrm>
              <a:off x="7885946" y="609810"/>
              <a:ext cx="514906" cy="652141"/>
            </a:xfrm>
            <a:prstGeom prst="arc">
              <a:avLst>
                <a:gd name="adj1" fmla="val 306394"/>
                <a:gd name="adj2" fmla="val 4201046"/>
              </a:avLst>
            </a:prstGeom>
            <a:ln w="19050">
              <a:headEnd type="triangle" w="med" len="med"/>
              <a:tailEnd type="non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pic>
          <p:nvPicPr>
            <p:cNvPr id="12" name="Picture 11">
              <a:extLst>
                <a:ext uri="{FF2B5EF4-FFF2-40B4-BE49-F238E27FC236}">
                  <a16:creationId xmlns:a16="http://schemas.microsoft.com/office/drawing/2014/main" id="{EB5B18FA-029F-4BDE-BB01-5C2FFC04C17C}"/>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2711" t="25194" r="25986" b="33816"/>
            <a:stretch/>
          </p:blipFill>
          <p:spPr>
            <a:xfrm>
              <a:off x="8382819" y="610563"/>
              <a:ext cx="2390935" cy="1634383"/>
            </a:xfrm>
            <a:prstGeom prst="rect">
              <a:avLst/>
            </a:prstGeom>
          </p:spPr>
        </p:pic>
        <p:pic>
          <p:nvPicPr>
            <p:cNvPr id="13" name="Picture 12">
              <a:extLst>
                <a:ext uri="{FF2B5EF4-FFF2-40B4-BE49-F238E27FC236}">
                  <a16:creationId xmlns:a16="http://schemas.microsoft.com/office/drawing/2014/main" id="{C8ADF394-2396-4E86-A462-F27AE36AF93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128" b="84222" l="1600" r="98467"/>
                      </a14:imgEffect>
                    </a14:imgLayer>
                  </a14:imgProps>
                </a:ext>
              </a:extLst>
            </a:blip>
            <a:stretch>
              <a:fillRect/>
            </a:stretch>
          </p:blipFill>
          <p:spPr>
            <a:xfrm rot="9772429">
              <a:off x="7225812" y="1110903"/>
              <a:ext cx="995907" cy="622774"/>
            </a:xfrm>
            <a:prstGeom prst="rect">
              <a:avLst/>
            </a:prstGeom>
          </p:spPr>
        </p:pic>
        <p:pic>
          <p:nvPicPr>
            <p:cNvPr id="14" name="Picture 13">
              <a:extLst>
                <a:ext uri="{FF2B5EF4-FFF2-40B4-BE49-F238E27FC236}">
                  <a16:creationId xmlns:a16="http://schemas.microsoft.com/office/drawing/2014/main" id="{3647D858-D915-4769-963A-AB9B421CF0F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524" b="92481" l="2464" r="97246"/>
                      </a14:imgEffect>
                      <a14:imgEffect>
                        <a14:saturation sat="400000"/>
                      </a14:imgEffect>
                    </a14:imgLayer>
                  </a14:imgProps>
                </a:ext>
                <a:ext uri="{28A0092B-C50C-407E-A947-70E740481C1C}">
                  <a14:useLocalDpi xmlns:a14="http://schemas.microsoft.com/office/drawing/2010/main" val="0"/>
                </a:ext>
              </a:extLst>
            </a:blip>
            <a:stretch>
              <a:fillRect/>
            </a:stretch>
          </p:blipFill>
          <p:spPr>
            <a:xfrm rot="10800000">
              <a:off x="9667578" y="1175371"/>
              <a:ext cx="798368" cy="461665"/>
            </a:xfrm>
            <a:prstGeom prst="rect">
              <a:avLst/>
            </a:prstGeom>
          </p:spPr>
        </p:pic>
      </p:grpSp>
      <p:grpSp>
        <p:nvGrpSpPr>
          <p:cNvPr id="15" name="Group 14">
            <a:extLst>
              <a:ext uri="{FF2B5EF4-FFF2-40B4-BE49-F238E27FC236}">
                <a16:creationId xmlns:a16="http://schemas.microsoft.com/office/drawing/2014/main" id="{4A37FA5E-299E-44AD-9481-EFF4E8B6C39A}"/>
              </a:ext>
            </a:extLst>
          </p:cNvPr>
          <p:cNvGrpSpPr/>
          <p:nvPr/>
        </p:nvGrpSpPr>
        <p:grpSpPr>
          <a:xfrm>
            <a:off x="10505263" y="5452412"/>
            <a:ext cx="1465938" cy="1403707"/>
            <a:chOff x="8138800" y="1504949"/>
            <a:chExt cx="2995925" cy="2969783"/>
          </a:xfrm>
        </p:grpSpPr>
        <p:pic>
          <p:nvPicPr>
            <p:cNvPr id="16" name="Picture 15">
              <a:extLst>
                <a:ext uri="{FF2B5EF4-FFF2-40B4-BE49-F238E27FC236}">
                  <a16:creationId xmlns:a16="http://schemas.microsoft.com/office/drawing/2014/main" id="{5F2A9739-43EE-408F-B63F-A08C01C6F499}"/>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5875" t="20296" r="31312" b="27891"/>
            <a:stretch/>
          </p:blipFill>
          <p:spPr>
            <a:xfrm>
              <a:off x="8138800" y="1504949"/>
              <a:ext cx="2995925" cy="2969783"/>
            </a:xfrm>
            <a:prstGeom prst="rect">
              <a:avLst/>
            </a:prstGeom>
          </p:spPr>
        </p:pic>
        <p:sp>
          <p:nvSpPr>
            <p:cNvPr id="17" name="Arc 16">
              <a:extLst>
                <a:ext uri="{FF2B5EF4-FFF2-40B4-BE49-F238E27FC236}">
                  <a16:creationId xmlns:a16="http://schemas.microsoft.com/office/drawing/2014/main" id="{E027B8BF-F229-4C58-AE84-55732269D972}"/>
                </a:ext>
              </a:extLst>
            </p:cNvPr>
            <p:cNvSpPr/>
            <p:nvPr/>
          </p:nvSpPr>
          <p:spPr>
            <a:xfrm>
              <a:off x="8764687" y="2987050"/>
              <a:ext cx="1329133" cy="724515"/>
            </a:xfrm>
            <a:prstGeom prst="arc">
              <a:avLst>
                <a:gd name="adj1" fmla="val 435909"/>
                <a:gd name="adj2" fmla="val 4201046"/>
              </a:avLst>
            </a:prstGeom>
            <a:ln w="19050">
              <a:headEnd type="triangle" w="med" len="med"/>
              <a:tailEnd type="non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id="{1A7B0AA3-B851-491A-A746-ED13BB536F5B}"/>
                </a:ext>
              </a:extLst>
            </p:cNvPr>
            <p:cNvSpPr/>
            <p:nvPr/>
          </p:nvSpPr>
          <p:spPr>
            <a:xfrm>
              <a:off x="9104886" y="3319128"/>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5C571D3D-3E97-4E8E-9E53-8355F37ED906}"/>
                </a:ext>
              </a:extLst>
            </p:cNvPr>
            <p:cNvSpPr/>
            <p:nvPr/>
          </p:nvSpPr>
          <p:spPr>
            <a:xfrm>
              <a:off x="9345267" y="401427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9E58372-B670-4375-B5D1-2BB4D2AEC77E}"/>
                </a:ext>
              </a:extLst>
            </p:cNvPr>
            <p:cNvSpPr/>
            <p:nvPr/>
          </p:nvSpPr>
          <p:spPr>
            <a:xfrm>
              <a:off x="9704808" y="363919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CE6D5550-A83E-4DB1-B369-0476DF007CEC}"/>
                </a:ext>
              </a:extLst>
            </p:cNvPr>
            <p:cNvSpPr/>
            <p:nvPr/>
          </p:nvSpPr>
          <p:spPr>
            <a:xfrm>
              <a:off x="9935491" y="319754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63426F81-A3FE-405F-BBF4-D632A0F90B59}"/>
                </a:ext>
              </a:extLst>
            </p:cNvPr>
            <p:cNvSpPr/>
            <p:nvPr/>
          </p:nvSpPr>
          <p:spPr>
            <a:xfrm>
              <a:off x="9836075" y="402330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14556B38-4E4F-4218-9BB1-3BCD8304ED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128" b="84222" l="1600" r="98467"/>
                      </a14:imgEffect>
                    </a14:imgLayer>
                  </a14:imgProps>
                </a:ext>
              </a:extLst>
            </a:blip>
            <a:stretch>
              <a:fillRect/>
            </a:stretch>
          </p:blipFill>
          <p:spPr>
            <a:xfrm rot="10800000">
              <a:off x="8509676" y="3415234"/>
              <a:ext cx="995907" cy="622774"/>
            </a:xfrm>
            <a:prstGeom prst="rect">
              <a:avLst/>
            </a:prstGeom>
          </p:spPr>
        </p:pic>
      </p:grpSp>
    </p:spTree>
    <p:extLst>
      <p:ext uri="{BB962C8B-B14F-4D97-AF65-F5344CB8AC3E}">
        <p14:creationId xmlns:p14="http://schemas.microsoft.com/office/powerpoint/2010/main" val="240001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fade">
                                      <p:cBhvr>
                                        <p:cTn id="29" dur="500"/>
                                        <p:tgtEl>
                                          <p:spTgt spid="3">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C2110-2C1F-4674-85AC-36A8321D420B}"/>
              </a:ext>
            </a:extLst>
          </p:cNvPr>
          <p:cNvSpPr>
            <a:spLocks noGrp="1"/>
          </p:cNvSpPr>
          <p:nvPr>
            <p:ph type="title"/>
          </p:nvPr>
        </p:nvSpPr>
        <p:spPr>
          <a:xfrm>
            <a:off x="838200" y="213781"/>
            <a:ext cx="10515600" cy="1325563"/>
          </a:xfrm>
        </p:spPr>
        <p:txBody>
          <a:bodyPr/>
          <a:lstStyle/>
          <a:p>
            <a:r>
              <a:rPr lang="en-CA" dirty="0"/>
              <a:t>“Sets” vs. “Tubes”</a:t>
            </a:r>
          </a:p>
        </p:txBody>
      </p:sp>
      <mc:AlternateContent xmlns:mc="http://schemas.openxmlformats.org/markup-compatibility/2006">
        <mc:Choice xmlns:a14="http://schemas.microsoft.com/office/drawing/2010/main" Requires="a14">
          <p:sp>
            <p:nvSpPr>
              <p:cNvPr id="17" name="Content Placeholder 16">
                <a:extLst>
                  <a:ext uri="{FF2B5EF4-FFF2-40B4-BE49-F238E27FC236}">
                    <a16:creationId xmlns:a16="http://schemas.microsoft.com/office/drawing/2014/main" id="{141AA220-6E97-4189-82CB-E88BE7DE996A}"/>
                  </a:ext>
                </a:extLst>
              </p:cNvPr>
              <p:cNvSpPr>
                <a:spLocks noGrp="1"/>
              </p:cNvSpPr>
              <p:nvPr>
                <p:ph sz="half" idx="1"/>
              </p:nvPr>
            </p:nvSpPr>
            <p:spPr>
              <a:xfrm>
                <a:off x="838200" y="1355443"/>
                <a:ext cx="5181600" cy="5240854"/>
              </a:xfrm>
            </p:spPr>
            <p:txBody>
              <a:bodyPr>
                <a:noAutofit/>
              </a:bodyPr>
              <a:lstStyle/>
              <a:p>
                <a:r>
                  <a:rPr lang="en-CA" dirty="0"/>
                  <a:t>Backward reachable set (BRS)</a:t>
                </a:r>
              </a:p>
              <a:p>
                <a:endParaRPr lang="en-CA" dirty="0"/>
              </a:p>
              <a:p>
                <a:endParaRPr lang="en-CA" dirty="0"/>
              </a:p>
              <a:p>
                <a:endParaRPr lang="en-CA" dirty="0"/>
              </a:p>
              <a:p>
                <a:endParaRPr lang="en-CA" dirty="0"/>
              </a:p>
              <a:p>
                <a:endParaRPr lang="en-CA" dirty="0"/>
              </a:p>
              <a:p>
                <a:endParaRPr lang="en-CA" dirty="0"/>
              </a:p>
              <a:p>
                <a:pPr lvl="1"/>
                <a:r>
                  <a:rPr lang="en-CA" dirty="0"/>
                  <a:t>Value function definition</a:t>
                </a:r>
              </a:p>
              <a:p>
                <a:pPr lvl="2"/>
                <a14:m>
                  <m:oMath xmlns:m="http://schemas.openxmlformats.org/officeDocument/2006/math">
                    <m:r>
                      <a:rPr lang="en-CA" i="1">
                        <a:latin typeface="Cambria Math" panose="02040503050406030204" pitchFamily="18" charset="0"/>
                      </a:rPr>
                      <m:t>𝑉</m:t>
                    </m:r>
                    <m:d>
                      <m:dPr>
                        <m:ctrlPr>
                          <a:rPr lang="en-CA" i="1">
                            <a:latin typeface="Cambria Math" panose="02040503050406030204" pitchFamily="18" charset="0"/>
                          </a:rPr>
                        </m:ctrlPr>
                      </m:dPr>
                      <m:e>
                        <m:r>
                          <a:rPr lang="en-CA" i="1">
                            <a:latin typeface="Cambria Math" panose="02040503050406030204" pitchFamily="18" charset="0"/>
                          </a:rPr>
                          <m:t>𝑡</m:t>
                        </m:r>
                        <m:r>
                          <a:rPr lang="en-CA" i="1">
                            <a:latin typeface="Cambria Math" panose="02040503050406030204" pitchFamily="18" charset="0"/>
                          </a:rPr>
                          <m:t>,</m:t>
                        </m:r>
                        <m:r>
                          <a:rPr lang="en-CA" i="1">
                            <a:latin typeface="Cambria Math" panose="02040503050406030204" pitchFamily="18" charset="0"/>
                          </a:rPr>
                          <m:t>𝑥</m:t>
                        </m:r>
                      </m:e>
                    </m:d>
                    <m:r>
                      <a:rPr lang="en-CA" i="1">
                        <a:latin typeface="Cambria Math" panose="02040503050406030204" pitchFamily="18" charset="0"/>
                      </a:rPr>
                      <m:t>=</m:t>
                    </m:r>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a:latin typeface="Cambria Math" panose="02040503050406030204" pitchFamily="18" charset="0"/>
                              </a:rPr>
                              <m:t>min</m:t>
                            </m:r>
                          </m:e>
                          <m:lim>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lim>
                        </m:limLow>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a:latin typeface="Cambria Math" panose="02040503050406030204" pitchFamily="18" charset="0"/>
                                  </a:rPr>
                                  <m:t>max</m:t>
                                </m:r>
                              </m:e>
                              <m:lim>
                                <m:r>
                                  <a:rPr lang="en-CA" i="1">
                                    <a:latin typeface="Cambria Math" panose="02040503050406030204" pitchFamily="18" charset="0"/>
                                  </a:rPr>
                                  <m:t>𝑢</m:t>
                                </m:r>
                              </m:lim>
                            </m:limLow>
                          </m:fName>
                          <m:e>
                            <m:r>
                              <a:rPr lang="en-CA" i="1">
                                <a:latin typeface="Cambria Math" panose="02040503050406030204" pitchFamily="18" charset="0"/>
                              </a:rPr>
                              <m:t>𝑙</m:t>
                            </m:r>
                            <m:d>
                              <m:dPr>
                                <m:ctrlPr>
                                  <a:rPr lang="en-CA" i="1">
                                    <a:latin typeface="Cambria Math" panose="02040503050406030204" pitchFamily="18" charset="0"/>
                                  </a:rPr>
                                </m:ctrlPr>
                              </m:dPr>
                              <m:e>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0</m:t>
                                    </m:r>
                                  </m:e>
                                </m:d>
                              </m:e>
                            </m:d>
                          </m:e>
                        </m:func>
                      </m:e>
                    </m:func>
                  </m:oMath>
                </a14:m>
                <a:endParaRPr lang="en-CA" dirty="0"/>
              </a:p>
              <a:p>
                <a:pPr lvl="1"/>
                <a:r>
                  <a:rPr lang="en-CA" dirty="0"/>
                  <a:t>Value function obtained from</a:t>
                </a:r>
              </a:p>
              <a:p>
                <a:pPr marL="914400" lvl="2" indent="0">
                  <a:buNone/>
                </a:pPr>
                <a14:m>
                  <m:oMathPara xmlns:m="http://schemas.openxmlformats.org/officeDocument/2006/math">
                    <m:oMathParaPr>
                      <m:jc m:val="centerGroup"/>
                    </m:oMathParaPr>
                    <m:oMath xmlns:m="http://schemas.openxmlformats.org/officeDocument/2006/math">
                      <m:f>
                        <m:fPr>
                          <m:ctrlPr>
                            <a:rPr lang="en-CA" sz="1600" i="1">
                              <a:latin typeface="Cambria Math" panose="02040503050406030204" pitchFamily="18" charset="0"/>
                            </a:rPr>
                          </m:ctrlPr>
                        </m:fPr>
                        <m:num>
                          <m:r>
                            <a:rPr lang="en-CA" sz="1600" i="1">
                              <a:latin typeface="Cambria Math" panose="02040503050406030204" pitchFamily="18" charset="0"/>
                            </a:rPr>
                            <m:t>𝜕</m:t>
                          </m:r>
                          <m:r>
                            <a:rPr lang="en-CA" sz="1600" i="1">
                              <a:latin typeface="Cambria Math" panose="02040503050406030204" pitchFamily="18" charset="0"/>
                            </a:rPr>
                            <m:t>𝑉</m:t>
                          </m:r>
                        </m:num>
                        <m:den>
                          <m:r>
                            <a:rPr lang="en-CA" sz="1600" i="1">
                              <a:latin typeface="Cambria Math" panose="02040503050406030204" pitchFamily="18" charset="0"/>
                            </a:rPr>
                            <m:t>𝜕</m:t>
                          </m:r>
                          <m:r>
                            <a:rPr lang="en-CA" sz="1600" i="1">
                              <a:latin typeface="Cambria Math" panose="02040503050406030204" pitchFamily="18" charset="0"/>
                            </a:rPr>
                            <m:t>𝑡</m:t>
                          </m:r>
                        </m:den>
                      </m:f>
                      <m:r>
                        <a:rPr lang="en-CA" sz="1600" i="1">
                          <a:latin typeface="Cambria Math" panose="02040503050406030204" pitchFamily="18" charset="0"/>
                        </a:rPr>
                        <m:t>+</m:t>
                      </m:r>
                      <m:limLow>
                        <m:limLowPr>
                          <m:ctrlPr>
                            <a:rPr lang="en-US" sz="1600" i="1">
                              <a:latin typeface="Cambria Math" panose="02040503050406030204" pitchFamily="18" charset="0"/>
                            </a:rPr>
                          </m:ctrlPr>
                        </m:limLowPr>
                        <m:e>
                          <m:r>
                            <m:rPr>
                              <m:sty m:val="p"/>
                            </m:rPr>
                            <a:rPr lang="en-CA" sz="1600">
                              <a:latin typeface="Cambria Math" panose="02040503050406030204" pitchFamily="18" charset="0"/>
                            </a:rPr>
                            <m:t>max</m:t>
                          </m:r>
                        </m:e>
                        <m:lim>
                          <m:r>
                            <a:rPr lang="en-CA" sz="1600" i="1">
                              <a:latin typeface="Cambria Math" panose="02040503050406030204" pitchFamily="18" charset="0"/>
                            </a:rPr>
                            <m:t>𝑢</m:t>
                          </m:r>
                        </m:lim>
                      </m:limLow>
                      <m:func>
                        <m:funcPr>
                          <m:ctrlPr>
                            <a:rPr lang="en-US" sz="1600" i="1">
                              <a:latin typeface="Cambria Math" panose="02040503050406030204" pitchFamily="18" charset="0"/>
                            </a:rPr>
                          </m:ctrlPr>
                        </m:funcPr>
                        <m:fName>
                          <m:limLow>
                            <m:limLowPr>
                              <m:ctrlPr>
                                <a:rPr lang="en-US" sz="1600" i="1">
                                  <a:latin typeface="Cambria Math" panose="02040503050406030204" pitchFamily="18" charset="0"/>
                                </a:rPr>
                              </m:ctrlPr>
                            </m:limLowPr>
                            <m:e>
                              <m:r>
                                <m:rPr>
                                  <m:sty m:val="p"/>
                                </m:rPr>
                                <a:rPr lang="en-US" sz="1600">
                                  <a:latin typeface="Cambria Math" panose="02040503050406030204" pitchFamily="18" charset="0"/>
                                </a:rPr>
                                <m:t>min</m:t>
                              </m:r>
                            </m:e>
                            <m:lim>
                              <m:r>
                                <a:rPr lang="en-CA" sz="1600" i="1">
                                  <a:latin typeface="Cambria Math" panose="02040503050406030204" pitchFamily="18" charset="0"/>
                                </a:rPr>
                                <m:t>𝑑</m:t>
                              </m:r>
                            </m:lim>
                          </m:limLow>
                        </m:fName>
                        <m:e>
                          <m:d>
                            <m:dPr>
                              <m:begChr m:val="["/>
                              <m:endChr m:val="]"/>
                              <m:ctrlPr>
                                <a:rPr lang="en-US" sz="1600" i="1">
                                  <a:latin typeface="Cambria Math" panose="02040503050406030204" pitchFamily="18" charset="0"/>
                                </a:rPr>
                              </m:ctrlPr>
                            </m:dPr>
                            <m:e>
                              <m:sSup>
                                <m:sSupPr>
                                  <m:ctrlPr>
                                    <a:rPr lang="en-CA" sz="1600" i="1">
                                      <a:latin typeface="Cambria Math" panose="02040503050406030204" pitchFamily="18" charset="0"/>
                                    </a:rPr>
                                  </m:ctrlPr>
                                </m:sSupPr>
                                <m:e>
                                  <m:d>
                                    <m:dPr>
                                      <m:ctrlPr>
                                        <a:rPr lang="en-CA" sz="1600" i="1">
                                          <a:latin typeface="Cambria Math" panose="02040503050406030204" pitchFamily="18" charset="0"/>
                                        </a:rPr>
                                      </m:ctrlPr>
                                    </m:dPr>
                                    <m:e>
                                      <m:f>
                                        <m:fPr>
                                          <m:ctrlPr>
                                            <a:rPr lang="en-CA" sz="1600" i="1">
                                              <a:latin typeface="Cambria Math" panose="02040503050406030204" pitchFamily="18" charset="0"/>
                                            </a:rPr>
                                          </m:ctrlPr>
                                        </m:fPr>
                                        <m:num>
                                          <m:r>
                                            <a:rPr lang="en-CA" sz="1600" i="1">
                                              <a:latin typeface="Cambria Math" panose="02040503050406030204" pitchFamily="18" charset="0"/>
                                            </a:rPr>
                                            <m:t>𝜕</m:t>
                                          </m:r>
                                          <m:r>
                                            <a:rPr lang="en-CA" sz="1600" i="1">
                                              <a:latin typeface="Cambria Math" panose="02040503050406030204" pitchFamily="18" charset="0"/>
                                            </a:rPr>
                                            <m:t>𝑉</m:t>
                                          </m:r>
                                        </m:num>
                                        <m:den>
                                          <m:r>
                                            <a:rPr lang="en-CA" sz="1600" i="1">
                                              <a:latin typeface="Cambria Math" panose="02040503050406030204" pitchFamily="18" charset="0"/>
                                            </a:rPr>
                                            <m:t>𝜕</m:t>
                                          </m:r>
                                          <m:r>
                                            <a:rPr lang="en-CA" sz="1600" i="1">
                                              <a:latin typeface="Cambria Math" panose="02040503050406030204" pitchFamily="18" charset="0"/>
                                            </a:rPr>
                                            <m:t>𝑥</m:t>
                                          </m:r>
                                        </m:den>
                                      </m:f>
                                    </m:e>
                                  </m:d>
                                </m:e>
                                <m:sup>
                                  <m:r>
                                    <a:rPr lang="en-CA" sz="1600" i="1">
                                      <a:latin typeface="Cambria Math" panose="02040503050406030204" pitchFamily="18" charset="0"/>
                                    </a:rPr>
                                    <m:t>⊤</m:t>
                                  </m:r>
                                </m:sup>
                              </m:sSup>
                              <m:r>
                                <a:rPr lang="en-CA" sz="1600" i="1">
                                  <a:latin typeface="Cambria Math" panose="02040503050406030204" pitchFamily="18" charset="0"/>
                                </a:rPr>
                                <m:t>𝑓</m:t>
                              </m:r>
                              <m:d>
                                <m:dPr>
                                  <m:ctrlPr>
                                    <a:rPr lang="en-CA" sz="1600" i="1">
                                      <a:latin typeface="Cambria Math" panose="02040503050406030204" pitchFamily="18" charset="0"/>
                                    </a:rPr>
                                  </m:ctrlPr>
                                </m:dPr>
                                <m:e>
                                  <m:r>
                                    <a:rPr lang="en-CA" sz="1600" i="1">
                                      <a:latin typeface="Cambria Math" panose="02040503050406030204" pitchFamily="18" charset="0"/>
                                    </a:rPr>
                                    <m:t>𝑥</m:t>
                                  </m:r>
                                  <m:r>
                                    <a:rPr lang="en-CA" sz="1600" i="1">
                                      <a:latin typeface="Cambria Math" panose="02040503050406030204" pitchFamily="18" charset="0"/>
                                    </a:rPr>
                                    <m:t>,</m:t>
                                  </m:r>
                                  <m:r>
                                    <a:rPr lang="en-CA" sz="1600" i="1">
                                      <a:latin typeface="Cambria Math" panose="02040503050406030204" pitchFamily="18" charset="0"/>
                                    </a:rPr>
                                    <m:t>𝑢</m:t>
                                  </m:r>
                                  <m:r>
                                    <a:rPr lang="en-CA" sz="1600" i="1">
                                      <a:latin typeface="Cambria Math" panose="02040503050406030204" pitchFamily="18" charset="0"/>
                                    </a:rPr>
                                    <m:t>,</m:t>
                                  </m:r>
                                  <m:r>
                                    <a:rPr lang="en-CA" sz="1600" i="1">
                                      <a:latin typeface="Cambria Math" panose="02040503050406030204" pitchFamily="18" charset="0"/>
                                    </a:rPr>
                                    <m:t>𝑑</m:t>
                                  </m:r>
                                </m:e>
                              </m:d>
                            </m:e>
                          </m:d>
                        </m:e>
                      </m:func>
                      <m:r>
                        <a:rPr lang="en-CA" sz="1600" i="1">
                          <a:latin typeface="Cambria Math" panose="02040503050406030204" pitchFamily="18" charset="0"/>
                        </a:rPr>
                        <m:t>=0</m:t>
                      </m:r>
                    </m:oMath>
                  </m:oMathPara>
                </a14:m>
                <a:endParaRPr lang="en-CA" sz="1600" dirty="0"/>
              </a:p>
              <a:p>
                <a:pPr lvl="1"/>
                <a:endParaRPr lang="en-CA" dirty="0"/>
              </a:p>
            </p:txBody>
          </p:sp>
        </mc:Choice>
        <mc:Fallback>
          <p:sp>
            <p:nvSpPr>
              <p:cNvPr id="17" name="Content Placeholder 16">
                <a:extLst>
                  <a:ext uri="{FF2B5EF4-FFF2-40B4-BE49-F238E27FC236}">
                    <a16:creationId xmlns:a16="http://schemas.microsoft.com/office/drawing/2014/main" id="{141AA220-6E97-4189-82CB-E88BE7DE996A}"/>
                  </a:ext>
                </a:extLst>
              </p:cNvPr>
              <p:cNvSpPr>
                <a:spLocks noGrp="1" noRot="1" noChangeAspect="1" noMove="1" noResize="1" noEditPoints="1" noAdjustHandles="1" noChangeArrowheads="1" noChangeShapeType="1" noTextEdit="1"/>
              </p:cNvSpPr>
              <p:nvPr>
                <p:ph sz="half" idx="1"/>
              </p:nvPr>
            </p:nvSpPr>
            <p:spPr>
              <a:xfrm>
                <a:off x="838200" y="1355443"/>
                <a:ext cx="5181600" cy="5240854"/>
              </a:xfrm>
              <a:blipFill>
                <a:blip r:embed="rId2"/>
                <a:stretch>
                  <a:fillRect l="-2118" t="-1860" b="-1977"/>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18" name="Content Placeholder 17">
                <a:extLst>
                  <a:ext uri="{FF2B5EF4-FFF2-40B4-BE49-F238E27FC236}">
                    <a16:creationId xmlns:a16="http://schemas.microsoft.com/office/drawing/2014/main" id="{1D2DC130-9473-41DF-BB06-6090346B55EB}"/>
                  </a:ext>
                </a:extLst>
              </p:cNvPr>
              <p:cNvSpPr>
                <a:spLocks noGrp="1"/>
              </p:cNvSpPr>
              <p:nvPr>
                <p:ph sz="half" idx="2"/>
              </p:nvPr>
            </p:nvSpPr>
            <p:spPr>
              <a:xfrm>
                <a:off x="6172199" y="1355443"/>
                <a:ext cx="5937973" cy="5297610"/>
              </a:xfrm>
            </p:spPr>
            <p:txBody>
              <a:bodyPr>
                <a:noAutofit/>
              </a:bodyPr>
              <a:lstStyle/>
              <a:p>
                <a:r>
                  <a:rPr lang="en-CA" dirty="0"/>
                  <a:t>Backward reachable tube (BRT)</a:t>
                </a:r>
              </a:p>
              <a:p>
                <a:endParaRPr lang="en-CA" dirty="0"/>
              </a:p>
              <a:p>
                <a:endParaRPr lang="en-CA" dirty="0"/>
              </a:p>
              <a:p>
                <a:endParaRPr lang="en-CA" dirty="0"/>
              </a:p>
              <a:p>
                <a:endParaRPr lang="en-CA" dirty="0"/>
              </a:p>
              <a:p>
                <a:endParaRPr lang="en-CA" dirty="0"/>
              </a:p>
              <a:p>
                <a:endParaRPr lang="en-CA" dirty="0"/>
              </a:p>
              <a:p>
                <a:pPr lvl="1"/>
                <a:r>
                  <a:rPr lang="en-CA" dirty="0"/>
                  <a:t>Value function definition</a:t>
                </a:r>
              </a:p>
              <a:p>
                <a:pPr lvl="2"/>
                <a14:m>
                  <m:oMath xmlns:m="http://schemas.openxmlformats.org/officeDocument/2006/math">
                    <m:r>
                      <a:rPr lang="en-CA" i="1">
                        <a:latin typeface="Cambria Math" panose="02040503050406030204" pitchFamily="18" charset="0"/>
                      </a:rPr>
                      <m:t>𝑉</m:t>
                    </m:r>
                    <m:d>
                      <m:dPr>
                        <m:ctrlPr>
                          <a:rPr lang="en-CA" i="1">
                            <a:latin typeface="Cambria Math" panose="02040503050406030204" pitchFamily="18" charset="0"/>
                          </a:rPr>
                        </m:ctrlPr>
                      </m:dPr>
                      <m:e>
                        <m:r>
                          <a:rPr lang="en-CA" i="1">
                            <a:latin typeface="Cambria Math" panose="02040503050406030204" pitchFamily="18" charset="0"/>
                          </a:rPr>
                          <m:t>𝑡</m:t>
                        </m:r>
                        <m:r>
                          <a:rPr lang="en-CA" i="1">
                            <a:latin typeface="Cambria Math" panose="02040503050406030204" pitchFamily="18" charset="0"/>
                          </a:rPr>
                          <m:t>,</m:t>
                        </m:r>
                        <m:r>
                          <a:rPr lang="en-CA" i="1">
                            <a:latin typeface="Cambria Math" panose="02040503050406030204" pitchFamily="18" charset="0"/>
                          </a:rPr>
                          <m:t>𝑥</m:t>
                        </m:r>
                      </m:e>
                    </m:d>
                    <m:r>
                      <a:rPr lang="en-CA" i="1">
                        <a:latin typeface="Cambria Math" panose="02040503050406030204" pitchFamily="18" charset="0"/>
                      </a:rPr>
                      <m:t>=</m:t>
                    </m:r>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a:latin typeface="Cambria Math" panose="02040503050406030204" pitchFamily="18" charset="0"/>
                              </a:rPr>
                              <m:t>min</m:t>
                            </m:r>
                          </m:e>
                          <m:lim>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lim>
                        </m:limLow>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a:latin typeface="Cambria Math" panose="02040503050406030204" pitchFamily="18" charset="0"/>
                                  </a:rPr>
                                  <m:t>max</m:t>
                                </m:r>
                              </m:e>
                              <m:lim>
                                <m:r>
                                  <a:rPr lang="en-CA" i="1">
                                    <a:latin typeface="Cambria Math" panose="02040503050406030204" pitchFamily="18" charset="0"/>
                                  </a:rPr>
                                  <m:t>𝑢</m:t>
                                </m:r>
                              </m:lim>
                            </m:limLow>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a:latin typeface="Cambria Math" panose="02040503050406030204" pitchFamily="18" charset="0"/>
                                      </a:rPr>
                                      <m:t>min</m:t>
                                    </m:r>
                                  </m:e>
                                  <m:lim>
                                    <m:r>
                                      <a:rPr lang="en-CA" i="1">
                                        <a:latin typeface="Cambria Math" panose="02040503050406030204" pitchFamily="18" charset="0"/>
                                      </a:rPr>
                                      <m:t>𝑠</m:t>
                                    </m:r>
                                    <m:r>
                                      <a:rPr lang="en-CA" i="1">
                                        <a:latin typeface="Cambria Math" panose="02040503050406030204" pitchFamily="18" charset="0"/>
                                      </a:rPr>
                                      <m:t>∈</m:t>
                                    </m:r>
                                    <m:d>
                                      <m:dPr>
                                        <m:begChr m:val="["/>
                                        <m:endChr m:val="]"/>
                                        <m:ctrlPr>
                                          <a:rPr lang="en-CA" i="1">
                                            <a:latin typeface="Cambria Math" panose="02040503050406030204" pitchFamily="18" charset="0"/>
                                          </a:rPr>
                                        </m:ctrlPr>
                                      </m:dPr>
                                      <m:e>
                                        <m:r>
                                          <a:rPr lang="en-CA" i="1">
                                            <a:latin typeface="Cambria Math" panose="02040503050406030204" pitchFamily="18" charset="0"/>
                                          </a:rPr>
                                          <m:t>𝑡</m:t>
                                        </m:r>
                                        <m:r>
                                          <a:rPr lang="en-CA" i="1">
                                            <a:latin typeface="Cambria Math" panose="02040503050406030204" pitchFamily="18" charset="0"/>
                                          </a:rPr>
                                          <m:t>,0</m:t>
                                        </m:r>
                                      </m:e>
                                    </m:d>
                                  </m:lim>
                                </m:limLow>
                              </m:fName>
                              <m:e>
                                <m:r>
                                  <a:rPr lang="en-CA" i="1">
                                    <a:latin typeface="Cambria Math" panose="02040503050406030204" pitchFamily="18" charset="0"/>
                                  </a:rPr>
                                  <m:t>𝑙</m:t>
                                </m:r>
                                <m:d>
                                  <m:dPr>
                                    <m:ctrlPr>
                                      <a:rPr lang="en-CA" i="1">
                                        <a:latin typeface="Cambria Math" panose="02040503050406030204" pitchFamily="18" charset="0"/>
                                      </a:rPr>
                                    </m:ctrlPr>
                                  </m:dPr>
                                  <m:e>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𝑠</m:t>
                                        </m:r>
                                      </m:e>
                                    </m:d>
                                  </m:e>
                                </m:d>
                              </m:e>
                            </m:func>
                          </m:e>
                        </m:func>
                      </m:e>
                    </m:func>
                  </m:oMath>
                </a14:m>
                <a:endParaRPr lang="en-CA" dirty="0"/>
              </a:p>
              <a:p>
                <a:pPr lvl="1"/>
                <a:r>
                  <a:rPr lang="en-CA" dirty="0"/>
                  <a:t>Value function obtained from</a:t>
                </a:r>
              </a:p>
              <a:p>
                <a:pPr marL="0" lvl="2" indent="0">
                  <a:buNone/>
                </a:pPr>
                <a14:m>
                  <m:oMathPara xmlns:m="http://schemas.openxmlformats.org/officeDocument/2006/math">
                    <m:oMathParaPr>
                      <m:jc m:val="centerGroup"/>
                    </m:oMathParaPr>
                    <m:oMath xmlns:m="http://schemas.openxmlformats.org/officeDocument/2006/math">
                      <m:func>
                        <m:funcPr>
                          <m:ctrlPr>
                            <a:rPr lang="en-CA" sz="1600" b="0" i="1" smtClean="0">
                              <a:latin typeface="Cambria Math" panose="02040503050406030204" pitchFamily="18" charset="0"/>
                            </a:rPr>
                          </m:ctrlPr>
                        </m:funcPr>
                        <m:fName>
                          <m:r>
                            <m:rPr>
                              <m:sty m:val="p"/>
                            </m:rPr>
                            <a:rPr lang="en-CA" sz="1600" b="0" i="0" smtClean="0">
                              <a:latin typeface="Cambria Math" panose="02040503050406030204" pitchFamily="18" charset="0"/>
                            </a:rPr>
                            <m:t>min</m:t>
                          </m:r>
                        </m:fName>
                        <m:e>
                          <m:d>
                            <m:dPr>
                              <m:begChr m:val="{"/>
                              <m:endChr m:val="}"/>
                              <m:ctrlPr>
                                <a:rPr lang="en-CA" sz="1600" b="0" i="1" smtClean="0">
                                  <a:latin typeface="Cambria Math" panose="02040503050406030204" pitchFamily="18" charset="0"/>
                                </a:rPr>
                              </m:ctrlPr>
                            </m:dPr>
                            <m:e>
                              <m:f>
                                <m:fPr>
                                  <m:ctrlPr>
                                    <a:rPr lang="en-CA" sz="1600" i="1">
                                      <a:latin typeface="Cambria Math" panose="02040503050406030204" pitchFamily="18" charset="0"/>
                                    </a:rPr>
                                  </m:ctrlPr>
                                </m:fPr>
                                <m:num>
                                  <m:r>
                                    <a:rPr lang="en-CA" sz="1600" i="1">
                                      <a:latin typeface="Cambria Math" panose="02040503050406030204" pitchFamily="18" charset="0"/>
                                    </a:rPr>
                                    <m:t>𝜕</m:t>
                                  </m:r>
                                  <m:r>
                                    <a:rPr lang="en-CA" sz="1600" i="1">
                                      <a:latin typeface="Cambria Math" panose="02040503050406030204" pitchFamily="18" charset="0"/>
                                    </a:rPr>
                                    <m:t>𝑉</m:t>
                                  </m:r>
                                </m:num>
                                <m:den>
                                  <m:r>
                                    <a:rPr lang="en-CA" sz="1600" i="1">
                                      <a:latin typeface="Cambria Math" panose="02040503050406030204" pitchFamily="18" charset="0"/>
                                    </a:rPr>
                                    <m:t>𝜕</m:t>
                                  </m:r>
                                  <m:r>
                                    <a:rPr lang="en-CA" sz="1600" i="1">
                                      <a:latin typeface="Cambria Math" panose="02040503050406030204" pitchFamily="18" charset="0"/>
                                    </a:rPr>
                                    <m:t>𝑡</m:t>
                                  </m:r>
                                </m:den>
                              </m:f>
                              <m:r>
                                <a:rPr lang="en-CA" sz="1600" i="1">
                                  <a:latin typeface="Cambria Math" panose="02040503050406030204" pitchFamily="18" charset="0"/>
                                </a:rPr>
                                <m:t>+</m:t>
                              </m:r>
                              <m:limLow>
                                <m:limLowPr>
                                  <m:ctrlPr>
                                    <a:rPr lang="en-US" sz="1600" i="1">
                                      <a:latin typeface="Cambria Math" panose="02040503050406030204" pitchFamily="18" charset="0"/>
                                    </a:rPr>
                                  </m:ctrlPr>
                                </m:limLowPr>
                                <m:e>
                                  <m:r>
                                    <m:rPr>
                                      <m:sty m:val="p"/>
                                    </m:rPr>
                                    <a:rPr lang="en-CA" sz="1600">
                                      <a:latin typeface="Cambria Math" panose="02040503050406030204" pitchFamily="18" charset="0"/>
                                    </a:rPr>
                                    <m:t>max</m:t>
                                  </m:r>
                                </m:e>
                                <m:lim>
                                  <m:r>
                                    <a:rPr lang="en-CA" sz="1600" i="1">
                                      <a:latin typeface="Cambria Math" panose="02040503050406030204" pitchFamily="18" charset="0"/>
                                    </a:rPr>
                                    <m:t>𝑢</m:t>
                                  </m:r>
                                </m:lim>
                              </m:limLow>
                              <m:func>
                                <m:funcPr>
                                  <m:ctrlPr>
                                    <a:rPr lang="en-US" sz="1600" i="1">
                                      <a:latin typeface="Cambria Math" panose="02040503050406030204" pitchFamily="18" charset="0"/>
                                    </a:rPr>
                                  </m:ctrlPr>
                                </m:funcPr>
                                <m:fName>
                                  <m:limLow>
                                    <m:limLowPr>
                                      <m:ctrlPr>
                                        <a:rPr lang="en-US" sz="1600" i="1">
                                          <a:latin typeface="Cambria Math" panose="02040503050406030204" pitchFamily="18" charset="0"/>
                                        </a:rPr>
                                      </m:ctrlPr>
                                    </m:limLowPr>
                                    <m:e>
                                      <m:r>
                                        <m:rPr>
                                          <m:sty m:val="p"/>
                                        </m:rPr>
                                        <a:rPr lang="en-US" sz="1600">
                                          <a:latin typeface="Cambria Math" panose="02040503050406030204" pitchFamily="18" charset="0"/>
                                        </a:rPr>
                                        <m:t>min</m:t>
                                      </m:r>
                                    </m:e>
                                    <m:lim>
                                      <m:r>
                                        <a:rPr lang="en-CA" sz="1600" i="1">
                                          <a:latin typeface="Cambria Math" panose="02040503050406030204" pitchFamily="18" charset="0"/>
                                        </a:rPr>
                                        <m:t>𝑑</m:t>
                                      </m:r>
                                    </m:lim>
                                  </m:limLow>
                                </m:fName>
                                <m:e>
                                  <m:d>
                                    <m:dPr>
                                      <m:begChr m:val="["/>
                                      <m:endChr m:val="]"/>
                                      <m:ctrlPr>
                                        <a:rPr lang="en-US" sz="1600" i="1">
                                          <a:latin typeface="Cambria Math" panose="02040503050406030204" pitchFamily="18" charset="0"/>
                                        </a:rPr>
                                      </m:ctrlPr>
                                    </m:dPr>
                                    <m:e>
                                      <m:sSup>
                                        <m:sSupPr>
                                          <m:ctrlPr>
                                            <a:rPr lang="en-CA" sz="1600" i="1">
                                              <a:latin typeface="Cambria Math" panose="02040503050406030204" pitchFamily="18" charset="0"/>
                                            </a:rPr>
                                          </m:ctrlPr>
                                        </m:sSupPr>
                                        <m:e>
                                          <m:d>
                                            <m:dPr>
                                              <m:ctrlPr>
                                                <a:rPr lang="en-CA" sz="1600" i="1">
                                                  <a:latin typeface="Cambria Math" panose="02040503050406030204" pitchFamily="18" charset="0"/>
                                                </a:rPr>
                                              </m:ctrlPr>
                                            </m:dPr>
                                            <m:e>
                                              <m:f>
                                                <m:fPr>
                                                  <m:ctrlPr>
                                                    <a:rPr lang="en-CA" sz="1600" i="1">
                                                      <a:latin typeface="Cambria Math" panose="02040503050406030204" pitchFamily="18" charset="0"/>
                                                    </a:rPr>
                                                  </m:ctrlPr>
                                                </m:fPr>
                                                <m:num>
                                                  <m:r>
                                                    <a:rPr lang="en-CA" sz="1600" i="1">
                                                      <a:latin typeface="Cambria Math" panose="02040503050406030204" pitchFamily="18" charset="0"/>
                                                    </a:rPr>
                                                    <m:t>𝜕</m:t>
                                                  </m:r>
                                                  <m:r>
                                                    <a:rPr lang="en-CA" sz="1600" i="1">
                                                      <a:latin typeface="Cambria Math" panose="02040503050406030204" pitchFamily="18" charset="0"/>
                                                    </a:rPr>
                                                    <m:t>𝑉</m:t>
                                                  </m:r>
                                                </m:num>
                                                <m:den>
                                                  <m:r>
                                                    <a:rPr lang="en-CA" sz="1600" i="1">
                                                      <a:latin typeface="Cambria Math" panose="02040503050406030204" pitchFamily="18" charset="0"/>
                                                    </a:rPr>
                                                    <m:t>𝜕</m:t>
                                                  </m:r>
                                                  <m:r>
                                                    <a:rPr lang="en-CA" sz="1600" i="1">
                                                      <a:latin typeface="Cambria Math" panose="02040503050406030204" pitchFamily="18" charset="0"/>
                                                    </a:rPr>
                                                    <m:t>𝑥</m:t>
                                                  </m:r>
                                                </m:den>
                                              </m:f>
                                            </m:e>
                                          </m:d>
                                        </m:e>
                                        <m:sup>
                                          <m:r>
                                            <a:rPr lang="en-CA" sz="1600" i="1">
                                              <a:latin typeface="Cambria Math" panose="02040503050406030204" pitchFamily="18" charset="0"/>
                                            </a:rPr>
                                            <m:t>⊤</m:t>
                                          </m:r>
                                        </m:sup>
                                      </m:sSup>
                                      <m:r>
                                        <a:rPr lang="en-CA" sz="1600" i="1">
                                          <a:latin typeface="Cambria Math" panose="02040503050406030204" pitchFamily="18" charset="0"/>
                                        </a:rPr>
                                        <m:t>𝑓</m:t>
                                      </m:r>
                                      <m:d>
                                        <m:dPr>
                                          <m:ctrlPr>
                                            <a:rPr lang="en-CA" sz="1600" i="1">
                                              <a:latin typeface="Cambria Math" panose="02040503050406030204" pitchFamily="18" charset="0"/>
                                            </a:rPr>
                                          </m:ctrlPr>
                                        </m:dPr>
                                        <m:e>
                                          <m:r>
                                            <a:rPr lang="en-CA" sz="1600" i="1">
                                              <a:latin typeface="Cambria Math" panose="02040503050406030204" pitchFamily="18" charset="0"/>
                                            </a:rPr>
                                            <m:t>𝑥</m:t>
                                          </m:r>
                                          <m:r>
                                            <a:rPr lang="en-CA" sz="1600" i="1">
                                              <a:latin typeface="Cambria Math" panose="02040503050406030204" pitchFamily="18" charset="0"/>
                                            </a:rPr>
                                            <m:t>,</m:t>
                                          </m:r>
                                          <m:r>
                                            <a:rPr lang="en-CA" sz="1600" i="1">
                                              <a:latin typeface="Cambria Math" panose="02040503050406030204" pitchFamily="18" charset="0"/>
                                            </a:rPr>
                                            <m:t>𝑢</m:t>
                                          </m:r>
                                          <m:r>
                                            <a:rPr lang="en-CA" sz="1600" i="1">
                                              <a:latin typeface="Cambria Math" panose="02040503050406030204" pitchFamily="18" charset="0"/>
                                            </a:rPr>
                                            <m:t>,</m:t>
                                          </m:r>
                                          <m:r>
                                            <a:rPr lang="en-CA" sz="1600" i="1">
                                              <a:latin typeface="Cambria Math" panose="02040503050406030204" pitchFamily="18" charset="0"/>
                                            </a:rPr>
                                            <m:t>𝑑</m:t>
                                          </m:r>
                                        </m:e>
                                      </m:d>
                                    </m:e>
                                  </m:d>
                                </m:e>
                              </m:func>
                              <m:r>
                                <a:rPr lang="en-CA" sz="1600" b="0" i="1" smtClean="0">
                                  <a:latin typeface="Cambria Math" panose="02040503050406030204" pitchFamily="18" charset="0"/>
                                </a:rPr>
                                <m:t>,</m:t>
                              </m:r>
                              <m:r>
                                <a:rPr lang="en-CA" sz="1600" b="0" i="1" smtClean="0">
                                  <a:latin typeface="Cambria Math" panose="02040503050406030204" pitchFamily="18" charset="0"/>
                                </a:rPr>
                                <m:t>𝑙</m:t>
                              </m:r>
                              <m:d>
                                <m:dPr>
                                  <m:ctrlPr>
                                    <a:rPr lang="en-CA" sz="1600" b="0" i="1" smtClean="0">
                                      <a:latin typeface="Cambria Math" panose="02040503050406030204" pitchFamily="18" charset="0"/>
                                    </a:rPr>
                                  </m:ctrlPr>
                                </m:dPr>
                                <m:e>
                                  <m:r>
                                    <a:rPr lang="en-CA" sz="1600" b="0" i="1" smtClean="0">
                                      <a:latin typeface="Cambria Math" panose="02040503050406030204" pitchFamily="18" charset="0"/>
                                    </a:rPr>
                                    <m:t>𝑥</m:t>
                                  </m:r>
                                </m:e>
                              </m:d>
                              <m:r>
                                <a:rPr lang="en-CA" sz="1600" b="0" i="1" smtClean="0">
                                  <a:latin typeface="Cambria Math" panose="02040503050406030204" pitchFamily="18" charset="0"/>
                                </a:rPr>
                                <m:t>−</m:t>
                              </m:r>
                              <m:r>
                                <a:rPr lang="en-CA" sz="1600" b="0" i="1" smtClean="0">
                                  <a:latin typeface="Cambria Math" panose="02040503050406030204" pitchFamily="18" charset="0"/>
                                </a:rPr>
                                <m:t>𝑉</m:t>
                              </m:r>
                              <m:d>
                                <m:dPr>
                                  <m:ctrlPr>
                                    <a:rPr lang="en-CA" sz="1600" b="0" i="1" smtClean="0">
                                      <a:latin typeface="Cambria Math" panose="02040503050406030204" pitchFamily="18" charset="0"/>
                                    </a:rPr>
                                  </m:ctrlPr>
                                </m:dPr>
                                <m:e>
                                  <m:r>
                                    <a:rPr lang="en-CA" sz="1600" b="0" i="1" smtClean="0">
                                      <a:latin typeface="Cambria Math" panose="02040503050406030204" pitchFamily="18" charset="0"/>
                                    </a:rPr>
                                    <m:t>𝑡</m:t>
                                  </m:r>
                                  <m:r>
                                    <a:rPr lang="en-CA" sz="1600" b="0" i="1" smtClean="0">
                                      <a:latin typeface="Cambria Math" panose="02040503050406030204" pitchFamily="18" charset="0"/>
                                    </a:rPr>
                                    <m:t>,</m:t>
                                  </m:r>
                                  <m:r>
                                    <a:rPr lang="en-CA" sz="1600" b="0" i="1" smtClean="0">
                                      <a:latin typeface="Cambria Math" panose="02040503050406030204" pitchFamily="18" charset="0"/>
                                    </a:rPr>
                                    <m:t>𝑥</m:t>
                                  </m:r>
                                </m:e>
                              </m:d>
                            </m:e>
                          </m:d>
                        </m:e>
                      </m:func>
                      <m:r>
                        <a:rPr lang="en-CA" sz="1600" b="0" i="1" smtClean="0">
                          <a:latin typeface="Cambria Math" panose="02040503050406030204" pitchFamily="18" charset="0"/>
                        </a:rPr>
                        <m:t>=0</m:t>
                      </m:r>
                    </m:oMath>
                  </m:oMathPara>
                </a14:m>
                <a:endParaRPr lang="en-CA" dirty="0"/>
              </a:p>
            </p:txBody>
          </p:sp>
        </mc:Choice>
        <mc:Fallback>
          <p:sp>
            <p:nvSpPr>
              <p:cNvPr id="18" name="Content Placeholder 17">
                <a:extLst>
                  <a:ext uri="{FF2B5EF4-FFF2-40B4-BE49-F238E27FC236}">
                    <a16:creationId xmlns:a16="http://schemas.microsoft.com/office/drawing/2014/main" id="{1D2DC130-9473-41DF-BB06-6090346B55EB}"/>
                  </a:ext>
                </a:extLst>
              </p:cNvPr>
              <p:cNvSpPr>
                <a:spLocks noGrp="1" noRot="1" noChangeAspect="1" noMove="1" noResize="1" noEditPoints="1" noAdjustHandles="1" noChangeArrowheads="1" noChangeShapeType="1" noTextEdit="1"/>
              </p:cNvSpPr>
              <p:nvPr>
                <p:ph sz="half" idx="2"/>
              </p:nvPr>
            </p:nvSpPr>
            <p:spPr>
              <a:xfrm>
                <a:off x="6172199" y="1355443"/>
                <a:ext cx="5937973" cy="5297610"/>
              </a:xfrm>
              <a:blipFill>
                <a:blip r:embed="rId3"/>
                <a:stretch>
                  <a:fillRect l="-1744" t="-1841" b="-921"/>
                </a:stretch>
              </a:blipFill>
            </p:spPr>
            <p:txBody>
              <a:bodyPr/>
              <a:lstStyle/>
              <a:p>
                <a:r>
                  <a:rPr lang="en-CA">
                    <a:noFill/>
                  </a:rPr>
                  <a:t> </a:t>
                </a:r>
              </a:p>
            </p:txBody>
          </p:sp>
        </mc:Fallback>
      </mc:AlternateContent>
      <p:grpSp>
        <p:nvGrpSpPr>
          <p:cNvPr id="34" name="Group 33">
            <a:extLst>
              <a:ext uri="{FF2B5EF4-FFF2-40B4-BE49-F238E27FC236}">
                <a16:creationId xmlns:a16="http://schemas.microsoft.com/office/drawing/2014/main" id="{C1C3A1CB-CCBE-4FCD-8441-E024C6455BAD}"/>
              </a:ext>
            </a:extLst>
          </p:cNvPr>
          <p:cNvGrpSpPr/>
          <p:nvPr/>
        </p:nvGrpSpPr>
        <p:grpSpPr>
          <a:xfrm>
            <a:off x="7144932" y="1765554"/>
            <a:ext cx="4292303" cy="2642490"/>
            <a:chOff x="6224516" y="1916898"/>
            <a:chExt cx="5212719" cy="3349604"/>
          </a:xfrm>
        </p:grpSpPr>
        <p:sp>
          <p:nvSpPr>
            <p:cNvPr id="19" name="Oval 18">
              <a:extLst>
                <a:ext uri="{FF2B5EF4-FFF2-40B4-BE49-F238E27FC236}">
                  <a16:creationId xmlns:a16="http://schemas.microsoft.com/office/drawing/2014/main" id="{8553443E-2AA5-4512-B282-90557391695E}"/>
                </a:ext>
              </a:extLst>
            </p:cNvPr>
            <p:cNvSpPr/>
            <p:nvPr/>
          </p:nvSpPr>
          <p:spPr>
            <a:xfrm>
              <a:off x="9220492" y="2465233"/>
              <a:ext cx="1600200" cy="1524000"/>
            </a:xfrm>
            <a:prstGeom prst="ellipse">
              <a:avLst/>
            </a:prstGeom>
            <a:solidFill>
              <a:srgbClr val="FF7C80"/>
            </a:solid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0" name="Curved Connector 6">
              <a:extLst>
                <a:ext uri="{FF2B5EF4-FFF2-40B4-BE49-F238E27FC236}">
                  <a16:creationId xmlns:a16="http://schemas.microsoft.com/office/drawing/2014/main" id="{D0E6839A-527E-4E8A-916F-31FC8A8185B9}"/>
                </a:ext>
              </a:extLst>
            </p:cNvPr>
            <p:cNvCxnSpPr/>
            <p:nvPr/>
          </p:nvCxnSpPr>
          <p:spPr>
            <a:xfrm flipV="1">
              <a:off x="6978225" y="2919788"/>
              <a:ext cx="2971800" cy="1524000"/>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Curved Connector 7">
              <a:extLst>
                <a:ext uri="{FF2B5EF4-FFF2-40B4-BE49-F238E27FC236}">
                  <a16:creationId xmlns:a16="http://schemas.microsoft.com/office/drawing/2014/main" id="{0B855C52-8BEA-4A28-8D1C-0BBEA5B2968F}"/>
                </a:ext>
              </a:extLst>
            </p:cNvPr>
            <p:cNvCxnSpPr/>
            <p:nvPr/>
          </p:nvCxnSpPr>
          <p:spPr>
            <a:xfrm flipV="1">
              <a:off x="6756099" y="2313247"/>
              <a:ext cx="2578443" cy="1151924"/>
            </a:xfrm>
            <a:prstGeom prst="curvedConnector3">
              <a:avLst>
                <a:gd name="adj1" fmla="val 40895"/>
              </a:avLst>
            </a:prstGeom>
            <a:ln>
              <a:tailEnd type="triangle"/>
            </a:ln>
          </p:spPr>
          <p:style>
            <a:lnRef idx="2">
              <a:schemeClr val="accent3"/>
            </a:lnRef>
            <a:fillRef idx="0">
              <a:schemeClr val="accent3"/>
            </a:fillRef>
            <a:effectRef idx="1">
              <a:schemeClr val="accent3"/>
            </a:effectRef>
            <a:fontRef idx="minor">
              <a:schemeClr val="tx1"/>
            </a:fontRef>
          </p:style>
        </p:cxn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B6CC6DB7-3089-4530-8D2E-3E7EC556E68D}"/>
                    </a:ext>
                  </a:extLst>
                </p:cNvPr>
                <p:cNvSpPr txBox="1"/>
                <p:nvPr/>
              </p:nvSpPr>
              <p:spPr>
                <a:xfrm>
                  <a:off x="8972301" y="1916898"/>
                  <a:ext cx="791755" cy="3919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87878"/>
                                </a:solidFill>
                                <a:latin typeface="Cambria Math" panose="02040503050406030204" pitchFamily="18" charset="0"/>
                              </a:rPr>
                            </m:ctrlPr>
                          </m:sSubPr>
                          <m:e>
                            <m:r>
                              <a:rPr lang="en-US" b="0" i="1" smtClean="0">
                                <a:solidFill>
                                  <a:srgbClr val="787878"/>
                                </a:solidFill>
                                <a:latin typeface="Cambria Math" panose="02040503050406030204" pitchFamily="18" charset="0"/>
                              </a:rPr>
                              <m:t>𝑥</m:t>
                            </m:r>
                          </m:e>
                          <m:sub>
                            <m:r>
                              <a:rPr lang="en-US" b="0" i="1" smtClean="0">
                                <a:solidFill>
                                  <a:srgbClr val="787878"/>
                                </a:solidFill>
                                <a:latin typeface="Cambria Math" panose="02040503050406030204" pitchFamily="18" charset="0"/>
                              </a:rPr>
                              <m:t>𝑔</m:t>
                            </m:r>
                          </m:sub>
                        </m:sSub>
                        <m:d>
                          <m:dPr>
                            <m:ctrlPr>
                              <a:rPr lang="en-US" b="0" i="1" smtClean="0">
                                <a:solidFill>
                                  <a:srgbClr val="787878"/>
                                </a:solidFill>
                                <a:latin typeface="Cambria Math" panose="02040503050406030204" pitchFamily="18" charset="0"/>
                              </a:rPr>
                            </m:ctrlPr>
                          </m:dPr>
                          <m:e>
                            <m:r>
                              <a:rPr lang="en-CA" b="0" i="1" smtClean="0">
                                <a:solidFill>
                                  <a:srgbClr val="787878"/>
                                </a:solidFill>
                                <a:latin typeface="Cambria Math" panose="02040503050406030204" pitchFamily="18" charset="0"/>
                              </a:rPr>
                              <m:t>0</m:t>
                            </m:r>
                          </m:e>
                        </m:d>
                      </m:oMath>
                    </m:oMathPara>
                  </a14:m>
                  <a:endParaRPr lang="en-US" dirty="0">
                    <a:solidFill>
                      <a:srgbClr val="787878"/>
                    </a:solidFill>
                  </a:endParaRPr>
                </a:p>
              </p:txBody>
            </p:sp>
          </mc:Choice>
          <mc:Fallback>
            <p:sp>
              <p:nvSpPr>
                <p:cNvPr id="22" name="TextBox 21">
                  <a:extLst>
                    <a:ext uri="{FF2B5EF4-FFF2-40B4-BE49-F238E27FC236}">
                      <a16:creationId xmlns:a16="http://schemas.microsoft.com/office/drawing/2014/main" id="{B6CC6DB7-3089-4530-8D2E-3E7EC556E68D}"/>
                    </a:ext>
                  </a:extLst>
                </p:cNvPr>
                <p:cNvSpPr txBox="1">
                  <a:spLocks noRot="1" noChangeAspect="1" noMove="1" noResize="1" noEditPoints="1" noAdjustHandles="1" noChangeArrowheads="1" noChangeShapeType="1" noTextEdit="1"/>
                </p:cNvSpPr>
                <p:nvPr/>
              </p:nvSpPr>
              <p:spPr>
                <a:xfrm>
                  <a:off x="8972301" y="1916898"/>
                  <a:ext cx="791755" cy="391902"/>
                </a:xfrm>
                <a:prstGeom prst="rect">
                  <a:avLst/>
                </a:prstGeom>
                <a:blipFill>
                  <a:blip r:embed="rId4"/>
                  <a:stretch>
                    <a:fillRect b="-36000"/>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29D9A76D-9AEB-4940-A152-5988A142AE9F}"/>
                    </a:ext>
                  </a:extLst>
                </p:cNvPr>
                <p:cNvSpPr txBox="1"/>
                <p:nvPr/>
              </p:nvSpPr>
              <p:spPr>
                <a:xfrm>
                  <a:off x="9630938" y="2539821"/>
                  <a:ext cx="7936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3D68B3"/>
                                </a:solidFill>
                                <a:latin typeface="Cambria Math" panose="02040503050406030204" pitchFamily="18" charset="0"/>
                              </a:rPr>
                            </m:ctrlPr>
                          </m:sSubPr>
                          <m:e>
                            <m:r>
                              <a:rPr lang="en-US" b="0" i="1" smtClean="0">
                                <a:solidFill>
                                  <a:srgbClr val="3D68B3"/>
                                </a:solidFill>
                                <a:latin typeface="Cambria Math" panose="02040503050406030204" pitchFamily="18" charset="0"/>
                              </a:rPr>
                              <m:t>𝑥</m:t>
                            </m:r>
                          </m:e>
                          <m:sub>
                            <m:r>
                              <a:rPr lang="en-US" b="0" i="1" smtClean="0">
                                <a:solidFill>
                                  <a:srgbClr val="3D68B3"/>
                                </a:solidFill>
                                <a:latin typeface="Cambria Math" panose="02040503050406030204" pitchFamily="18" charset="0"/>
                              </a:rPr>
                              <m:t>𝑏</m:t>
                            </m:r>
                          </m:sub>
                        </m:sSub>
                        <m:d>
                          <m:dPr>
                            <m:ctrlPr>
                              <a:rPr lang="en-US" b="0" i="1" smtClean="0">
                                <a:solidFill>
                                  <a:srgbClr val="3D68B3"/>
                                </a:solidFill>
                                <a:latin typeface="Cambria Math" panose="02040503050406030204" pitchFamily="18" charset="0"/>
                              </a:rPr>
                            </m:ctrlPr>
                          </m:dPr>
                          <m:e>
                            <m:r>
                              <a:rPr lang="en-CA" b="0" i="1" smtClean="0">
                                <a:solidFill>
                                  <a:srgbClr val="3D68B3"/>
                                </a:solidFill>
                                <a:latin typeface="Cambria Math" panose="02040503050406030204" pitchFamily="18" charset="0"/>
                              </a:rPr>
                              <m:t>0</m:t>
                            </m:r>
                          </m:e>
                        </m:d>
                      </m:oMath>
                    </m:oMathPara>
                  </a14:m>
                  <a:endParaRPr lang="en-US" dirty="0">
                    <a:solidFill>
                      <a:srgbClr val="3D68B3"/>
                    </a:solidFill>
                  </a:endParaRPr>
                </a:p>
              </p:txBody>
            </p:sp>
          </mc:Choice>
          <mc:Fallback>
            <p:sp>
              <p:nvSpPr>
                <p:cNvPr id="23" name="TextBox 22">
                  <a:extLst>
                    <a:ext uri="{FF2B5EF4-FFF2-40B4-BE49-F238E27FC236}">
                      <a16:creationId xmlns:a16="http://schemas.microsoft.com/office/drawing/2014/main" id="{29D9A76D-9AEB-4940-A152-5988A142AE9F}"/>
                    </a:ext>
                  </a:extLst>
                </p:cNvPr>
                <p:cNvSpPr txBox="1">
                  <a:spLocks noRot="1" noChangeAspect="1" noMove="1" noResize="1" noEditPoints="1" noAdjustHandles="1" noChangeArrowheads="1" noChangeShapeType="1" noTextEdit="1"/>
                </p:cNvSpPr>
                <p:nvPr/>
              </p:nvSpPr>
              <p:spPr>
                <a:xfrm>
                  <a:off x="9630938" y="2539821"/>
                  <a:ext cx="793615" cy="369332"/>
                </a:xfrm>
                <a:prstGeom prst="rect">
                  <a:avLst/>
                </a:prstGeom>
                <a:blipFill>
                  <a:blip r:embed="rId5"/>
                  <a:stretch>
                    <a:fillRect b="-27083"/>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A8591AE4-F65A-4D90-B948-B277C7BDBF5A}"/>
                    </a:ext>
                  </a:extLst>
                </p:cNvPr>
                <p:cNvSpPr txBox="1"/>
                <p:nvPr/>
              </p:nvSpPr>
              <p:spPr>
                <a:xfrm>
                  <a:off x="9539258" y="3300007"/>
                  <a:ext cx="1126334" cy="646331"/>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𝑙</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CA" b="0" i="0" smtClean="0">
                          <a:latin typeface="Cambria Math" panose="02040503050406030204" pitchFamily="18" charset="0"/>
                        </a:rPr>
                        <m:t>≤0</m:t>
                      </m:r>
                    </m:oMath>
                  </a14:m>
                  <a:r>
                    <a:rPr lang="en-US" dirty="0"/>
                    <a:t>, </a:t>
                  </a:r>
                </a:p>
                <a:p>
                  <a:r>
                    <a:rPr lang="en-US" dirty="0"/>
                    <a:t>target set</a:t>
                  </a:r>
                </a:p>
              </p:txBody>
            </p:sp>
          </mc:Choice>
          <mc:Fallback>
            <p:sp>
              <p:nvSpPr>
                <p:cNvPr id="24" name="TextBox 23">
                  <a:extLst>
                    <a:ext uri="{FF2B5EF4-FFF2-40B4-BE49-F238E27FC236}">
                      <a16:creationId xmlns:a16="http://schemas.microsoft.com/office/drawing/2014/main" id="{A8591AE4-F65A-4D90-B948-B277C7BDBF5A}"/>
                    </a:ext>
                  </a:extLst>
                </p:cNvPr>
                <p:cNvSpPr txBox="1">
                  <a:spLocks noRot="1" noChangeAspect="1" noMove="1" noResize="1" noEditPoints="1" noAdjustHandles="1" noChangeArrowheads="1" noChangeShapeType="1" noTextEdit="1"/>
                </p:cNvSpPr>
                <p:nvPr/>
              </p:nvSpPr>
              <p:spPr>
                <a:xfrm>
                  <a:off x="9539258" y="3300007"/>
                  <a:ext cx="1126334" cy="646331"/>
                </a:xfrm>
                <a:prstGeom prst="rect">
                  <a:avLst/>
                </a:prstGeom>
                <a:blipFill>
                  <a:blip r:embed="rId6"/>
                  <a:stretch>
                    <a:fillRect l="-5921" t="-7229" r="-25658" b="-45783"/>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C6EB0865-2B0C-47A9-AD69-B11907D06CF0}"/>
                    </a:ext>
                  </a:extLst>
                </p:cNvPr>
                <p:cNvSpPr txBox="1"/>
                <p:nvPr/>
              </p:nvSpPr>
              <p:spPr>
                <a:xfrm>
                  <a:off x="8691419" y="4300853"/>
                  <a:ext cx="1833451" cy="9656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𝑔</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,0</m:t>
                            </m:r>
                          </m:e>
                        </m:d>
                        <m:r>
                          <a:rPr lang="en-US" b="0" i="1" smtClean="0">
                            <a:latin typeface="Cambria Math" panose="02040503050406030204" pitchFamily="18" charset="0"/>
                          </a:rPr>
                          <m:t>&gt;0</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𝑏</m:t>
                                </m:r>
                              </m:sub>
                            </m:sSub>
                            <m:d>
                              <m:dPr>
                                <m:ctrlPr>
                                  <a:rPr lang="en-US" i="1">
                                    <a:latin typeface="Cambria Math" panose="02040503050406030204" pitchFamily="18" charset="0"/>
                                  </a:rPr>
                                </m:ctrlPr>
                              </m:dPr>
                              <m:e>
                                <m:r>
                                  <a:rPr lang="en-US" i="1">
                                    <a:latin typeface="Cambria Math" panose="02040503050406030204" pitchFamily="18" charset="0"/>
                                  </a:rPr>
                                  <m:t>0</m:t>
                                </m:r>
                              </m:e>
                            </m:d>
                            <m:r>
                              <a:rPr lang="en-US" b="0" i="1" smtClean="0">
                                <a:latin typeface="Cambria Math" panose="02040503050406030204" pitchFamily="18" charset="0"/>
                              </a:rPr>
                              <m:t>,0</m:t>
                            </m:r>
                          </m:e>
                        </m:d>
                        <m:r>
                          <a:rPr lang="en-US" b="0" i="1" smtClean="0">
                            <a:latin typeface="Cambria Math" panose="02040503050406030204" pitchFamily="18" charset="0"/>
                          </a:rPr>
                          <m:t>≤0</m:t>
                        </m:r>
                      </m:oMath>
                    </m:oMathPara>
                  </a14:m>
                  <a:endParaRPr lang="en-US" dirty="0"/>
                </a:p>
                <a:p>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𝑉</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CA" b="0" i="1" smtClean="0">
                                    <a:latin typeface="Cambria Math" panose="02040503050406030204" pitchFamily="18" charset="0"/>
                                  </a:rPr>
                                  <m:t>𝐵</m:t>
                                </m:r>
                              </m:sub>
                            </m:sSub>
                            <m:d>
                              <m:dPr>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,0</m:t>
                            </m:r>
                          </m:e>
                        </m:d>
                        <m:r>
                          <a:rPr lang="en-US" i="1">
                            <a:latin typeface="Cambria Math" panose="02040503050406030204" pitchFamily="18" charset="0"/>
                          </a:rPr>
                          <m:t>≤0</m:t>
                        </m:r>
                      </m:oMath>
                    </m:oMathPara>
                  </a14:m>
                  <a:endParaRPr lang="en-US" dirty="0"/>
                </a:p>
              </p:txBody>
            </p:sp>
          </mc:Choice>
          <mc:Fallback>
            <p:sp>
              <p:nvSpPr>
                <p:cNvPr id="25" name="TextBox 24">
                  <a:extLst>
                    <a:ext uri="{FF2B5EF4-FFF2-40B4-BE49-F238E27FC236}">
                      <a16:creationId xmlns:a16="http://schemas.microsoft.com/office/drawing/2014/main" id="{C6EB0865-2B0C-47A9-AD69-B11907D06CF0}"/>
                    </a:ext>
                  </a:extLst>
                </p:cNvPr>
                <p:cNvSpPr txBox="1">
                  <a:spLocks noRot="1" noChangeAspect="1" noMove="1" noResize="1" noEditPoints="1" noAdjustHandles="1" noChangeArrowheads="1" noChangeShapeType="1" noTextEdit="1"/>
                </p:cNvSpPr>
                <p:nvPr/>
              </p:nvSpPr>
              <p:spPr>
                <a:xfrm>
                  <a:off x="8691419" y="4300853"/>
                  <a:ext cx="1833451" cy="965649"/>
                </a:xfrm>
                <a:prstGeom prst="rect">
                  <a:avLst/>
                </a:prstGeom>
                <a:blipFill>
                  <a:blip r:embed="rId7"/>
                  <a:stretch>
                    <a:fillRect r="-13710" b="-25600"/>
                  </a:stretch>
                </a:blipFill>
              </p:spPr>
              <p:txBody>
                <a:bodyPr/>
                <a:lstStyle/>
                <a:p>
                  <a:r>
                    <a:rPr lang="en-CA">
                      <a:noFill/>
                    </a:rPr>
                    <a:t> </a:t>
                  </a:r>
                </a:p>
              </p:txBody>
            </p:sp>
          </mc:Fallback>
        </mc:AlternateContent>
        <p:sp>
          <p:nvSpPr>
            <p:cNvPr id="26" name="Oval 25">
              <a:extLst>
                <a:ext uri="{FF2B5EF4-FFF2-40B4-BE49-F238E27FC236}">
                  <a16:creationId xmlns:a16="http://schemas.microsoft.com/office/drawing/2014/main" id="{EF19AE39-44D4-45E4-B92E-D62310A6E5C4}"/>
                </a:ext>
              </a:extLst>
            </p:cNvPr>
            <p:cNvSpPr/>
            <p:nvPr/>
          </p:nvSpPr>
          <p:spPr>
            <a:xfrm>
              <a:off x="6900504" y="4398068"/>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F5484919-3B95-4CA5-B407-B872BA9A166E}"/>
                    </a:ext>
                  </a:extLst>
                </p:cNvPr>
                <p:cNvSpPr txBox="1"/>
                <p:nvPr/>
              </p:nvSpPr>
              <p:spPr>
                <a:xfrm>
                  <a:off x="6415933" y="4415555"/>
                  <a:ext cx="76238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4472C4"/>
                                </a:solidFill>
                                <a:latin typeface="Cambria Math" panose="02040503050406030204" pitchFamily="18" charset="0"/>
                              </a:rPr>
                            </m:ctrlPr>
                          </m:sSubPr>
                          <m:e>
                            <m:r>
                              <a:rPr lang="en-US" b="0" i="1" smtClean="0">
                                <a:solidFill>
                                  <a:srgbClr val="4472C4"/>
                                </a:solidFill>
                                <a:latin typeface="Cambria Math" panose="02040503050406030204" pitchFamily="18" charset="0"/>
                              </a:rPr>
                              <m:t>𝑥</m:t>
                            </m:r>
                          </m:e>
                          <m:sub>
                            <m:r>
                              <a:rPr lang="en-US" b="0" i="1" smtClean="0">
                                <a:solidFill>
                                  <a:srgbClr val="4472C4"/>
                                </a:solidFill>
                                <a:latin typeface="Cambria Math" panose="02040503050406030204" pitchFamily="18" charset="0"/>
                              </a:rPr>
                              <m:t>𝑏</m:t>
                            </m:r>
                          </m:sub>
                        </m:sSub>
                        <m:d>
                          <m:dPr>
                            <m:ctrlPr>
                              <a:rPr lang="en-US" b="0" i="1" smtClean="0">
                                <a:solidFill>
                                  <a:srgbClr val="4472C4"/>
                                </a:solidFill>
                                <a:latin typeface="Cambria Math" panose="02040503050406030204" pitchFamily="18" charset="0"/>
                              </a:rPr>
                            </m:ctrlPr>
                          </m:dPr>
                          <m:e>
                            <m:r>
                              <a:rPr lang="en-CA" b="0" i="1" smtClean="0">
                                <a:solidFill>
                                  <a:srgbClr val="4472C4"/>
                                </a:solidFill>
                                <a:latin typeface="Cambria Math" panose="02040503050406030204" pitchFamily="18" charset="0"/>
                              </a:rPr>
                              <m:t>𝑡</m:t>
                            </m:r>
                          </m:e>
                        </m:d>
                      </m:oMath>
                    </m:oMathPara>
                  </a14:m>
                  <a:endParaRPr lang="en-US" dirty="0">
                    <a:solidFill>
                      <a:srgbClr val="4472C4"/>
                    </a:solidFill>
                  </a:endParaRPr>
                </a:p>
              </p:txBody>
            </p:sp>
          </mc:Choice>
          <mc:Fallback>
            <p:sp>
              <p:nvSpPr>
                <p:cNvPr id="27" name="TextBox 26">
                  <a:extLst>
                    <a:ext uri="{FF2B5EF4-FFF2-40B4-BE49-F238E27FC236}">
                      <a16:creationId xmlns:a16="http://schemas.microsoft.com/office/drawing/2014/main" id="{F5484919-3B95-4CA5-B407-B872BA9A166E}"/>
                    </a:ext>
                  </a:extLst>
                </p:cNvPr>
                <p:cNvSpPr txBox="1">
                  <a:spLocks noRot="1" noChangeAspect="1" noMove="1" noResize="1" noEditPoints="1" noAdjustHandles="1" noChangeArrowheads="1" noChangeShapeType="1" noTextEdit="1"/>
                </p:cNvSpPr>
                <p:nvPr/>
              </p:nvSpPr>
              <p:spPr>
                <a:xfrm>
                  <a:off x="6415933" y="4415555"/>
                  <a:ext cx="762388" cy="369332"/>
                </a:xfrm>
                <a:prstGeom prst="rect">
                  <a:avLst/>
                </a:prstGeom>
                <a:blipFill>
                  <a:blip r:embed="rId8"/>
                  <a:stretch>
                    <a:fillRect b="-25000"/>
                  </a:stretch>
                </a:blipFill>
              </p:spPr>
              <p:txBody>
                <a:bodyPr/>
                <a:lstStyle/>
                <a:p>
                  <a:r>
                    <a:rPr lang="en-CA">
                      <a:noFill/>
                    </a:rPr>
                    <a:t> </a:t>
                  </a:r>
                </a:p>
              </p:txBody>
            </p:sp>
          </mc:Fallback>
        </mc:AlternateContent>
        <p:sp>
          <p:nvSpPr>
            <p:cNvPr id="28" name="Oval 27">
              <a:extLst>
                <a:ext uri="{FF2B5EF4-FFF2-40B4-BE49-F238E27FC236}">
                  <a16:creationId xmlns:a16="http://schemas.microsoft.com/office/drawing/2014/main" id="{C042117F-C633-407B-AB4F-5C06CA82C51B}"/>
                </a:ext>
              </a:extLst>
            </p:cNvPr>
            <p:cNvSpPr/>
            <p:nvPr/>
          </p:nvSpPr>
          <p:spPr>
            <a:xfrm>
              <a:off x="6734258" y="3397033"/>
              <a:ext cx="91440" cy="914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1679C105-DFD5-4E47-9D24-D60B640C471A}"/>
                    </a:ext>
                  </a:extLst>
                </p:cNvPr>
                <p:cNvSpPr txBox="1"/>
                <p:nvPr/>
              </p:nvSpPr>
              <p:spPr>
                <a:xfrm>
                  <a:off x="6224516" y="3050851"/>
                  <a:ext cx="760528" cy="3919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87878"/>
                                </a:solidFill>
                                <a:latin typeface="Cambria Math" panose="02040503050406030204" pitchFamily="18" charset="0"/>
                              </a:rPr>
                            </m:ctrlPr>
                          </m:sSubPr>
                          <m:e>
                            <m:r>
                              <a:rPr lang="en-US" b="0" i="1" smtClean="0">
                                <a:solidFill>
                                  <a:srgbClr val="787878"/>
                                </a:solidFill>
                                <a:latin typeface="Cambria Math" panose="02040503050406030204" pitchFamily="18" charset="0"/>
                              </a:rPr>
                              <m:t>𝑥</m:t>
                            </m:r>
                          </m:e>
                          <m:sub>
                            <m:r>
                              <a:rPr lang="en-US" b="0" i="1" smtClean="0">
                                <a:solidFill>
                                  <a:srgbClr val="787878"/>
                                </a:solidFill>
                                <a:latin typeface="Cambria Math" panose="02040503050406030204" pitchFamily="18" charset="0"/>
                              </a:rPr>
                              <m:t>𝑔</m:t>
                            </m:r>
                          </m:sub>
                        </m:sSub>
                        <m:d>
                          <m:dPr>
                            <m:ctrlPr>
                              <a:rPr lang="en-US" b="0" i="1" smtClean="0">
                                <a:solidFill>
                                  <a:srgbClr val="787878"/>
                                </a:solidFill>
                                <a:latin typeface="Cambria Math" panose="02040503050406030204" pitchFamily="18" charset="0"/>
                              </a:rPr>
                            </m:ctrlPr>
                          </m:dPr>
                          <m:e>
                            <m:r>
                              <a:rPr lang="en-CA" b="0" i="1" smtClean="0">
                                <a:solidFill>
                                  <a:srgbClr val="787878"/>
                                </a:solidFill>
                                <a:latin typeface="Cambria Math" panose="02040503050406030204" pitchFamily="18" charset="0"/>
                              </a:rPr>
                              <m:t>𝑡</m:t>
                            </m:r>
                          </m:e>
                        </m:d>
                      </m:oMath>
                    </m:oMathPara>
                  </a14:m>
                  <a:endParaRPr lang="en-US" dirty="0">
                    <a:solidFill>
                      <a:srgbClr val="787878"/>
                    </a:solidFill>
                  </a:endParaRPr>
                </a:p>
              </p:txBody>
            </p:sp>
          </mc:Choice>
          <mc:Fallback>
            <p:sp>
              <p:nvSpPr>
                <p:cNvPr id="29" name="TextBox 28">
                  <a:extLst>
                    <a:ext uri="{FF2B5EF4-FFF2-40B4-BE49-F238E27FC236}">
                      <a16:creationId xmlns:a16="http://schemas.microsoft.com/office/drawing/2014/main" id="{1679C105-DFD5-4E47-9D24-D60B640C471A}"/>
                    </a:ext>
                  </a:extLst>
                </p:cNvPr>
                <p:cNvSpPr txBox="1">
                  <a:spLocks noRot="1" noChangeAspect="1" noMove="1" noResize="1" noEditPoints="1" noAdjustHandles="1" noChangeArrowheads="1" noChangeShapeType="1" noTextEdit="1"/>
                </p:cNvSpPr>
                <p:nvPr/>
              </p:nvSpPr>
              <p:spPr>
                <a:xfrm>
                  <a:off x="6224516" y="3050851"/>
                  <a:ext cx="760528" cy="391902"/>
                </a:xfrm>
                <a:prstGeom prst="rect">
                  <a:avLst/>
                </a:prstGeom>
                <a:blipFill>
                  <a:blip r:embed="rId9"/>
                  <a:stretch>
                    <a:fillRect b="-33333"/>
                  </a:stretch>
                </a:blipFill>
              </p:spPr>
              <p:txBody>
                <a:bodyPr/>
                <a:lstStyle/>
                <a:p>
                  <a:r>
                    <a:rPr lang="en-CA">
                      <a:noFill/>
                    </a:rPr>
                    <a:t> </a:t>
                  </a:r>
                </a:p>
              </p:txBody>
            </p:sp>
          </mc:Fallback>
        </mc:AlternateContent>
        <p:sp>
          <p:nvSpPr>
            <p:cNvPr id="30" name="Oval 29">
              <a:extLst>
                <a:ext uri="{FF2B5EF4-FFF2-40B4-BE49-F238E27FC236}">
                  <a16:creationId xmlns:a16="http://schemas.microsoft.com/office/drawing/2014/main" id="{F3EF07DA-4FE3-4306-9A30-C422A871ED94}"/>
                </a:ext>
              </a:extLst>
            </p:cNvPr>
            <p:cNvSpPr/>
            <p:nvPr/>
          </p:nvSpPr>
          <p:spPr>
            <a:xfrm>
              <a:off x="9936306" y="2891935"/>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504DF5EF-8DE6-4DA1-A0F7-B5FC2BC13DB6}"/>
                </a:ext>
              </a:extLst>
            </p:cNvPr>
            <p:cNvSpPr/>
            <p:nvPr/>
          </p:nvSpPr>
          <p:spPr>
            <a:xfrm>
              <a:off x="9334542" y="2270900"/>
              <a:ext cx="91440" cy="914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35" name="Curved Connector 7">
              <a:extLst>
                <a:ext uri="{FF2B5EF4-FFF2-40B4-BE49-F238E27FC236}">
                  <a16:creationId xmlns:a16="http://schemas.microsoft.com/office/drawing/2014/main" id="{E4315581-A357-4E8F-AE11-253498960B1E}"/>
                </a:ext>
              </a:extLst>
            </p:cNvPr>
            <p:cNvCxnSpPr/>
            <p:nvPr/>
          </p:nvCxnSpPr>
          <p:spPr>
            <a:xfrm flipV="1">
              <a:off x="8414594" y="2932929"/>
              <a:ext cx="2578443" cy="1151924"/>
            </a:xfrm>
            <a:prstGeom prst="curvedConnector3">
              <a:avLst>
                <a:gd name="adj1" fmla="val 40895"/>
              </a:avLst>
            </a:prstGeom>
            <a:ln>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8BB32FFB-1879-46FA-B9C6-7FB0CEB5B2C7}"/>
                    </a:ext>
                  </a:extLst>
                </p:cNvPr>
                <p:cNvSpPr txBox="1"/>
                <p:nvPr/>
              </p:nvSpPr>
              <p:spPr>
                <a:xfrm>
                  <a:off x="10630796" y="2536580"/>
                  <a:ext cx="806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19658"/>
                                </a:solidFill>
                                <a:latin typeface="Cambria Math" panose="02040503050406030204" pitchFamily="18" charset="0"/>
                              </a:rPr>
                            </m:ctrlPr>
                          </m:sSubPr>
                          <m:e>
                            <m:r>
                              <a:rPr lang="en-US" b="0" i="1" smtClean="0">
                                <a:solidFill>
                                  <a:srgbClr val="F19658"/>
                                </a:solidFill>
                                <a:latin typeface="Cambria Math" panose="02040503050406030204" pitchFamily="18" charset="0"/>
                              </a:rPr>
                              <m:t>𝑥</m:t>
                            </m:r>
                          </m:e>
                          <m:sub>
                            <m:r>
                              <a:rPr lang="en-CA" b="0" i="1" smtClean="0">
                                <a:solidFill>
                                  <a:srgbClr val="F19658"/>
                                </a:solidFill>
                                <a:latin typeface="Cambria Math" panose="02040503050406030204" pitchFamily="18" charset="0"/>
                              </a:rPr>
                              <m:t>𝐵</m:t>
                            </m:r>
                          </m:sub>
                        </m:sSub>
                        <m:d>
                          <m:dPr>
                            <m:ctrlPr>
                              <a:rPr lang="en-US" b="0" i="1" smtClean="0">
                                <a:solidFill>
                                  <a:srgbClr val="F19658"/>
                                </a:solidFill>
                                <a:latin typeface="Cambria Math" panose="02040503050406030204" pitchFamily="18" charset="0"/>
                              </a:rPr>
                            </m:ctrlPr>
                          </m:dPr>
                          <m:e>
                            <m:r>
                              <a:rPr lang="en-CA" b="0" i="1" smtClean="0">
                                <a:solidFill>
                                  <a:srgbClr val="F19658"/>
                                </a:solidFill>
                                <a:latin typeface="Cambria Math" panose="02040503050406030204" pitchFamily="18" charset="0"/>
                              </a:rPr>
                              <m:t>0</m:t>
                            </m:r>
                          </m:e>
                        </m:d>
                      </m:oMath>
                    </m:oMathPara>
                  </a14:m>
                  <a:endParaRPr lang="en-US" dirty="0">
                    <a:solidFill>
                      <a:srgbClr val="F19658"/>
                    </a:solidFill>
                  </a:endParaRPr>
                </a:p>
              </p:txBody>
            </p:sp>
          </mc:Choice>
          <mc:Fallback>
            <p:sp>
              <p:nvSpPr>
                <p:cNvPr id="36" name="TextBox 35">
                  <a:extLst>
                    <a:ext uri="{FF2B5EF4-FFF2-40B4-BE49-F238E27FC236}">
                      <a16:creationId xmlns:a16="http://schemas.microsoft.com/office/drawing/2014/main" id="{8BB32FFB-1879-46FA-B9C6-7FB0CEB5B2C7}"/>
                    </a:ext>
                  </a:extLst>
                </p:cNvPr>
                <p:cNvSpPr txBox="1">
                  <a:spLocks noRot="1" noChangeAspect="1" noMove="1" noResize="1" noEditPoints="1" noAdjustHandles="1" noChangeArrowheads="1" noChangeShapeType="1" noTextEdit="1"/>
                </p:cNvSpPr>
                <p:nvPr/>
              </p:nvSpPr>
              <p:spPr>
                <a:xfrm>
                  <a:off x="10630796" y="2536580"/>
                  <a:ext cx="806439" cy="369332"/>
                </a:xfrm>
                <a:prstGeom prst="rect">
                  <a:avLst/>
                </a:prstGeom>
                <a:blipFill>
                  <a:blip r:embed="rId10"/>
                  <a:stretch>
                    <a:fillRect b="-25000"/>
                  </a:stretch>
                </a:blipFill>
              </p:spPr>
              <p:txBody>
                <a:bodyPr/>
                <a:lstStyle/>
                <a:p>
                  <a:r>
                    <a:rPr lang="en-CA">
                      <a:noFill/>
                    </a:rPr>
                    <a:t> </a:t>
                  </a:r>
                </a:p>
              </p:txBody>
            </p:sp>
          </mc:Fallback>
        </mc:AlternateContent>
        <p:sp>
          <p:nvSpPr>
            <p:cNvPr id="37" name="Oval 36">
              <a:extLst>
                <a:ext uri="{FF2B5EF4-FFF2-40B4-BE49-F238E27FC236}">
                  <a16:creationId xmlns:a16="http://schemas.microsoft.com/office/drawing/2014/main" id="{84840170-B41B-42C1-9AAD-75CAEE28551D}"/>
                </a:ext>
              </a:extLst>
            </p:cNvPr>
            <p:cNvSpPr/>
            <p:nvPr/>
          </p:nvSpPr>
          <p:spPr>
            <a:xfrm>
              <a:off x="8392753" y="4016715"/>
              <a:ext cx="91440" cy="914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DA3822A5-59CD-47F2-91B9-BC628DD393AB}"/>
                    </a:ext>
                  </a:extLst>
                </p:cNvPr>
                <p:cNvSpPr txBox="1"/>
                <p:nvPr/>
              </p:nvSpPr>
              <p:spPr>
                <a:xfrm>
                  <a:off x="8045320" y="4074746"/>
                  <a:ext cx="7752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19658"/>
                                </a:solidFill>
                                <a:latin typeface="Cambria Math" panose="02040503050406030204" pitchFamily="18" charset="0"/>
                              </a:rPr>
                            </m:ctrlPr>
                          </m:sSubPr>
                          <m:e>
                            <m:r>
                              <a:rPr lang="en-US" b="0" i="1" smtClean="0">
                                <a:solidFill>
                                  <a:srgbClr val="F19658"/>
                                </a:solidFill>
                                <a:latin typeface="Cambria Math" panose="02040503050406030204" pitchFamily="18" charset="0"/>
                              </a:rPr>
                              <m:t>𝑥</m:t>
                            </m:r>
                          </m:e>
                          <m:sub>
                            <m:r>
                              <a:rPr lang="en-CA" b="0" i="1" smtClean="0">
                                <a:solidFill>
                                  <a:srgbClr val="F19658"/>
                                </a:solidFill>
                                <a:latin typeface="Cambria Math" panose="02040503050406030204" pitchFamily="18" charset="0"/>
                              </a:rPr>
                              <m:t>𝐵</m:t>
                            </m:r>
                          </m:sub>
                        </m:sSub>
                        <m:d>
                          <m:dPr>
                            <m:ctrlPr>
                              <a:rPr lang="en-US" b="0" i="1" smtClean="0">
                                <a:solidFill>
                                  <a:srgbClr val="F19658"/>
                                </a:solidFill>
                                <a:latin typeface="Cambria Math" panose="02040503050406030204" pitchFamily="18" charset="0"/>
                              </a:rPr>
                            </m:ctrlPr>
                          </m:dPr>
                          <m:e>
                            <m:r>
                              <a:rPr lang="en-CA" b="0" i="1" smtClean="0">
                                <a:solidFill>
                                  <a:srgbClr val="F19658"/>
                                </a:solidFill>
                                <a:latin typeface="Cambria Math" panose="02040503050406030204" pitchFamily="18" charset="0"/>
                              </a:rPr>
                              <m:t>𝑡</m:t>
                            </m:r>
                          </m:e>
                        </m:d>
                      </m:oMath>
                    </m:oMathPara>
                  </a14:m>
                  <a:endParaRPr lang="en-US" dirty="0">
                    <a:solidFill>
                      <a:srgbClr val="F19658"/>
                    </a:solidFill>
                  </a:endParaRPr>
                </a:p>
              </p:txBody>
            </p:sp>
          </mc:Choice>
          <mc:Fallback>
            <p:sp>
              <p:nvSpPr>
                <p:cNvPr id="38" name="TextBox 37">
                  <a:extLst>
                    <a:ext uri="{FF2B5EF4-FFF2-40B4-BE49-F238E27FC236}">
                      <a16:creationId xmlns:a16="http://schemas.microsoft.com/office/drawing/2014/main" id="{DA3822A5-59CD-47F2-91B9-BC628DD393AB}"/>
                    </a:ext>
                  </a:extLst>
                </p:cNvPr>
                <p:cNvSpPr txBox="1">
                  <a:spLocks noRot="1" noChangeAspect="1" noMove="1" noResize="1" noEditPoints="1" noAdjustHandles="1" noChangeArrowheads="1" noChangeShapeType="1" noTextEdit="1"/>
                </p:cNvSpPr>
                <p:nvPr/>
              </p:nvSpPr>
              <p:spPr>
                <a:xfrm>
                  <a:off x="8045320" y="4074746"/>
                  <a:ext cx="775212" cy="369332"/>
                </a:xfrm>
                <a:prstGeom prst="rect">
                  <a:avLst/>
                </a:prstGeom>
                <a:blipFill>
                  <a:blip r:embed="rId11"/>
                  <a:stretch>
                    <a:fillRect b="-25000"/>
                  </a:stretch>
                </a:blipFill>
              </p:spPr>
              <p:txBody>
                <a:bodyPr/>
                <a:lstStyle/>
                <a:p>
                  <a:r>
                    <a:rPr lang="en-CA">
                      <a:noFill/>
                    </a:rPr>
                    <a:t> </a:t>
                  </a:r>
                </a:p>
              </p:txBody>
            </p:sp>
          </mc:Fallback>
        </mc:AlternateContent>
        <p:sp>
          <p:nvSpPr>
            <p:cNvPr id="39" name="Oval 38">
              <a:extLst>
                <a:ext uri="{FF2B5EF4-FFF2-40B4-BE49-F238E27FC236}">
                  <a16:creationId xmlns:a16="http://schemas.microsoft.com/office/drawing/2014/main" id="{2E9F30A3-AC1A-4C85-8BAA-21AD2C387B14}"/>
                </a:ext>
              </a:extLst>
            </p:cNvPr>
            <p:cNvSpPr/>
            <p:nvPr/>
          </p:nvSpPr>
          <p:spPr>
            <a:xfrm>
              <a:off x="10993037" y="2890582"/>
              <a:ext cx="91440" cy="914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2E520BC0-2DEE-4E72-8715-BB1876E5E971}"/>
              </a:ext>
            </a:extLst>
          </p:cNvPr>
          <p:cNvGrpSpPr/>
          <p:nvPr/>
        </p:nvGrpSpPr>
        <p:grpSpPr>
          <a:xfrm>
            <a:off x="1250093" y="1850265"/>
            <a:ext cx="4334764" cy="2642490"/>
            <a:chOff x="320572" y="2001609"/>
            <a:chExt cx="5264285" cy="3349604"/>
          </a:xfrm>
        </p:grpSpPr>
        <p:sp>
          <p:nvSpPr>
            <p:cNvPr id="4" name="Oval 3">
              <a:extLst>
                <a:ext uri="{FF2B5EF4-FFF2-40B4-BE49-F238E27FC236}">
                  <a16:creationId xmlns:a16="http://schemas.microsoft.com/office/drawing/2014/main" id="{B297EA96-E118-4966-8DFC-45D62F72F93A}"/>
                </a:ext>
              </a:extLst>
            </p:cNvPr>
            <p:cNvSpPr/>
            <p:nvPr/>
          </p:nvSpPr>
          <p:spPr>
            <a:xfrm>
              <a:off x="3316548" y="2549944"/>
              <a:ext cx="1600200" cy="1524000"/>
            </a:xfrm>
            <a:prstGeom prst="ellipse">
              <a:avLst/>
            </a:prstGeom>
            <a:solidFill>
              <a:srgbClr val="FF7C80"/>
            </a:solid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5" name="Curved Connector 6">
              <a:extLst>
                <a:ext uri="{FF2B5EF4-FFF2-40B4-BE49-F238E27FC236}">
                  <a16:creationId xmlns:a16="http://schemas.microsoft.com/office/drawing/2014/main" id="{786A37EE-86F9-4F8E-911F-4D3DC45A0A2E}"/>
                </a:ext>
              </a:extLst>
            </p:cNvPr>
            <p:cNvCxnSpPr/>
            <p:nvPr/>
          </p:nvCxnSpPr>
          <p:spPr>
            <a:xfrm flipV="1">
              <a:off x="1074281" y="3004499"/>
              <a:ext cx="2971800" cy="1524000"/>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Curved Connector 7">
              <a:extLst>
                <a:ext uri="{FF2B5EF4-FFF2-40B4-BE49-F238E27FC236}">
                  <a16:creationId xmlns:a16="http://schemas.microsoft.com/office/drawing/2014/main" id="{ADD78D9A-28A7-4BF9-B6A4-A7B6B8136104}"/>
                </a:ext>
              </a:extLst>
            </p:cNvPr>
            <p:cNvCxnSpPr/>
            <p:nvPr/>
          </p:nvCxnSpPr>
          <p:spPr>
            <a:xfrm flipV="1">
              <a:off x="852155" y="2397958"/>
              <a:ext cx="2578443" cy="1151924"/>
            </a:xfrm>
            <a:prstGeom prst="curvedConnector3">
              <a:avLst>
                <a:gd name="adj1" fmla="val 40895"/>
              </a:avLst>
            </a:prstGeom>
            <a:ln>
              <a:tailEnd type="triangle"/>
            </a:ln>
          </p:spPr>
          <p:style>
            <a:lnRef idx="2">
              <a:schemeClr val="accent3"/>
            </a:lnRef>
            <a:fillRef idx="0">
              <a:schemeClr val="accent3"/>
            </a:fillRef>
            <a:effectRef idx="1">
              <a:schemeClr val="accent3"/>
            </a:effectRef>
            <a:fontRef idx="minor">
              <a:schemeClr val="tx1"/>
            </a:fontRef>
          </p:style>
        </p:cxn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57EF8854-579D-4F06-A05E-02F0D50EFC6D}"/>
                    </a:ext>
                  </a:extLst>
                </p:cNvPr>
                <p:cNvSpPr txBox="1"/>
                <p:nvPr/>
              </p:nvSpPr>
              <p:spPr>
                <a:xfrm>
                  <a:off x="3068357" y="2001609"/>
                  <a:ext cx="791755" cy="3919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87878"/>
                                </a:solidFill>
                                <a:latin typeface="Cambria Math" panose="02040503050406030204" pitchFamily="18" charset="0"/>
                              </a:rPr>
                            </m:ctrlPr>
                          </m:sSubPr>
                          <m:e>
                            <m:r>
                              <a:rPr lang="en-US" b="0" i="1" smtClean="0">
                                <a:solidFill>
                                  <a:srgbClr val="787878"/>
                                </a:solidFill>
                                <a:latin typeface="Cambria Math" panose="02040503050406030204" pitchFamily="18" charset="0"/>
                              </a:rPr>
                              <m:t>𝑥</m:t>
                            </m:r>
                          </m:e>
                          <m:sub>
                            <m:r>
                              <a:rPr lang="en-US" b="0" i="1" smtClean="0">
                                <a:solidFill>
                                  <a:srgbClr val="787878"/>
                                </a:solidFill>
                                <a:latin typeface="Cambria Math" panose="02040503050406030204" pitchFamily="18" charset="0"/>
                              </a:rPr>
                              <m:t>𝑔</m:t>
                            </m:r>
                          </m:sub>
                        </m:sSub>
                        <m:d>
                          <m:dPr>
                            <m:ctrlPr>
                              <a:rPr lang="en-US" b="0" i="1" smtClean="0">
                                <a:solidFill>
                                  <a:srgbClr val="787878"/>
                                </a:solidFill>
                                <a:latin typeface="Cambria Math" panose="02040503050406030204" pitchFamily="18" charset="0"/>
                              </a:rPr>
                            </m:ctrlPr>
                          </m:dPr>
                          <m:e>
                            <m:r>
                              <a:rPr lang="en-CA" b="0" i="1" smtClean="0">
                                <a:solidFill>
                                  <a:srgbClr val="787878"/>
                                </a:solidFill>
                                <a:latin typeface="Cambria Math" panose="02040503050406030204" pitchFamily="18" charset="0"/>
                              </a:rPr>
                              <m:t>0</m:t>
                            </m:r>
                          </m:e>
                        </m:d>
                      </m:oMath>
                    </m:oMathPara>
                  </a14:m>
                  <a:endParaRPr lang="en-US" dirty="0">
                    <a:solidFill>
                      <a:srgbClr val="787878"/>
                    </a:solidFill>
                  </a:endParaRPr>
                </a:p>
              </p:txBody>
            </p:sp>
          </mc:Choice>
          <mc:Fallback>
            <p:sp>
              <p:nvSpPr>
                <p:cNvPr id="7" name="TextBox 6">
                  <a:extLst>
                    <a:ext uri="{FF2B5EF4-FFF2-40B4-BE49-F238E27FC236}">
                      <a16:creationId xmlns:a16="http://schemas.microsoft.com/office/drawing/2014/main" id="{57EF8854-579D-4F06-A05E-02F0D50EFC6D}"/>
                    </a:ext>
                  </a:extLst>
                </p:cNvPr>
                <p:cNvSpPr txBox="1">
                  <a:spLocks noRot="1" noChangeAspect="1" noMove="1" noResize="1" noEditPoints="1" noAdjustHandles="1" noChangeArrowheads="1" noChangeShapeType="1" noTextEdit="1"/>
                </p:cNvSpPr>
                <p:nvPr/>
              </p:nvSpPr>
              <p:spPr>
                <a:xfrm>
                  <a:off x="3068357" y="2001609"/>
                  <a:ext cx="791755" cy="391902"/>
                </a:xfrm>
                <a:prstGeom prst="rect">
                  <a:avLst/>
                </a:prstGeom>
                <a:blipFill>
                  <a:blip r:embed="rId12"/>
                  <a:stretch>
                    <a:fillRect b="-36000"/>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01F676D-A0D3-4AA0-922C-266E716760A8}"/>
                    </a:ext>
                  </a:extLst>
                </p:cNvPr>
                <p:cNvSpPr txBox="1"/>
                <p:nvPr/>
              </p:nvSpPr>
              <p:spPr>
                <a:xfrm>
                  <a:off x="3726994" y="2624532"/>
                  <a:ext cx="7936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3D68B3"/>
                                </a:solidFill>
                                <a:latin typeface="Cambria Math" panose="02040503050406030204" pitchFamily="18" charset="0"/>
                              </a:rPr>
                            </m:ctrlPr>
                          </m:sSubPr>
                          <m:e>
                            <m:r>
                              <a:rPr lang="en-US" b="0" i="1" smtClean="0">
                                <a:solidFill>
                                  <a:srgbClr val="3D68B3"/>
                                </a:solidFill>
                                <a:latin typeface="Cambria Math" panose="02040503050406030204" pitchFamily="18" charset="0"/>
                              </a:rPr>
                              <m:t>𝑥</m:t>
                            </m:r>
                          </m:e>
                          <m:sub>
                            <m:r>
                              <a:rPr lang="en-US" b="0" i="1" smtClean="0">
                                <a:solidFill>
                                  <a:srgbClr val="3D68B3"/>
                                </a:solidFill>
                                <a:latin typeface="Cambria Math" panose="02040503050406030204" pitchFamily="18" charset="0"/>
                              </a:rPr>
                              <m:t>𝑏</m:t>
                            </m:r>
                          </m:sub>
                        </m:sSub>
                        <m:d>
                          <m:dPr>
                            <m:ctrlPr>
                              <a:rPr lang="en-US" b="0" i="1" smtClean="0">
                                <a:solidFill>
                                  <a:srgbClr val="3D68B3"/>
                                </a:solidFill>
                                <a:latin typeface="Cambria Math" panose="02040503050406030204" pitchFamily="18" charset="0"/>
                              </a:rPr>
                            </m:ctrlPr>
                          </m:dPr>
                          <m:e>
                            <m:r>
                              <a:rPr lang="en-CA" b="0" i="1" smtClean="0">
                                <a:solidFill>
                                  <a:srgbClr val="3D68B3"/>
                                </a:solidFill>
                                <a:latin typeface="Cambria Math" panose="02040503050406030204" pitchFamily="18" charset="0"/>
                              </a:rPr>
                              <m:t>0</m:t>
                            </m:r>
                          </m:e>
                        </m:d>
                      </m:oMath>
                    </m:oMathPara>
                  </a14:m>
                  <a:endParaRPr lang="en-US" dirty="0">
                    <a:solidFill>
                      <a:srgbClr val="3D68B3"/>
                    </a:solidFill>
                  </a:endParaRPr>
                </a:p>
              </p:txBody>
            </p:sp>
          </mc:Choice>
          <mc:Fallback>
            <p:sp>
              <p:nvSpPr>
                <p:cNvPr id="8" name="TextBox 7">
                  <a:extLst>
                    <a:ext uri="{FF2B5EF4-FFF2-40B4-BE49-F238E27FC236}">
                      <a16:creationId xmlns:a16="http://schemas.microsoft.com/office/drawing/2014/main" id="{201F676D-A0D3-4AA0-922C-266E716760A8}"/>
                    </a:ext>
                  </a:extLst>
                </p:cNvPr>
                <p:cNvSpPr txBox="1">
                  <a:spLocks noRot="1" noChangeAspect="1" noMove="1" noResize="1" noEditPoints="1" noAdjustHandles="1" noChangeArrowheads="1" noChangeShapeType="1" noTextEdit="1"/>
                </p:cNvSpPr>
                <p:nvPr/>
              </p:nvSpPr>
              <p:spPr>
                <a:xfrm>
                  <a:off x="3726994" y="2624532"/>
                  <a:ext cx="793615" cy="369332"/>
                </a:xfrm>
                <a:prstGeom prst="rect">
                  <a:avLst/>
                </a:prstGeom>
                <a:blipFill>
                  <a:blip r:embed="rId13"/>
                  <a:stretch>
                    <a:fillRect b="-27083"/>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BE0B3C11-C71E-4BBA-8A5A-7B0E82127319}"/>
                    </a:ext>
                  </a:extLst>
                </p:cNvPr>
                <p:cNvSpPr txBox="1"/>
                <p:nvPr/>
              </p:nvSpPr>
              <p:spPr>
                <a:xfrm>
                  <a:off x="3635314" y="3384718"/>
                  <a:ext cx="1126334" cy="646331"/>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𝑙</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CA" b="0" i="0" smtClean="0">
                          <a:latin typeface="Cambria Math" panose="02040503050406030204" pitchFamily="18" charset="0"/>
                        </a:rPr>
                        <m:t>≤0</m:t>
                      </m:r>
                    </m:oMath>
                  </a14:m>
                  <a:r>
                    <a:rPr lang="en-US" dirty="0"/>
                    <a:t>, </a:t>
                  </a:r>
                </a:p>
                <a:p>
                  <a:r>
                    <a:rPr lang="en-US" dirty="0"/>
                    <a:t>target set</a:t>
                  </a:r>
                </a:p>
              </p:txBody>
            </p:sp>
          </mc:Choice>
          <mc:Fallback>
            <p:sp>
              <p:nvSpPr>
                <p:cNvPr id="9" name="TextBox 8">
                  <a:extLst>
                    <a:ext uri="{FF2B5EF4-FFF2-40B4-BE49-F238E27FC236}">
                      <a16:creationId xmlns:a16="http://schemas.microsoft.com/office/drawing/2014/main" id="{BE0B3C11-C71E-4BBA-8A5A-7B0E82127319}"/>
                    </a:ext>
                  </a:extLst>
                </p:cNvPr>
                <p:cNvSpPr txBox="1">
                  <a:spLocks noRot="1" noChangeAspect="1" noMove="1" noResize="1" noEditPoints="1" noAdjustHandles="1" noChangeArrowheads="1" noChangeShapeType="1" noTextEdit="1"/>
                </p:cNvSpPr>
                <p:nvPr/>
              </p:nvSpPr>
              <p:spPr>
                <a:xfrm>
                  <a:off x="3635314" y="3384718"/>
                  <a:ext cx="1126334" cy="646331"/>
                </a:xfrm>
                <a:prstGeom prst="rect">
                  <a:avLst/>
                </a:prstGeom>
                <a:blipFill>
                  <a:blip r:embed="rId14"/>
                  <a:stretch>
                    <a:fillRect l="-5921" t="-7229" r="-25658" b="-45783"/>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EB909933-5125-4EBD-AECF-243A2922C5B7}"/>
                    </a:ext>
                  </a:extLst>
                </p:cNvPr>
                <p:cNvSpPr txBox="1"/>
                <p:nvPr/>
              </p:nvSpPr>
              <p:spPr>
                <a:xfrm>
                  <a:off x="2787475" y="4385564"/>
                  <a:ext cx="1833451" cy="96564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𝑔</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0</m:t>
                                </m:r>
                              </m:e>
                            </m:d>
                            <m:r>
                              <a:rPr lang="en-US" b="0" i="1" smtClean="0">
                                <a:latin typeface="Cambria Math" panose="02040503050406030204" pitchFamily="18" charset="0"/>
                              </a:rPr>
                              <m:t>,0</m:t>
                            </m:r>
                          </m:e>
                        </m:d>
                        <m:r>
                          <a:rPr lang="en-US" b="0" i="1" smtClean="0">
                            <a:latin typeface="Cambria Math" panose="02040503050406030204" pitchFamily="18" charset="0"/>
                          </a:rPr>
                          <m:t>&gt;0</m:t>
                        </m:r>
                      </m:oMath>
                    </m:oMathPara>
                  </a14:m>
                  <a:endParaRPr lang="en-US" b="0"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𝑉</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𝑏</m:t>
                                </m:r>
                              </m:sub>
                            </m:sSub>
                            <m:d>
                              <m:dPr>
                                <m:ctrlPr>
                                  <a:rPr lang="en-US" i="1">
                                    <a:latin typeface="Cambria Math" panose="02040503050406030204" pitchFamily="18" charset="0"/>
                                  </a:rPr>
                                </m:ctrlPr>
                              </m:dPr>
                              <m:e>
                                <m:r>
                                  <a:rPr lang="en-US" i="1">
                                    <a:latin typeface="Cambria Math" panose="02040503050406030204" pitchFamily="18" charset="0"/>
                                  </a:rPr>
                                  <m:t>0</m:t>
                                </m:r>
                              </m:e>
                            </m:d>
                            <m:r>
                              <a:rPr lang="en-US" b="0" i="1" smtClean="0">
                                <a:latin typeface="Cambria Math" panose="02040503050406030204" pitchFamily="18" charset="0"/>
                              </a:rPr>
                              <m:t>,0</m:t>
                            </m:r>
                          </m:e>
                        </m:d>
                        <m:r>
                          <a:rPr lang="en-US" b="0" i="1" smtClean="0">
                            <a:latin typeface="Cambria Math" panose="02040503050406030204" pitchFamily="18" charset="0"/>
                          </a:rPr>
                          <m:t>≤0</m:t>
                        </m:r>
                      </m:oMath>
                    </m:oMathPara>
                  </a14:m>
                  <a:endParaRPr lang="en-US" dirty="0"/>
                </a:p>
                <a:p>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𝑉</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a:rPr lang="en-CA" b="0" i="1" smtClean="0">
                                    <a:latin typeface="Cambria Math" panose="02040503050406030204" pitchFamily="18" charset="0"/>
                                  </a:rPr>
                                  <m:t>𝐵</m:t>
                                </m:r>
                              </m:sub>
                            </m:sSub>
                            <m:d>
                              <m:dPr>
                                <m:ctrlPr>
                                  <a:rPr lang="en-US" i="1">
                                    <a:latin typeface="Cambria Math" panose="02040503050406030204" pitchFamily="18" charset="0"/>
                                  </a:rPr>
                                </m:ctrlPr>
                              </m:dPr>
                              <m:e>
                                <m:r>
                                  <a:rPr lang="en-US" i="1">
                                    <a:latin typeface="Cambria Math" panose="02040503050406030204" pitchFamily="18" charset="0"/>
                                  </a:rPr>
                                  <m:t>0</m:t>
                                </m:r>
                              </m:e>
                            </m:d>
                            <m:r>
                              <a:rPr lang="en-US" i="1">
                                <a:latin typeface="Cambria Math" panose="02040503050406030204" pitchFamily="18" charset="0"/>
                              </a:rPr>
                              <m:t>,0</m:t>
                            </m:r>
                          </m:e>
                        </m:d>
                        <m:r>
                          <a:rPr lang="en-CA" b="0" i="1" smtClean="0">
                            <a:latin typeface="Cambria Math" panose="02040503050406030204" pitchFamily="18" charset="0"/>
                          </a:rPr>
                          <m:t>&gt;</m:t>
                        </m:r>
                        <m:r>
                          <a:rPr lang="en-US" i="1">
                            <a:latin typeface="Cambria Math" panose="02040503050406030204" pitchFamily="18" charset="0"/>
                          </a:rPr>
                          <m:t>0</m:t>
                        </m:r>
                      </m:oMath>
                    </m:oMathPara>
                  </a14:m>
                  <a:endParaRPr lang="en-US" dirty="0"/>
                </a:p>
              </p:txBody>
            </p:sp>
          </mc:Choice>
          <mc:Fallback>
            <p:sp>
              <p:nvSpPr>
                <p:cNvPr id="10" name="TextBox 9">
                  <a:extLst>
                    <a:ext uri="{FF2B5EF4-FFF2-40B4-BE49-F238E27FC236}">
                      <a16:creationId xmlns:a16="http://schemas.microsoft.com/office/drawing/2014/main" id="{EB909933-5125-4EBD-AECF-243A2922C5B7}"/>
                    </a:ext>
                  </a:extLst>
                </p:cNvPr>
                <p:cNvSpPr txBox="1">
                  <a:spLocks noRot="1" noChangeAspect="1" noMove="1" noResize="1" noEditPoints="1" noAdjustHandles="1" noChangeArrowheads="1" noChangeShapeType="1" noTextEdit="1"/>
                </p:cNvSpPr>
                <p:nvPr/>
              </p:nvSpPr>
              <p:spPr>
                <a:xfrm>
                  <a:off x="2787475" y="4385564"/>
                  <a:ext cx="1833451" cy="965649"/>
                </a:xfrm>
                <a:prstGeom prst="rect">
                  <a:avLst/>
                </a:prstGeom>
                <a:blipFill>
                  <a:blip r:embed="rId15"/>
                  <a:stretch>
                    <a:fillRect r="-13710" b="-25600"/>
                  </a:stretch>
                </a:blipFill>
              </p:spPr>
              <p:txBody>
                <a:bodyPr/>
                <a:lstStyle/>
                <a:p>
                  <a:r>
                    <a:rPr lang="en-CA">
                      <a:noFill/>
                    </a:rPr>
                    <a:t> </a:t>
                  </a:r>
                </a:p>
              </p:txBody>
            </p:sp>
          </mc:Fallback>
        </mc:AlternateContent>
        <p:sp>
          <p:nvSpPr>
            <p:cNvPr id="11" name="Oval 10">
              <a:extLst>
                <a:ext uri="{FF2B5EF4-FFF2-40B4-BE49-F238E27FC236}">
                  <a16:creationId xmlns:a16="http://schemas.microsoft.com/office/drawing/2014/main" id="{926837F2-2B42-4473-916C-45D0D4EF8809}"/>
                </a:ext>
              </a:extLst>
            </p:cNvPr>
            <p:cNvSpPr/>
            <p:nvPr/>
          </p:nvSpPr>
          <p:spPr>
            <a:xfrm>
              <a:off x="996560" y="4482779"/>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1A75AFB-DD27-46FE-A03F-143235EC0B05}"/>
                    </a:ext>
                  </a:extLst>
                </p:cNvPr>
                <p:cNvSpPr txBox="1"/>
                <p:nvPr/>
              </p:nvSpPr>
              <p:spPr>
                <a:xfrm>
                  <a:off x="511989" y="4500266"/>
                  <a:ext cx="76238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4472C4"/>
                                </a:solidFill>
                                <a:latin typeface="Cambria Math" panose="02040503050406030204" pitchFamily="18" charset="0"/>
                              </a:rPr>
                            </m:ctrlPr>
                          </m:sSubPr>
                          <m:e>
                            <m:r>
                              <a:rPr lang="en-US" b="0" i="1" smtClean="0">
                                <a:solidFill>
                                  <a:srgbClr val="4472C4"/>
                                </a:solidFill>
                                <a:latin typeface="Cambria Math" panose="02040503050406030204" pitchFamily="18" charset="0"/>
                              </a:rPr>
                              <m:t>𝑥</m:t>
                            </m:r>
                          </m:e>
                          <m:sub>
                            <m:r>
                              <a:rPr lang="en-US" b="0" i="1" smtClean="0">
                                <a:solidFill>
                                  <a:srgbClr val="4472C4"/>
                                </a:solidFill>
                                <a:latin typeface="Cambria Math" panose="02040503050406030204" pitchFamily="18" charset="0"/>
                              </a:rPr>
                              <m:t>𝑏</m:t>
                            </m:r>
                          </m:sub>
                        </m:sSub>
                        <m:d>
                          <m:dPr>
                            <m:ctrlPr>
                              <a:rPr lang="en-US" b="0" i="1" smtClean="0">
                                <a:solidFill>
                                  <a:srgbClr val="4472C4"/>
                                </a:solidFill>
                                <a:latin typeface="Cambria Math" panose="02040503050406030204" pitchFamily="18" charset="0"/>
                              </a:rPr>
                            </m:ctrlPr>
                          </m:dPr>
                          <m:e>
                            <m:r>
                              <a:rPr lang="en-CA" b="0" i="1" smtClean="0">
                                <a:solidFill>
                                  <a:srgbClr val="4472C4"/>
                                </a:solidFill>
                                <a:latin typeface="Cambria Math" panose="02040503050406030204" pitchFamily="18" charset="0"/>
                              </a:rPr>
                              <m:t>𝑡</m:t>
                            </m:r>
                          </m:e>
                        </m:d>
                      </m:oMath>
                    </m:oMathPara>
                  </a14:m>
                  <a:endParaRPr lang="en-US" dirty="0">
                    <a:solidFill>
                      <a:srgbClr val="4472C4"/>
                    </a:solidFill>
                  </a:endParaRPr>
                </a:p>
              </p:txBody>
            </p:sp>
          </mc:Choice>
          <mc:Fallback>
            <p:sp>
              <p:nvSpPr>
                <p:cNvPr id="12" name="TextBox 11">
                  <a:extLst>
                    <a:ext uri="{FF2B5EF4-FFF2-40B4-BE49-F238E27FC236}">
                      <a16:creationId xmlns:a16="http://schemas.microsoft.com/office/drawing/2014/main" id="{B1A75AFB-DD27-46FE-A03F-143235EC0B05}"/>
                    </a:ext>
                  </a:extLst>
                </p:cNvPr>
                <p:cNvSpPr txBox="1">
                  <a:spLocks noRot="1" noChangeAspect="1" noMove="1" noResize="1" noEditPoints="1" noAdjustHandles="1" noChangeArrowheads="1" noChangeShapeType="1" noTextEdit="1"/>
                </p:cNvSpPr>
                <p:nvPr/>
              </p:nvSpPr>
              <p:spPr>
                <a:xfrm>
                  <a:off x="511989" y="4500266"/>
                  <a:ext cx="762388" cy="369332"/>
                </a:xfrm>
                <a:prstGeom prst="rect">
                  <a:avLst/>
                </a:prstGeom>
                <a:blipFill>
                  <a:blip r:embed="rId16"/>
                  <a:stretch>
                    <a:fillRect b="-25000"/>
                  </a:stretch>
                </a:blipFill>
              </p:spPr>
              <p:txBody>
                <a:bodyPr/>
                <a:lstStyle/>
                <a:p>
                  <a:r>
                    <a:rPr lang="en-CA">
                      <a:noFill/>
                    </a:rPr>
                    <a:t> </a:t>
                  </a:r>
                </a:p>
              </p:txBody>
            </p:sp>
          </mc:Fallback>
        </mc:AlternateContent>
        <p:sp>
          <p:nvSpPr>
            <p:cNvPr id="13" name="Oval 12">
              <a:extLst>
                <a:ext uri="{FF2B5EF4-FFF2-40B4-BE49-F238E27FC236}">
                  <a16:creationId xmlns:a16="http://schemas.microsoft.com/office/drawing/2014/main" id="{61F00C8E-1B5B-4126-B114-6CFC2F9419A9}"/>
                </a:ext>
              </a:extLst>
            </p:cNvPr>
            <p:cNvSpPr/>
            <p:nvPr/>
          </p:nvSpPr>
          <p:spPr>
            <a:xfrm>
              <a:off x="830314" y="3481744"/>
              <a:ext cx="91440" cy="914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EAA8C645-FA71-4783-B070-64608C5C6D3A}"/>
                    </a:ext>
                  </a:extLst>
                </p:cNvPr>
                <p:cNvSpPr txBox="1"/>
                <p:nvPr/>
              </p:nvSpPr>
              <p:spPr>
                <a:xfrm>
                  <a:off x="320572" y="3135562"/>
                  <a:ext cx="760528" cy="3919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787878"/>
                                </a:solidFill>
                                <a:latin typeface="Cambria Math" panose="02040503050406030204" pitchFamily="18" charset="0"/>
                              </a:rPr>
                            </m:ctrlPr>
                          </m:sSubPr>
                          <m:e>
                            <m:r>
                              <a:rPr lang="en-US" b="0" i="1" smtClean="0">
                                <a:solidFill>
                                  <a:srgbClr val="787878"/>
                                </a:solidFill>
                                <a:latin typeface="Cambria Math" panose="02040503050406030204" pitchFamily="18" charset="0"/>
                              </a:rPr>
                              <m:t>𝑥</m:t>
                            </m:r>
                          </m:e>
                          <m:sub>
                            <m:r>
                              <a:rPr lang="en-US" b="0" i="1" smtClean="0">
                                <a:solidFill>
                                  <a:srgbClr val="787878"/>
                                </a:solidFill>
                                <a:latin typeface="Cambria Math" panose="02040503050406030204" pitchFamily="18" charset="0"/>
                              </a:rPr>
                              <m:t>𝑔</m:t>
                            </m:r>
                          </m:sub>
                        </m:sSub>
                        <m:d>
                          <m:dPr>
                            <m:ctrlPr>
                              <a:rPr lang="en-US" b="0" i="1" smtClean="0">
                                <a:solidFill>
                                  <a:srgbClr val="787878"/>
                                </a:solidFill>
                                <a:latin typeface="Cambria Math" panose="02040503050406030204" pitchFamily="18" charset="0"/>
                              </a:rPr>
                            </m:ctrlPr>
                          </m:dPr>
                          <m:e>
                            <m:r>
                              <a:rPr lang="en-CA" b="0" i="1" smtClean="0">
                                <a:solidFill>
                                  <a:srgbClr val="787878"/>
                                </a:solidFill>
                                <a:latin typeface="Cambria Math" panose="02040503050406030204" pitchFamily="18" charset="0"/>
                              </a:rPr>
                              <m:t>𝑡</m:t>
                            </m:r>
                          </m:e>
                        </m:d>
                      </m:oMath>
                    </m:oMathPara>
                  </a14:m>
                  <a:endParaRPr lang="en-US" dirty="0">
                    <a:solidFill>
                      <a:srgbClr val="787878"/>
                    </a:solidFill>
                  </a:endParaRPr>
                </a:p>
              </p:txBody>
            </p:sp>
          </mc:Choice>
          <mc:Fallback>
            <p:sp>
              <p:nvSpPr>
                <p:cNvPr id="14" name="TextBox 13">
                  <a:extLst>
                    <a:ext uri="{FF2B5EF4-FFF2-40B4-BE49-F238E27FC236}">
                      <a16:creationId xmlns:a16="http://schemas.microsoft.com/office/drawing/2014/main" id="{EAA8C645-FA71-4783-B070-64608C5C6D3A}"/>
                    </a:ext>
                  </a:extLst>
                </p:cNvPr>
                <p:cNvSpPr txBox="1">
                  <a:spLocks noRot="1" noChangeAspect="1" noMove="1" noResize="1" noEditPoints="1" noAdjustHandles="1" noChangeArrowheads="1" noChangeShapeType="1" noTextEdit="1"/>
                </p:cNvSpPr>
                <p:nvPr/>
              </p:nvSpPr>
              <p:spPr>
                <a:xfrm>
                  <a:off x="320572" y="3135562"/>
                  <a:ext cx="760528" cy="391902"/>
                </a:xfrm>
                <a:prstGeom prst="rect">
                  <a:avLst/>
                </a:prstGeom>
                <a:blipFill>
                  <a:blip r:embed="rId17"/>
                  <a:stretch>
                    <a:fillRect b="-33333"/>
                  </a:stretch>
                </a:blipFill>
              </p:spPr>
              <p:txBody>
                <a:bodyPr/>
                <a:lstStyle/>
                <a:p>
                  <a:r>
                    <a:rPr lang="en-CA">
                      <a:noFill/>
                    </a:rPr>
                    <a:t> </a:t>
                  </a:r>
                </a:p>
              </p:txBody>
            </p:sp>
          </mc:Fallback>
        </mc:AlternateContent>
        <p:sp>
          <p:nvSpPr>
            <p:cNvPr id="15" name="Oval 14">
              <a:extLst>
                <a:ext uri="{FF2B5EF4-FFF2-40B4-BE49-F238E27FC236}">
                  <a16:creationId xmlns:a16="http://schemas.microsoft.com/office/drawing/2014/main" id="{52507EF4-516E-4BB6-974D-DDEDA6181558}"/>
                </a:ext>
              </a:extLst>
            </p:cNvPr>
            <p:cNvSpPr/>
            <p:nvPr/>
          </p:nvSpPr>
          <p:spPr>
            <a:xfrm>
              <a:off x="4032362" y="2976646"/>
              <a:ext cx="91440" cy="914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38251C8-2E62-432E-9DD6-38EA25BB6422}"/>
                </a:ext>
              </a:extLst>
            </p:cNvPr>
            <p:cNvSpPr/>
            <p:nvPr/>
          </p:nvSpPr>
          <p:spPr>
            <a:xfrm>
              <a:off x="3430598" y="2355611"/>
              <a:ext cx="91440" cy="9144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40" name="Curved Connector 7">
              <a:extLst>
                <a:ext uri="{FF2B5EF4-FFF2-40B4-BE49-F238E27FC236}">
                  <a16:creationId xmlns:a16="http://schemas.microsoft.com/office/drawing/2014/main" id="{0EFCA3EF-7659-4AA9-8D51-274AC842CB02}"/>
                </a:ext>
              </a:extLst>
            </p:cNvPr>
            <p:cNvCxnSpPr/>
            <p:nvPr/>
          </p:nvCxnSpPr>
          <p:spPr>
            <a:xfrm flipV="1">
              <a:off x="2562216" y="3108213"/>
              <a:ext cx="2578443" cy="1151924"/>
            </a:xfrm>
            <a:prstGeom prst="curvedConnector3">
              <a:avLst>
                <a:gd name="adj1" fmla="val 40895"/>
              </a:avLst>
            </a:prstGeom>
            <a:ln>
              <a:tailEnd type="triangle"/>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E5C87F17-CEA1-4EE1-8BCE-B41FA7AAB704}"/>
                    </a:ext>
                  </a:extLst>
                </p:cNvPr>
                <p:cNvSpPr txBox="1"/>
                <p:nvPr/>
              </p:nvSpPr>
              <p:spPr>
                <a:xfrm>
                  <a:off x="4778418" y="2711864"/>
                  <a:ext cx="80643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19658"/>
                                </a:solidFill>
                                <a:latin typeface="Cambria Math" panose="02040503050406030204" pitchFamily="18" charset="0"/>
                              </a:rPr>
                            </m:ctrlPr>
                          </m:sSubPr>
                          <m:e>
                            <m:r>
                              <a:rPr lang="en-US" b="0" i="1" smtClean="0">
                                <a:solidFill>
                                  <a:srgbClr val="F19658"/>
                                </a:solidFill>
                                <a:latin typeface="Cambria Math" panose="02040503050406030204" pitchFamily="18" charset="0"/>
                              </a:rPr>
                              <m:t>𝑥</m:t>
                            </m:r>
                          </m:e>
                          <m:sub>
                            <m:r>
                              <a:rPr lang="en-CA" b="0" i="1" smtClean="0">
                                <a:solidFill>
                                  <a:srgbClr val="F19658"/>
                                </a:solidFill>
                                <a:latin typeface="Cambria Math" panose="02040503050406030204" pitchFamily="18" charset="0"/>
                              </a:rPr>
                              <m:t>𝐵</m:t>
                            </m:r>
                          </m:sub>
                        </m:sSub>
                        <m:d>
                          <m:dPr>
                            <m:ctrlPr>
                              <a:rPr lang="en-US" b="0" i="1" smtClean="0">
                                <a:solidFill>
                                  <a:srgbClr val="F19658"/>
                                </a:solidFill>
                                <a:latin typeface="Cambria Math" panose="02040503050406030204" pitchFamily="18" charset="0"/>
                              </a:rPr>
                            </m:ctrlPr>
                          </m:dPr>
                          <m:e>
                            <m:r>
                              <a:rPr lang="en-CA" b="0" i="1" smtClean="0">
                                <a:solidFill>
                                  <a:srgbClr val="F19658"/>
                                </a:solidFill>
                                <a:latin typeface="Cambria Math" panose="02040503050406030204" pitchFamily="18" charset="0"/>
                              </a:rPr>
                              <m:t>0</m:t>
                            </m:r>
                          </m:e>
                        </m:d>
                      </m:oMath>
                    </m:oMathPara>
                  </a14:m>
                  <a:endParaRPr lang="en-US" dirty="0">
                    <a:solidFill>
                      <a:srgbClr val="F19658"/>
                    </a:solidFill>
                  </a:endParaRPr>
                </a:p>
              </p:txBody>
            </p:sp>
          </mc:Choice>
          <mc:Fallback>
            <p:sp>
              <p:nvSpPr>
                <p:cNvPr id="41" name="TextBox 40">
                  <a:extLst>
                    <a:ext uri="{FF2B5EF4-FFF2-40B4-BE49-F238E27FC236}">
                      <a16:creationId xmlns:a16="http://schemas.microsoft.com/office/drawing/2014/main" id="{E5C87F17-CEA1-4EE1-8BCE-B41FA7AAB704}"/>
                    </a:ext>
                  </a:extLst>
                </p:cNvPr>
                <p:cNvSpPr txBox="1">
                  <a:spLocks noRot="1" noChangeAspect="1" noMove="1" noResize="1" noEditPoints="1" noAdjustHandles="1" noChangeArrowheads="1" noChangeShapeType="1" noTextEdit="1"/>
                </p:cNvSpPr>
                <p:nvPr/>
              </p:nvSpPr>
              <p:spPr>
                <a:xfrm>
                  <a:off x="4778418" y="2711864"/>
                  <a:ext cx="806439" cy="369332"/>
                </a:xfrm>
                <a:prstGeom prst="rect">
                  <a:avLst/>
                </a:prstGeom>
                <a:blipFill>
                  <a:blip r:embed="rId18"/>
                  <a:stretch>
                    <a:fillRect b="-25000"/>
                  </a:stretch>
                </a:blipFill>
              </p:spPr>
              <p:txBody>
                <a:bodyPr/>
                <a:lstStyle/>
                <a:p>
                  <a:r>
                    <a:rPr lang="en-CA">
                      <a:noFill/>
                    </a:rPr>
                    <a:t> </a:t>
                  </a:r>
                </a:p>
              </p:txBody>
            </p:sp>
          </mc:Fallback>
        </mc:AlternateContent>
        <p:sp>
          <p:nvSpPr>
            <p:cNvPr id="42" name="Oval 41">
              <a:extLst>
                <a:ext uri="{FF2B5EF4-FFF2-40B4-BE49-F238E27FC236}">
                  <a16:creationId xmlns:a16="http://schemas.microsoft.com/office/drawing/2014/main" id="{0A4F9949-2F9A-4945-BDD6-048767879981}"/>
                </a:ext>
              </a:extLst>
            </p:cNvPr>
            <p:cNvSpPr/>
            <p:nvPr/>
          </p:nvSpPr>
          <p:spPr>
            <a:xfrm>
              <a:off x="2540375" y="4191999"/>
              <a:ext cx="91440" cy="914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D92D31B8-1436-4502-AE2E-9F7ACCD6C4E5}"/>
                    </a:ext>
                  </a:extLst>
                </p:cNvPr>
                <p:cNvSpPr txBox="1"/>
                <p:nvPr/>
              </p:nvSpPr>
              <p:spPr>
                <a:xfrm>
                  <a:off x="2192942" y="4250030"/>
                  <a:ext cx="77521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19658"/>
                                </a:solidFill>
                                <a:latin typeface="Cambria Math" panose="02040503050406030204" pitchFamily="18" charset="0"/>
                              </a:rPr>
                            </m:ctrlPr>
                          </m:sSubPr>
                          <m:e>
                            <m:r>
                              <a:rPr lang="en-US" b="0" i="1" smtClean="0">
                                <a:solidFill>
                                  <a:srgbClr val="F19658"/>
                                </a:solidFill>
                                <a:latin typeface="Cambria Math" panose="02040503050406030204" pitchFamily="18" charset="0"/>
                              </a:rPr>
                              <m:t>𝑥</m:t>
                            </m:r>
                          </m:e>
                          <m:sub>
                            <m:r>
                              <a:rPr lang="en-CA" b="0" i="1" smtClean="0">
                                <a:solidFill>
                                  <a:srgbClr val="F19658"/>
                                </a:solidFill>
                                <a:latin typeface="Cambria Math" panose="02040503050406030204" pitchFamily="18" charset="0"/>
                              </a:rPr>
                              <m:t>𝐵</m:t>
                            </m:r>
                          </m:sub>
                        </m:sSub>
                        <m:d>
                          <m:dPr>
                            <m:ctrlPr>
                              <a:rPr lang="en-US" b="0" i="1" smtClean="0">
                                <a:solidFill>
                                  <a:srgbClr val="F19658"/>
                                </a:solidFill>
                                <a:latin typeface="Cambria Math" panose="02040503050406030204" pitchFamily="18" charset="0"/>
                              </a:rPr>
                            </m:ctrlPr>
                          </m:dPr>
                          <m:e>
                            <m:r>
                              <a:rPr lang="en-CA" b="0" i="1" smtClean="0">
                                <a:solidFill>
                                  <a:srgbClr val="F19658"/>
                                </a:solidFill>
                                <a:latin typeface="Cambria Math" panose="02040503050406030204" pitchFamily="18" charset="0"/>
                              </a:rPr>
                              <m:t>𝑡</m:t>
                            </m:r>
                          </m:e>
                        </m:d>
                      </m:oMath>
                    </m:oMathPara>
                  </a14:m>
                  <a:endParaRPr lang="en-US" dirty="0">
                    <a:solidFill>
                      <a:srgbClr val="F19658"/>
                    </a:solidFill>
                  </a:endParaRPr>
                </a:p>
              </p:txBody>
            </p:sp>
          </mc:Choice>
          <mc:Fallback>
            <p:sp>
              <p:nvSpPr>
                <p:cNvPr id="43" name="TextBox 42">
                  <a:extLst>
                    <a:ext uri="{FF2B5EF4-FFF2-40B4-BE49-F238E27FC236}">
                      <a16:creationId xmlns:a16="http://schemas.microsoft.com/office/drawing/2014/main" id="{D92D31B8-1436-4502-AE2E-9F7ACCD6C4E5}"/>
                    </a:ext>
                  </a:extLst>
                </p:cNvPr>
                <p:cNvSpPr txBox="1">
                  <a:spLocks noRot="1" noChangeAspect="1" noMove="1" noResize="1" noEditPoints="1" noAdjustHandles="1" noChangeArrowheads="1" noChangeShapeType="1" noTextEdit="1"/>
                </p:cNvSpPr>
                <p:nvPr/>
              </p:nvSpPr>
              <p:spPr>
                <a:xfrm>
                  <a:off x="2192942" y="4250030"/>
                  <a:ext cx="775212" cy="369332"/>
                </a:xfrm>
                <a:prstGeom prst="rect">
                  <a:avLst/>
                </a:prstGeom>
                <a:blipFill>
                  <a:blip r:embed="rId19"/>
                  <a:stretch>
                    <a:fillRect b="-25000"/>
                  </a:stretch>
                </a:blipFill>
              </p:spPr>
              <p:txBody>
                <a:bodyPr/>
                <a:lstStyle/>
                <a:p>
                  <a:r>
                    <a:rPr lang="en-CA">
                      <a:noFill/>
                    </a:rPr>
                    <a:t> </a:t>
                  </a:r>
                </a:p>
              </p:txBody>
            </p:sp>
          </mc:Fallback>
        </mc:AlternateContent>
        <p:sp>
          <p:nvSpPr>
            <p:cNvPr id="44" name="Oval 43">
              <a:extLst>
                <a:ext uri="{FF2B5EF4-FFF2-40B4-BE49-F238E27FC236}">
                  <a16:creationId xmlns:a16="http://schemas.microsoft.com/office/drawing/2014/main" id="{33B6B41D-FBEA-41A3-A4F2-A97B5B44EB35}"/>
                </a:ext>
              </a:extLst>
            </p:cNvPr>
            <p:cNvSpPr/>
            <p:nvPr/>
          </p:nvSpPr>
          <p:spPr>
            <a:xfrm>
              <a:off x="5140659" y="3065866"/>
              <a:ext cx="91440" cy="914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7427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7A0B8-B556-45AC-A5DB-EE60C940B78A}"/>
              </a:ext>
            </a:extLst>
          </p:cNvPr>
          <p:cNvSpPr>
            <a:spLocks noGrp="1"/>
          </p:cNvSpPr>
          <p:nvPr>
            <p:ph type="title"/>
          </p:nvPr>
        </p:nvSpPr>
        <p:spPr/>
        <p:txBody>
          <a:bodyPr>
            <a:normAutofit/>
          </a:bodyPr>
          <a:lstStyle/>
          <a:p>
            <a:r>
              <a:rPr lang="en-CA" sz="4000" dirty="0"/>
              <a:t>Reaching vs. Avoiding: Backward Reachable Tubes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C4AE738A-6B3A-47BC-8923-710E20EF516F}"/>
                  </a:ext>
                </a:extLst>
              </p:cNvPr>
              <p:cNvSpPr>
                <a:spLocks noGrp="1"/>
              </p:cNvSpPr>
              <p:nvPr>
                <p:ph sz="half" idx="1"/>
              </p:nvPr>
            </p:nvSpPr>
            <p:spPr>
              <a:xfrm>
                <a:off x="236808" y="1825625"/>
                <a:ext cx="5782992" cy="4351338"/>
              </a:xfrm>
            </p:spPr>
            <p:txBody>
              <a:bodyPr>
                <a:normAutofit fontScale="62500" lnSpcReduction="20000"/>
              </a:bodyPr>
              <a:lstStyle/>
              <a:p>
                <a:r>
                  <a:rPr lang="en-CA" dirty="0"/>
                  <a:t>Avoiding danger</a:t>
                </a:r>
              </a:p>
              <a:p>
                <a:endParaRPr lang="en-CA" dirty="0"/>
              </a:p>
              <a:p>
                <a:pPr lvl="1"/>
                <a:r>
                  <a:rPr lang="en-CA" dirty="0"/>
                  <a:t>BRT definition</a:t>
                </a:r>
              </a:p>
              <a:p>
                <a:pPr marL="0" lvl="1" indent="0">
                  <a:buNone/>
                </a:pPr>
                <a14:m>
                  <m:oMathPara xmlns:m="http://schemas.openxmlformats.org/officeDocument/2006/math">
                    <m:oMathParaPr>
                      <m:jc m:val="centerGroup"/>
                    </m:oMathParaPr>
                    <m:oMath xmlns:m="http://schemas.openxmlformats.org/officeDocument/2006/math">
                      <m:acc>
                        <m:accPr>
                          <m:chr m:val="̅"/>
                          <m:ctrlPr>
                            <a:rPr lang="en-CA" b="0" i="1" smtClean="0">
                              <a:latin typeface="Cambria Math" panose="02040503050406030204" pitchFamily="18" charset="0"/>
                            </a:rPr>
                          </m:ctrlPr>
                        </m:accPr>
                        <m:e>
                          <m:r>
                            <a:rPr lang="en-CA" i="1">
                              <a:latin typeface="Cambria Math" panose="02040503050406030204" pitchFamily="18" charset="0"/>
                            </a:rPr>
                            <m:t>𝒜</m:t>
                          </m:r>
                        </m:e>
                      </m:acc>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d>
                        <m:dPr>
                          <m:begChr m:val="{"/>
                          <m:endChr m:val="}"/>
                          <m:ctrlPr>
                            <a:rPr lang="en-CA" i="1">
                              <a:latin typeface="Cambria Math" panose="02040503050406030204" pitchFamily="18" charset="0"/>
                            </a:rPr>
                          </m:ctrlPr>
                        </m:dPr>
                        <m:e>
                          <m:eqArr>
                            <m:eqArrPr>
                              <m:ctrlPr>
                                <a:rPr lang="en-CA" i="1">
                                  <a:latin typeface="Cambria Math" panose="02040503050406030204" pitchFamily="18" charset="0"/>
                                </a:rPr>
                              </m:ctrlPr>
                            </m:eqArrPr>
                            <m:e>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r>
                                <a:rPr lang="en-CA" i="1">
                                  <a:latin typeface="Cambria Math" panose="02040503050406030204" pitchFamily="18" charset="0"/>
                                </a:rPr>
                                <m:t>𝑢</m:t>
                              </m:r>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e>
                            <m:e>
                              <m:r>
                                <a:rPr lang="en-CA" b="1" i="1">
                                  <a:latin typeface="Cambria Math" panose="02040503050406030204" pitchFamily="18" charset="0"/>
                                </a:rPr>
                                <m:t>∃</m:t>
                              </m:r>
                              <m:r>
                                <a:rPr lang="en-CA" b="1" i="1">
                                  <a:latin typeface="Cambria Math" panose="02040503050406030204" pitchFamily="18" charset="0"/>
                                </a:rPr>
                                <m:t>𝒔</m:t>
                              </m:r>
                              <m:r>
                                <a:rPr lang="en-CA" b="1" i="1">
                                  <a:latin typeface="Cambria Math" panose="02040503050406030204" pitchFamily="18" charset="0"/>
                                </a:rPr>
                                <m:t>∈</m:t>
                              </m:r>
                              <m:d>
                                <m:dPr>
                                  <m:begChr m:val="["/>
                                  <m:endChr m:val="]"/>
                                  <m:ctrlPr>
                                    <a:rPr lang="en-CA" b="1" i="1">
                                      <a:latin typeface="Cambria Math" panose="02040503050406030204" pitchFamily="18" charset="0"/>
                                    </a:rPr>
                                  </m:ctrlPr>
                                </m:dPr>
                                <m:e>
                                  <m:r>
                                    <a:rPr lang="en-CA" b="1" i="1">
                                      <a:latin typeface="Cambria Math" panose="02040503050406030204" pitchFamily="18" charset="0"/>
                                    </a:rPr>
                                    <m:t>𝒕</m:t>
                                  </m:r>
                                  <m:r>
                                    <a:rPr lang="en-CA" b="1" i="1">
                                      <a:latin typeface="Cambria Math" panose="02040503050406030204" pitchFamily="18" charset="0"/>
                                    </a:rPr>
                                    <m:t>,</m:t>
                                  </m:r>
                                  <m:r>
                                    <a:rPr lang="en-CA" b="1" i="1">
                                      <a:latin typeface="Cambria Math" panose="02040503050406030204" pitchFamily="18" charset="0"/>
                                    </a:rPr>
                                    <m:t>𝟎</m:t>
                                  </m:r>
                                </m:e>
                              </m:d>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b="0" i="1" smtClean="0">
                                      <a:latin typeface="Cambria Math" panose="02040503050406030204" pitchFamily="18" charset="0"/>
                                    </a:rPr>
                                    <m:t>𝑠</m:t>
                                  </m:r>
                                </m:e>
                              </m:d>
                              <m:r>
                                <a:rPr lang="en-CA" i="1">
                                  <a:latin typeface="Cambria Math" panose="02040503050406030204" pitchFamily="18" charset="0"/>
                                </a:rPr>
                                <m:t>∈</m:t>
                              </m:r>
                              <m:r>
                                <a:rPr lang="en-CA" i="1">
                                  <a:latin typeface="Cambria Math" panose="02040503050406030204" pitchFamily="18" charset="0"/>
                                </a:rPr>
                                <m:t>𝒯</m:t>
                              </m:r>
                            </m:e>
                          </m:eqArr>
                        </m:e>
                      </m:d>
                    </m:oMath>
                  </m:oMathPara>
                </a14:m>
                <a:endParaRPr lang="en-CA" dirty="0"/>
              </a:p>
              <a:p>
                <a:pPr marL="0" lvl="1" indent="0">
                  <a:buNone/>
                </a:pPr>
                <a:endParaRPr lang="en-CA" dirty="0"/>
              </a:p>
              <a:p>
                <a:pPr lvl="1"/>
                <a:r>
                  <a:rPr lang="en-CA" dirty="0"/>
                  <a:t>Value function</a:t>
                </a:r>
              </a:p>
              <a:p>
                <a:pPr marL="457200" lvl="1" indent="0">
                  <a:buNone/>
                </a:pPr>
                <a14:m>
                  <m:oMathPara xmlns:m="http://schemas.openxmlformats.org/officeDocument/2006/math">
                    <m:oMathParaPr>
                      <m:jc m:val="centerGroup"/>
                    </m:oMathParaPr>
                    <m:oMath xmlns:m="http://schemas.openxmlformats.org/officeDocument/2006/math">
                      <m:r>
                        <a:rPr lang="en-CA" i="1">
                          <a:latin typeface="Cambria Math" panose="02040503050406030204" pitchFamily="18" charset="0"/>
                        </a:rPr>
                        <m:t>𝑉</m:t>
                      </m:r>
                      <m:d>
                        <m:dPr>
                          <m:ctrlPr>
                            <a:rPr lang="en-CA" i="1">
                              <a:latin typeface="Cambria Math" panose="02040503050406030204" pitchFamily="18" charset="0"/>
                            </a:rPr>
                          </m:ctrlPr>
                        </m:dPr>
                        <m:e>
                          <m:r>
                            <a:rPr lang="en-CA" i="1">
                              <a:latin typeface="Cambria Math" panose="02040503050406030204" pitchFamily="18" charset="0"/>
                            </a:rPr>
                            <m:t>𝑡</m:t>
                          </m:r>
                          <m:r>
                            <a:rPr lang="en-CA" i="1">
                              <a:latin typeface="Cambria Math" panose="02040503050406030204" pitchFamily="18" charset="0"/>
                            </a:rPr>
                            <m:t>,</m:t>
                          </m:r>
                          <m:r>
                            <a:rPr lang="en-CA" i="1">
                              <a:latin typeface="Cambria Math" panose="02040503050406030204" pitchFamily="18" charset="0"/>
                            </a:rPr>
                            <m:t>𝑥</m:t>
                          </m:r>
                        </m:e>
                      </m:d>
                      <m:r>
                        <a:rPr lang="en-CA" i="1">
                          <a:latin typeface="Cambria Math" panose="02040503050406030204" pitchFamily="18" charset="0"/>
                        </a:rPr>
                        <m:t>=</m:t>
                      </m:r>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a:latin typeface="Cambria Math" panose="02040503050406030204" pitchFamily="18" charset="0"/>
                                </a:rPr>
                                <m:t>min</m:t>
                              </m:r>
                            </m:e>
                            <m:lim>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lim>
                          </m:limLow>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a:latin typeface="Cambria Math" panose="02040503050406030204" pitchFamily="18" charset="0"/>
                                    </a:rPr>
                                    <m:t>max</m:t>
                                  </m:r>
                                </m:e>
                                <m:lim>
                                  <m:r>
                                    <a:rPr lang="en-CA" i="1">
                                      <a:latin typeface="Cambria Math" panose="02040503050406030204" pitchFamily="18" charset="0"/>
                                    </a:rPr>
                                    <m:t>𝑢</m:t>
                                  </m:r>
                                </m:lim>
                              </m:limLow>
                            </m:fName>
                            <m:e>
                              <m:func>
                                <m:funcPr>
                                  <m:ctrlPr>
                                    <a:rPr lang="en-CA" b="1" i="1">
                                      <a:latin typeface="Cambria Math" panose="02040503050406030204" pitchFamily="18" charset="0"/>
                                    </a:rPr>
                                  </m:ctrlPr>
                                </m:funcPr>
                                <m:fName>
                                  <m:limLow>
                                    <m:limLowPr>
                                      <m:ctrlPr>
                                        <a:rPr lang="en-CA" b="1" i="1">
                                          <a:latin typeface="Cambria Math" panose="02040503050406030204" pitchFamily="18" charset="0"/>
                                        </a:rPr>
                                      </m:ctrlPr>
                                    </m:limLowPr>
                                    <m:e>
                                      <m:r>
                                        <a:rPr lang="en-CA" b="1" i="0">
                                          <a:latin typeface="Cambria Math" panose="02040503050406030204" pitchFamily="18" charset="0"/>
                                        </a:rPr>
                                        <m:t>𝐦𝐢𝐧</m:t>
                                      </m:r>
                                    </m:e>
                                    <m:lim>
                                      <m:r>
                                        <a:rPr lang="en-CA" b="1" i="1">
                                          <a:latin typeface="Cambria Math" panose="02040503050406030204" pitchFamily="18" charset="0"/>
                                        </a:rPr>
                                        <m:t>𝒔</m:t>
                                      </m:r>
                                      <m:r>
                                        <a:rPr lang="en-CA" b="1" i="1">
                                          <a:latin typeface="Cambria Math" panose="02040503050406030204" pitchFamily="18" charset="0"/>
                                        </a:rPr>
                                        <m:t>∈</m:t>
                                      </m:r>
                                      <m:d>
                                        <m:dPr>
                                          <m:begChr m:val="["/>
                                          <m:endChr m:val="]"/>
                                          <m:ctrlPr>
                                            <a:rPr lang="en-CA" b="1" i="1">
                                              <a:latin typeface="Cambria Math" panose="02040503050406030204" pitchFamily="18" charset="0"/>
                                            </a:rPr>
                                          </m:ctrlPr>
                                        </m:dPr>
                                        <m:e>
                                          <m:r>
                                            <a:rPr lang="en-CA" b="1" i="1">
                                              <a:latin typeface="Cambria Math" panose="02040503050406030204" pitchFamily="18" charset="0"/>
                                            </a:rPr>
                                            <m:t>𝒕</m:t>
                                          </m:r>
                                          <m:r>
                                            <a:rPr lang="en-CA" b="1" i="1">
                                              <a:latin typeface="Cambria Math" panose="02040503050406030204" pitchFamily="18" charset="0"/>
                                            </a:rPr>
                                            <m:t>,</m:t>
                                          </m:r>
                                          <m:r>
                                            <a:rPr lang="en-CA" b="1" i="1">
                                              <a:latin typeface="Cambria Math" panose="02040503050406030204" pitchFamily="18" charset="0"/>
                                            </a:rPr>
                                            <m:t>𝟎</m:t>
                                          </m:r>
                                        </m:e>
                                      </m:d>
                                    </m:lim>
                                  </m:limLow>
                                </m:fName>
                                <m:e>
                                  <m:r>
                                    <a:rPr lang="en-CA" b="1" i="1">
                                      <a:latin typeface="Cambria Math" panose="02040503050406030204" pitchFamily="18" charset="0"/>
                                    </a:rPr>
                                    <m:t>𝒍</m:t>
                                  </m:r>
                                  <m:d>
                                    <m:dPr>
                                      <m:ctrlPr>
                                        <a:rPr lang="en-CA" b="1" i="1">
                                          <a:latin typeface="Cambria Math" panose="02040503050406030204" pitchFamily="18" charset="0"/>
                                        </a:rPr>
                                      </m:ctrlPr>
                                    </m:dPr>
                                    <m:e>
                                      <m:r>
                                        <a:rPr lang="en-CA" b="1" i="1">
                                          <a:latin typeface="Cambria Math" panose="02040503050406030204" pitchFamily="18" charset="0"/>
                                        </a:rPr>
                                        <m:t>𝒙</m:t>
                                      </m:r>
                                      <m:d>
                                        <m:dPr>
                                          <m:ctrlPr>
                                            <a:rPr lang="en-CA" b="1" i="1">
                                              <a:latin typeface="Cambria Math" panose="02040503050406030204" pitchFamily="18" charset="0"/>
                                            </a:rPr>
                                          </m:ctrlPr>
                                        </m:dPr>
                                        <m:e>
                                          <m:r>
                                            <a:rPr lang="en-CA" b="1" i="1">
                                              <a:latin typeface="Cambria Math" panose="02040503050406030204" pitchFamily="18" charset="0"/>
                                            </a:rPr>
                                            <m:t>𝒔</m:t>
                                          </m:r>
                                        </m:e>
                                      </m:d>
                                    </m:e>
                                  </m:d>
                                </m:e>
                              </m:func>
                            </m:e>
                          </m:func>
                        </m:e>
                      </m:func>
                    </m:oMath>
                  </m:oMathPara>
                </a14:m>
                <a:endParaRPr lang="en-CA" dirty="0"/>
              </a:p>
              <a:p>
                <a:pPr marL="457200" lvl="1" indent="0">
                  <a:buNone/>
                </a:pPr>
                <a:endParaRPr lang="en-CA" dirty="0"/>
              </a:p>
              <a:p>
                <a:pPr lvl="1"/>
                <a:r>
                  <a:rPr lang="en-CA" b="1" dirty="0"/>
                  <a:t>HJ Variational Inequality</a:t>
                </a:r>
              </a:p>
              <a:p>
                <a:pPr marL="457200" lvl="1" indent="0">
                  <a:buNone/>
                </a:pPr>
                <a14:m>
                  <m:oMathPara xmlns:m="http://schemas.openxmlformats.org/officeDocument/2006/math">
                    <m:oMathParaPr>
                      <m:jc m:val="centerGroup"/>
                    </m:oMathParaPr>
                    <m:oMath xmlns:m="http://schemas.openxmlformats.org/officeDocument/2006/math">
                      <m:func>
                        <m:funcPr>
                          <m:ctrlPr>
                            <a:rPr lang="en-CA" b="0" i="1" smtClean="0">
                              <a:latin typeface="Cambria Math" panose="02040503050406030204" pitchFamily="18" charset="0"/>
                            </a:rPr>
                          </m:ctrlPr>
                        </m:funcPr>
                        <m:fName>
                          <m:r>
                            <m:rPr>
                              <m:sty m:val="p"/>
                            </m:rPr>
                            <a:rPr lang="en-CA" i="0">
                              <a:latin typeface="Cambria Math" panose="02040503050406030204" pitchFamily="18" charset="0"/>
                            </a:rPr>
                            <m:t>min</m:t>
                          </m:r>
                        </m:fName>
                        <m:e>
                          <m:d>
                            <m:dPr>
                              <m:begChr m:val="{"/>
                              <m:endChr m:val="}"/>
                              <m:ctrlPr>
                                <a:rPr lang="en-CA" b="0" i="1" smtClean="0">
                                  <a:latin typeface="Cambria Math" panose="02040503050406030204" pitchFamily="18" charset="0"/>
                                </a:rPr>
                              </m:ctrlPr>
                            </m:dPr>
                            <m:e>
                              <m:f>
                                <m:fPr>
                                  <m:ctrlPr>
                                    <a:rPr lang="en-CA" i="1">
                                      <a:latin typeface="Cambria Math" panose="02040503050406030204" pitchFamily="18" charset="0"/>
                                    </a:rPr>
                                  </m:ctrlPr>
                                </m:fPr>
                                <m:num>
                                  <m:r>
                                    <a:rPr lang="en-CA" i="1">
                                      <a:latin typeface="Cambria Math" panose="02040503050406030204" pitchFamily="18" charset="0"/>
                                    </a:rPr>
                                    <m:t>𝜕</m:t>
                                  </m:r>
                                  <m:r>
                                    <a:rPr lang="en-CA" i="1">
                                      <a:latin typeface="Cambria Math" panose="02040503050406030204" pitchFamily="18" charset="0"/>
                                    </a:rPr>
                                    <m:t>𝑉</m:t>
                                  </m:r>
                                </m:num>
                                <m:den>
                                  <m:r>
                                    <a:rPr lang="en-CA" i="1">
                                      <a:latin typeface="Cambria Math" panose="02040503050406030204" pitchFamily="18" charset="0"/>
                                    </a:rPr>
                                    <m:t>𝜕</m:t>
                                  </m:r>
                                  <m:r>
                                    <a:rPr lang="en-CA" i="1">
                                      <a:latin typeface="Cambria Math" panose="02040503050406030204" pitchFamily="18" charset="0"/>
                                    </a:rPr>
                                    <m:t>𝑡</m:t>
                                  </m:r>
                                </m:den>
                              </m:f>
                              <m:r>
                                <a:rPr lang="en-CA" i="1">
                                  <a:latin typeface="Cambria Math" panose="02040503050406030204" pitchFamily="18" charset="0"/>
                                </a:rPr>
                                <m:t>+</m:t>
                              </m:r>
                              <m:limLow>
                                <m:limLowPr>
                                  <m:ctrlPr>
                                    <a:rPr lang="en-US" i="1">
                                      <a:latin typeface="Cambria Math" panose="02040503050406030204" pitchFamily="18" charset="0"/>
                                    </a:rPr>
                                  </m:ctrlPr>
                                </m:limLowPr>
                                <m:e>
                                  <m:r>
                                    <m:rPr>
                                      <m:sty m:val="p"/>
                                    </m:rPr>
                                    <a:rPr lang="en-CA">
                                      <a:latin typeface="Cambria Math" panose="02040503050406030204" pitchFamily="18" charset="0"/>
                                    </a:rPr>
                                    <m:t>max</m:t>
                                  </m:r>
                                </m:e>
                                <m:lim>
                                  <m:r>
                                    <a:rPr lang="en-CA" i="1">
                                      <a:latin typeface="Cambria Math" panose="02040503050406030204" pitchFamily="18" charset="0"/>
                                    </a:rPr>
                                    <m:t>𝑢</m:t>
                                  </m:r>
                                </m:lim>
                              </m:limLow>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min</m:t>
                                      </m:r>
                                    </m:e>
                                    <m:lim>
                                      <m:r>
                                        <a:rPr lang="en-CA" i="1">
                                          <a:latin typeface="Cambria Math" panose="02040503050406030204" pitchFamily="18" charset="0"/>
                                        </a:rPr>
                                        <m:t>𝑑</m:t>
                                      </m:r>
                                    </m:lim>
                                  </m:limLow>
                                </m:fName>
                                <m:e>
                                  <m:d>
                                    <m:dPr>
                                      <m:begChr m:val="["/>
                                      <m:endChr m:val="]"/>
                                      <m:ctrlPr>
                                        <a:rPr lang="en-US" i="1">
                                          <a:latin typeface="Cambria Math" panose="02040503050406030204" pitchFamily="18" charset="0"/>
                                        </a:rPr>
                                      </m:ctrlPr>
                                    </m:dPr>
                                    <m:e>
                                      <m:sSup>
                                        <m:sSupPr>
                                          <m:ctrlPr>
                                            <a:rPr lang="en-CA" i="1">
                                              <a:latin typeface="Cambria Math" panose="02040503050406030204" pitchFamily="18" charset="0"/>
                                            </a:rPr>
                                          </m:ctrlPr>
                                        </m:sSupPr>
                                        <m:e>
                                          <m:d>
                                            <m:dPr>
                                              <m:ctrlPr>
                                                <a:rPr lang="en-CA" i="1">
                                                  <a:latin typeface="Cambria Math" panose="02040503050406030204" pitchFamily="18" charset="0"/>
                                                </a:rPr>
                                              </m:ctrlPr>
                                            </m:dPr>
                                            <m:e>
                                              <m:f>
                                                <m:fPr>
                                                  <m:ctrlPr>
                                                    <a:rPr lang="en-CA" i="1">
                                                      <a:latin typeface="Cambria Math" panose="02040503050406030204" pitchFamily="18" charset="0"/>
                                                    </a:rPr>
                                                  </m:ctrlPr>
                                                </m:fPr>
                                                <m:num>
                                                  <m:r>
                                                    <a:rPr lang="en-CA" i="1">
                                                      <a:latin typeface="Cambria Math" panose="02040503050406030204" pitchFamily="18" charset="0"/>
                                                    </a:rPr>
                                                    <m:t>𝜕</m:t>
                                                  </m:r>
                                                  <m:r>
                                                    <a:rPr lang="en-CA" i="1">
                                                      <a:latin typeface="Cambria Math" panose="02040503050406030204" pitchFamily="18" charset="0"/>
                                                    </a:rPr>
                                                    <m:t>𝑉</m:t>
                                                  </m:r>
                                                </m:num>
                                                <m:den>
                                                  <m:r>
                                                    <a:rPr lang="en-CA" i="1">
                                                      <a:latin typeface="Cambria Math" panose="02040503050406030204" pitchFamily="18" charset="0"/>
                                                    </a:rPr>
                                                    <m:t>𝜕</m:t>
                                                  </m:r>
                                                  <m:r>
                                                    <a:rPr lang="en-CA" i="1">
                                                      <a:latin typeface="Cambria Math" panose="02040503050406030204" pitchFamily="18" charset="0"/>
                                                    </a:rPr>
                                                    <m:t>𝑥</m:t>
                                                  </m:r>
                                                </m:den>
                                              </m:f>
                                            </m:e>
                                          </m:d>
                                        </m:e>
                                        <m:sup>
                                          <m:r>
                                            <a:rPr lang="en-CA" i="1">
                                              <a:latin typeface="Cambria Math" panose="02040503050406030204" pitchFamily="18" charset="0"/>
                                            </a:rPr>
                                            <m:t>⊤</m:t>
                                          </m:r>
                                        </m:sup>
                                      </m:sSup>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e>
                                  </m:d>
                                </m:e>
                              </m:func>
                              <m:r>
                                <a:rPr lang="en-CA" b="0" i="1" smtClean="0">
                                  <a:latin typeface="Cambria Math" panose="02040503050406030204" pitchFamily="18" charset="0"/>
                                </a:rPr>
                                <m:t>,</m:t>
                              </m:r>
                              <m:r>
                                <a:rPr lang="en-CA" b="0" i="1" smtClean="0">
                                  <a:latin typeface="Cambria Math" panose="02040503050406030204" pitchFamily="18" charset="0"/>
                                </a:rPr>
                                <m:t>𝑙</m:t>
                              </m:r>
                              <m:d>
                                <m:dPr>
                                  <m:ctrlPr>
                                    <a:rPr lang="en-CA" b="0" i="1" smtClean="0">
                                      <a:latin typeface="Cambria Math" panose="02040503050406030204" pitchFamily="18" charset="0"/>
                                    </a:rPr>
                                  </m:ctrlPr>
                                </m:dPr>
                                <m:e>
                                  <m:r>
                                    <a:rPr lang="en-CA" b="0" i="1" smtClean="0">
                                      <a:latin typeface="Cambria Math" panose="02040503050406030204" pitchFamily="18" charset="0"/>
                                    </a:rPr>
                                    <m:t>𝑥</m:t>
                                  </m:r>
                                </m:e>
                              </m:d>
                              <m:r>
                                <a:rPr lang="en-CA" b="0" i="1" smtClean="0">
                                  <a:latin typeface="Cambria Math" panose="02040503050406030204" pitchFamily="18" charset="0"/>
                                </a:rPr>
                                <m:t>−</m:t>
                              </m:r>
                              <m:r>
                                <a:rPr lang="en-CA" b="0" i="1" smtClean="0">
                                  <a:latin typeface="Cambria Math" panose="02040503050406030204" pitchFamily="18" charset="0"/>
                                </a:rPr>
                                <m:t>𝑉</m:t>
                              </m:r>
                              <m:d>
                                <m:dPr>
                                  <m:ctrlPr>
                                    <a:rPr lang="en-CA" b="0" i="1" smtClean="0">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𝑥</m:t>
                                  </m:r>
                                </m:e>
                              </m:d>
                            </m:e>
                          </m:d>
                          <m:r>
                            <a:rPr lang="en-CA" b="0" i="1" smtClean="0">
                              <a:latin typeface="Cambria Math" panose="02040503050406030204" pitchFamily="18" charset="0"/>
                            </a:rPr>
                            <m:t>=0</m:t>
                          </m:r>
                        </m:e>
                      </m:func>
                    </m:oMath>
                  </m:oMathPara>
                </a14:m>
                <a:endParaRPr lang="en-CA" dirty="0"/>
              </a:p>
              <a:p>
                <a:pPr marL="457200" lvl="1" indent="0">
                  <a:buNone/>
                </a:pPr>
                <a:endParaRPr lang="en-CA" dirty="0"/>
              </a:p>
              <a:p>
                <a:pPr lvl="1"/>
                <a:r>
                  <a:rPr lang="en-CA" dirty="0"/>
                  <a:t>Optimal control</a:t>
                </a:r>
              </a:p>
              <a:p>
                <a:pPr marL="457200" lvl="1" indent="0">
                  <a:buNone/>
                </a:pPr>
                <a14:m>
                  <m:oMathPara xmlns:m="http://schemas.openxmlformats.org/officeDocument/2006/math">
                    <m:oMathParaPr>
                      <m:jc m:val="centerGroup"/>
                    </m:oMathParaPr>
                    <m:oMath xmlns:m="http://schemas.openxmlformats.org/officeDocument/2006/math">
                      <m:sSup>
                        <m:sSupPr>
                          <m:ctrlPr>
                            <a:rPr lang="en-CA" b="0" i="1" smtClean="0">
                              <a:latin typeface="Cambria Math" panose="02040503050406030204" pitchFamily="18" charset="0"/>
                            </a:rPr>
                          </m:ctrlPr>
                        </m:sSupPr>
                        <m:e>
                          <m:r>
                            <a:rPr lang="en-CA" b="0" i="1" smtClean="0">
                              <a:latin typeface="Cambria Math" panose="02040503050406030204" pitchFamily="18" charset="0"/>
                            </a:rPr>
                            <m:t>𝑢</m:t>
                          </m:r>
                        </m:e>
                        <m:sup>
                          <m:r>
                            <a:rPr lang="en-CA" b="0" i="1" smtClean="0">
                              <a:latin typeface="Cambria Math" panose="02040503050406030204" pitchFamily="18" charset="0"/>
                            </a:rPr>
                            <m:t>∗</m:t>
                          </m:r>
                        </m:sup>
                      </m:sSup>
                      <m:r>
                        <a:rPr lang="en-CA" b="0" i="1" smtClean="0">
                          <a:latin typeface="Cambria Math" panose="02040503050406030204" pitchFamily="18" charset="0"/>
                        </a:rPr>
                        <m:t>=</m:t>
                      </m:r>
                      <m:func>
                        <m:funcPr>
                          <m:ctrlPr>
                            <a:rPr lang="en-CA" b="0" i="1" smtClean="0">
                              <a:latin typeface="Cambria Math" panose="02040503050406030204" pitchFamily="18" charset="0"/>
                            </a:rPr>
                          </m:ctrlPr>
                        </m:funcPr>
                        <m:fName>
                          <m:r>
                            <m:rPr>
                              <m:sty m:val="p"/>
                            </m:rPr>
                            <a:rPr lang="en-CA" b="0" i="0" smtClean="0">
                              <a:latin typeface="Cambria Math" panose="02040503050406030204" pitchFamily="18" charset="0"/>
                            </a:rPr>
                            <m:t>arg</m:t>
                          </m:r>
                        </m:fName>
                        <m:e>
                          <m:func>
                            <m:funcPr>
                              <m:ctrlPr>
                                <a:rPr lang="en-CA" b="0" i="1" smtClean="0">
                                  <a:latin typeface="Cambria Math" panose="02040503050406030204" pitchFamily="18" charset="0"/>
                                </a:rPr>
                              </m:ctrlPr>
                            </m:funcPr>
                            <m:fName>
                              <m:limLow>
                                <m:limLowPr>
                                  <m:ctrlPr>
                                    <a:rPr lang="en-CA" b="0" i="1" smtClean="0">
                                      <a:latin typeface="Cambria Math" panose="02040503050406030204" pitchFamily="18" charset="0"/>
                                    </a:rPr>
                                  </m:ctrlPr>
                                </m:limLowPr>
                                <m:e>
                                  <m:r>
                                    <m:rPr>
                                      <m:sty m:val="p"/>
                                    </m:rPr>
                                    <a:rPr lang="en-CA" b="0" i="0" smtClean="0">
                                      <a:latin typeface="Cambria Math" panose="02040503050406030204" pitchFamily="18" charset="0"/>
                                    </a:rPr>
                                    <m:t>max</m:t>
                                  </m:r>
                                </m:e>
                                <m:lim>
                                  <m:r>
                                    <a:rPr lang="en-CA" b="0" i="1" smtClean="0">
                                      <a:latin typeface="Cambria Math" panose="02040503050406030204" pitchFamily="18" charset="0"/>
                                    </a:rPr>
                                    <m:t>𝑢</m:t>
                                  </m:r>
                                </m:lim>
                              </m:limLow>
                            </m:fName>
                            <m:e>
                              <m:func>
                                <m:funcPr>
                                  <m:ctrlPr>
                                    <a:rPr lang="en-CA" b="0" i="1" smtClean="0">
                                      <a:latin typeface="Cambria Math" panose="02040503050406030204" pitchFamily="18" charset="0"/>
                                    </a:rPr>
                                  </m:ctrlPr>
                                </m:funcPr>
                                <m:fName>
                                  <m:limLow>
                                    <m:limLowPr>
                                      <m:ctrlPr>
                                        <a:rPr lang="en-CA" b="0" i="1" smtClean="0">
                                          <a:latin typeface="Cambria Math" panose="02040503050406030204" pitchFamily="18" charset="0"/>
                                        </a:rPr>
                                      </m:ctrlPr>
                                    </m:limLowPr>
                                    <m:e>
                                      <m:r>
                                        <m:rPr>
                                          <m:sty m:val="p"/>
                                        </m:rPr>
                                        <a:rPr lang="en-CA" b="0" i="0" smtClean="0">
                                          <a:latin typeface="Cambria Math" panose="02040503050406030204" pitchFamily="18" charset="0"/>
                                        </a:rPr>
                                        <m:t>min</m:t>
                                      </m:r>
                                    </m:e>
                                    <m:lim>
                                      <m:r>
                                        <a:rPr lang="en-CA" b="0" i="1" smtClean="0">
                                          <a:latin typeface="Cambria Math" panose="02040503050406030204" pitchFamily="18" charset="0"/>
                                        </a:rPr>
                                        <m:t>𝑑</m:t>
                                      </m:r>
                                    </m:lim>
                                  </m:limLow>
                                </m:fName>
                                <m:e>
                                  <m:sSup>
                                    <m:sSupPr>
                                      <m:ctrlPr>
                                        <a:rPr lang="en-CA" i="1">
                                          <a:latin typeface="Cambria Math" panose="02040503050406030204" pitchFamily="18" charset="0"/>
                                        </a:rPr>
                                      </m:ctrlPr>
                                    </m:sSupPr>
                                    <m:e>
                                      <m:d>
                                        <m:dPr>
                                          <m:ctrlPr>
                                            <a:rPr lang="en-CA" i="1">
                                              <a:latin typeface="Cambria Math" panose="02040503050406030204" pitchFamily="18" charset="0"/>
                                            </a:rPr>
                                          </m:ctrlPr>
                                        </m:dPr>
                                        <m:e>
                                          <m:f>
                                            <m:fPr>
                                              <m:ctrlPr>
                                                <a:rPr lang="en-CA" i="1">
                                                  <a:latin typeface="Cambria Math" panose="02040503050406030204" pitchFamily="18" charset="0"/>
                                                </a:rPr>
                                              </m:ctrlPr>
                                            </m:fPr>
                                            <m:num>
                                              <m:r>
                                                <a:rPr lang="en-CA" i="1">
                                                  <a:latin typeface="Cambria Math" panose="02040503050406030204" pitchFamily="18" charset="0"/>
                                                </a:rPr>
                                                <m:t>𝜕</m:t>
                                              </m:r>
                                              <m:r>
                                                <a:rPr lang="en-CA" i="1">
                                                  <a:latin typeface="Cambria Math" panose="02040503050406030204" pitchFamily="18" charset="0"/>
                                                </a:rPr>
                                                <m:t>𝑉</m:t>
                                              </m:r>
                                            </m:num>
                                            <m:den>
                                              <m:r>
                                                <a:rPr lang="en-CA" i="1">
                                                  <a:latin typeface="Cambria Math" panose="02040503050406030204" pitchFamily="18" charset="0"/>
                                                </a:rPr>
                                                <m:t>𝜕</m:t>
                                              </m:r>
                                              <m:r>
                                                <a:rPr lang="en-CA" i="1">
                                                  <a:latin typeface="Cambria Math" panose="02040503050406030204" pitchFamily="18" charset="0"/>
                                                </a:rPr>
                                                <m:t>𝑥</m:t>
                                              </m:r>
                                            </m:den>
                                          </m:f>
                                        </m:e>
                                      </m:d>
                                    </m:e>
                                    <m:sup>
                                      <m:r>
                                        <a:rPr lang="en-CA" i="1">
                                          <a:latin typeface="Cambria Math" panose="02040503050406030204" pitchFamily="18" charset="0"/>
                                        </a:rPr>
                                        <m:t>⊤</m:t>
                                      </m:r>
                                    </m:sup>
                                  </m:sSup>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e>
                              </m:func>
                            </m:e>
                          </m:func>
                        </m:e>
                      </m:func>
                    </m:oMath>
                  </m:oMathPara>
                </a14:m>
                <a:endParaRPr lang="en-CA" dirty="0"/>
              </a:p>
              <a:p>
                <a:pPr lvl="1"/>
                <a:endParaRPr lang="en-CA" dirty="0"/>
              </a:p>
            </p:txBody>
          </p:sp>
        </mc:Choice>
        <mc:Fallback>
          <p:sp>
            <p:nvSpPr>
              <p:cNvPr id="3" name="Content Placeholder 2">
                <a:extLst>
                  <a:ext uri="{FF2B5EF4-FFF2-40B4-BE49-F238E27FC236}">
                    <a16:creationId xmlns:a16="http://schemas.microsoft.com/office/drawing/2014/main" id="{C4AE738A-6B3A-47BC-8923-710E20EF516F}"/>
                  </a:ext>
                </a:extLst>
              </p:cNvPr>
              <p:cNvSpPr>
                <a:spLocks noGrp="1" noRot="1" noChangeAspect="1" noMove="1" noResize="1" noEditPoints="1" noAdjustHandles="1" noChangeArrowheads="1" noChangeShapeType="1" noTextEdit="1"/>
              </p:cNvSpPr>
              <p:nvPr>
                <p:ph sz="half" idx="1"/>
              </p:nvPr>
            </p:nvSpPr>
            <p:spPr>
              <a:xfrm>
                <a:off x="236808" y="1825625"/>
                <a:ext cx="5782992" cy="4351338"/>
              </a:xfrm>
              <a:blipFill>
                <a:blip r:embed="rId2"/>
                <a:stretch>
                  <a:fillRect l="-738" t="-2241"/>
                </a:stretch>
              </a:blipFill>
            </p:spPr>
            <p:txBody>
              <a:bodyPr/>
              <a:lstStyle/>
              <a:p>
                <a:r>
                  <a:rPr lang="en-CA">
                    <a:noFill/>
                  </a:rPr>
                  <a:t> </a:t>
                </a:r>
              </a:p>
            </p:txBody>
          </p:sp>
        </mc:Fallback>
      </mc:AlternateContent>
      <mc:AlternateContent xmlns:mc="http://schemas.openxmlformats.org/markup-compatibility/2006">
        <mc:Choice xmlns:a14="http://schemas.microsoft.com/office/drawing/2010/main" Requires="a14">
          <p:sp>
            <p:nvSpPr>
              <p:cNvPr id="4" name="Content Placeholder 3">
                <a:extLst>
                  <a:ext uri="{FF2B5EF4-FFF2-40B4-BE49-F238E27FC236}">
                    <a16:creationId xmlns:a16="http://schemas.microsoft.com/office/drawing/2014/main" id="{25CC0038-0D83-4E5F-9AE3-8FAF36F145BB}"/>
                  </a:ext>
                </a:extLst>
              </p:cNvPr>
              <p:cNvSpPr>
                <a:spLocks noGrp="1"/>
              </p:cNvSpPr>
              <p:nvPr>
                <p:ph sz="half" idx="2"/>
              </p:nvPr>
            </p:nvSpPr>
            <p:spPr>
              <a:xfrm>
                <a:off x="6172202" y="1825625"/>
                <a:ext cx="5937582" cy="4351338"/>
              </a:xfrm>
            </p:spPr>
            <p:txBody>
              <a:bodyPr>
                <a:normAutofit fontScale="62500" lnSpcReduction="20000"/>
              </a:bodyPr>
              <a:lstStyle/>
              <a:p>
                <a:r>
                  <a:rPr lang="en-CA" dirty="0"/>
                  <a:t>Reaching a goal</a:t>
                </a:r>
              </a:p>
              <a:p>
                <a:endParaRPr lang="en-CA" dirty="0"/>
              </a:p>
              <a:p>
                <a:pPr lvl="1"/>
                <a:r>
                  <a:rPr lang="en-CA" dirty="0"/>
                  <a:t>BRT definition</a:t>
                </a:r>
              </a:p>
              <a:p>
                <a:pPr marL="0" lvl="1" indent="0">
                  <a:buNone/>
                </a:pPr>
                <a14:m>
                  <m:oMathPara xmlns:m="http://schemas.openxmlformats.org/officeDocument/2006/math">
                    <m:oMathParaPr>
                      <m:jc m:val="centerGroup"/>
                    </m:oMathParaPr>
                    <m:oMath xmlns:m="http://schemas.openxmlformats.org/officeDocument/2006/math">
                      <m:acc>
                        <m:accPr>
                          <m:chr m:val="̅"/>
                          <m:ctrlPr>
                            <a:rPr lang="en-CA" b="0" i="1" smtClean="0">
                              <a:latin typeface="Cambria Math" panose="02040503050406030204" pitchFamily="18" charset="0"/>
                            </a:rPr>
                          </m:ctrlPr>
                        </m:accPr>
                        <m:e>
                          <m:r>
                            <a:rPr lang="en-CA" i="1">
                              <a:latin typeface="Cambria Math" panose="02040503050406030204" pitchFamily="18" charset="0"/>
                            </a:rPr>
                            <m:t>ℛ</m:t>
                          </m:r>
                        </m:e>
                      </m:acc>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d>
                        <m:dPr>
                          <m:begChr m:val="{"/>
                          <m:endChr m:val="}"/>
                          <m:ctrlPr>
                            <a:rPr lang="en-CA" i="1">
                              <a:latin typeface="Cambria Math" panose="02040503050406030204" pitchFamily="18" charset="0"/>
                            </a:rPr>
                          </m:ctrlPr>
                        </m:dPr>
                        <m:e>
                          <m:eqArr>
                            <m:eqArrPr>
                              <m:ctrlPr>
                                <a:rPr lang="en-CA" i="1">
                                  <a:latin typeface="Cambria Math" panose="02040503050406030204" pitchFamily="18" charset="0"/>
                                </a:rPr>
                              </m:ctrlPr>
                            </m:eqArrPr>
                            <m:e>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r>
                                <a:rPr lang="en-CA" i="1">
                                  <a:latin typeface="Cambria Math" panose="02040503050406030204" pitchFamily="18" charset="0"/>
                                </a:rPr>
                                <m:t>𝑢</m:t>
                              </m:r>
                              <m:d>
                                <m:dPr>
                                  <m:ctrlPr>
                                    <a:rPr lang="en-CA" i="1">
                                      <a:latin typeface="Cambria Math" panose="02040503050406030204" pitchFamily="18" charset="0"/>
                                    </a:rPr>
                                  </m:ctrlPr>
                                </m:dPr>
                                <m:e>
                                  <m:r>
                                    <a:rPr lang="en-CA" i="1">
                                      <a:latin typeface="Cambria Math" panose="02040503050406030204" pitchFamily="18" charset="0"/>
                                    </a:rPr>
                                    <m:t>⋅</m:t>
                                  </m:r>
                                </m:e>
                              </m:d>
                              <m:r>
                                <a:rPr lang="en-CA" i="1">
                                  <a:latin typeface="Cambria Math" panose="02040503050406030204" pitchFamily="18" charset="0"/>
                                </a:rPr>
                                <m:t>, </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i="1">
                                      <a:latin typeface="Cambria Math" panose="02040503050406030204" pitchFamily="18" charset="0"/>
                                    </a:rPr>
                                    <m:t>𝑡</m:t>
                                  </m:r>
                                </m:e>
                              </m:d>
                              <m:r>
                                <a:rPr lang="en-CA" i="1">
                                  <a:latin typeface="Cambria Math" panose="02040503050406030204" pitchFamily="18" charset="0"/>
                                </a:rPr>
                                <m:t>=</m:t>
                              </m:r>
                              <m:acc>
                                <m:accPr>
                                  <m:chr m:val="̅"/>
                                  <m:ctrlPr>
                                    <a:rPr lang="en-CA" i="1">
                                      <a:latin typeface="Cambria Math" panose="02040503050406030204" pitchFamily="18" charset="0"/>
                                    </a:rPr>
                                  </m:ctrlPr>
                                </m:accPr>
                                <m:e>
                                  <m:r>
                                    <a:rPr lang="en-CA" i="1">
                                      <a:latin typeface="Cambria Math" panose="02040503050406030204" pitchFamily="18" charset="0"/>
                                    </a:rPr>
                                    <m:t>𝑥</m:t>
                                  </m:r>
                                </m:e>
                              </m:acc>
                              <m:r>
                                <a:rPr lang="en-CA" i="1">
                                  <a:latin typeface="Cambria Math" panose="02040503050406030204" pitchFamily="18" charset="0"/>
                                </a:rPr>
                                <m:t>,</m:t>
                              </m:r>
                            </m:e>
                            <m:e>
                              <m:r>
                                <a:rPr lang="en-CA" i="1">
                                  <a:latin typeface="Cambria Math" panose="02040503050406030204" pitchFamily="18" charset="0"/>
                                </a:rPr>
                                <m:t>∃</m:t>
                              </m:r>
                              <m:r>
                                <a:rPr lang="en-CA" i="1">
                                  <a:latin typeface="Cambria Math" panose="02040503050406030204" pitchFamily="18" charset="0"/>
                                </a:rPr>
                                <m:t>𝑠</m:t>
                              </m:r>
                              <m:r>
                                <a:rPr lang="en-CA" i="1">
                                  <a:latin typeface="Cambria Math" panose="02040503050406030204" pitchFamily="18" charset="0"/>
                                </a:rPr>
                                <m:t>∈</m:t>
                              </m:r>
                              <m:d>
                                <m:dPr>
                                  <m:begChr m:val="["/>
                                  <m:endChr m:val="]"/>
                                  <m:ctrlPr>
                                    <a:rPr lang="en-CA" i="1">
                                      <a:latin typeface="Cambria Math" panose="02040503050406030204" pitchFamily="18" charset="0"/>
                                    </a:rPr>
                                  </m:ctrlPr>
                                </m:dPr>
                                <m:e>
                                  <m:r>
                                    <a:rPr lang="en-CA" i="1">
                                      <a:latin typeface="Cambria Math" panose="02040503050406030204" pitchFamily="18" charset="0"/>
                                    </a:rPr>
                                    <m:t>𝑡</m:t>
                                  </m:r>
                                  <m:r>
                                    <a:rPr lang="en-CA" i="1">
                                      <a:latin typeface="Cambria Math" panose="02040503050406030204" pitchFamily="18" charset="0"/>
                                    </a:rPr>
                                    <m:t>,0</m:t>
                                  </m:r>
                                </m:e>
                              </m:d>
                              <m:r>
                                <a:rPr lang="en-CA" i="1">
                                  <a:latin typeface="Cambria Math" panose="02040503050406030204" pitchFamily="18" charset="0"/>
                                </a:rPr>
                                <m:t>,</m:t>
                              </m:r>
                              <m:r>
                                <a:rPr lang="en-CA" i="1">
                                  <a:latin typeface="Cambria Math" panose="02040503050406030204" pitchFamily="18" charset="0"/>
                                </a:rPr>
                                <m:t>𝑥</m:t>
                              </m:r>
                              <m:d>
                                <m:dPr>
                                  <m:ctrlPr>
                                    <a:rPr lang="en-CA" i="1">
                                      <a:latin typeface="Cambria Math" panose="02040503050406030204" pitchFamily="18" charset="0"/>
                                    </a:rPr>
                                  </m:ctrlPr>
                                </m:dPr>
                                <m:e>
                                  <m:r>
                                    <a:rPr lang="en-CA" b="0" i="1" smtClean="0">
                                      <a:latin typeface="Cambria Math" panose="02040503050406030204" pitchFamily="18" charset="0"/>
                                    </a:rPr>
                                    <m:t>𝑠</m:t>
                                  </m:r>
                                </m:e>
                              </m:d>
                              <m:r>
                                <a:rPr lang="en-CA" i="1">
                                  <a:latin typeface="Cambria Math" panose="02040503050406030204" pitchFamily="18" charset="0"/>
                                </a:rPr>
                                <m:t>∈</m:t>
                              </m:r>
                              <m:r>
                                <a:rPr lang="en-CA" i="1">
                                  <a:latin typeface="Cambria Math" panose="02040503050406030204" pitchFamily="18" charset="0"/>
                                </a:rPr>
                                <m:t>𝒯</m:t>
                              </m:r>
                            </m:e>
                          </m:eqArr>
                        </m:e>
                      </m:d>
                    </m:oMath>
                  </m:oMathPara>
                </a14:m>
                <a:endParaRPr lang="en-CA" dirty="0"/>
              </a:p>
              <a:p>
                <a:pPr lvl="1"/>
                <a:endParaRPr lang="en-CA" dirty="0"/>
              </a:p>
              <a:p>
                <a:pPr lvl="1"/>
                <a:r>
                  <a:rPr lang="en-CA" dirty="0"/>
                  <a:t>Value function</a:t>
                </a:r>
              </a:p>
              <a:p>
                <a:pPr marL="457200" lvl="1" indent="0">
                  <a:buNone/>
                </a:pPr>
                <a14:m>
                  <m:oMathPara xmlns:m="http://schemas.openxmlformats.org/officeDocument/2006/math">
                    <m:oMathParaPr>
                      <m:jc m:val="centerGroup"/>
                    </m:oMathParaPr>
                    <m:oMath xmlns:m="http://schemas.openxmlformats.org/officeDocument/2006/math">
                      <m:r>
                        <a:rPr lang="en-CA" i="1">
                          <a:latin typeface="Cambria Math" panose="02040503050406030204" pitchFamily="18" charset="0"/>
                        </a:rPr>
                        <m:t>𝑉</m:t>
                      </m:r>
                      <m:d>
                        <m:dPr>
                          <m:ctrlPr>
                            <a:rPr lang="en-CA" i="1">
                              <a:latin typeface="Cambria Math" panose="02040503050406030204" pitchFamily="18" charset="0"/>
                            </a:rPr>
                          </m:ctrlPr>
                        </m:dPr>
                        <m:e>
                          <m:r>
                            <a:rPr lang="en-CA" i="1">
                              <a:latin typeface="Cambria Math" panose="02040503050406030204" pitchFamily="18" charset="0"/>
                            </a:rPr>
                            <m:t>𝑡</m:t>
                          </m:r>
                          <m:r>
                            <a:rPr lang="en-CA" i="1">
                              <a:latin typeface="Cambria Math" panose="02040503050406030204" pitchFamily="18" charset="0"/>
                            </a:rPr>
                            <m:t>,</m:t>
                          </m:r>
                          <m:r>
                            <a:rPr lang="en-CA" i="1">
                              <a:latin typeface="Cambria Math" panose="02040503050406030204" pitchFamily="18" charset="0"/>
                            </a:rPr>
                            <m:t>𝑥</m:t>
                          </m:r>
                        </m:e>
                      </m:d>
                      <m:r>
                        <a:rPr lang="en-CA" i="1">
                          <a:latin typeface="Cambria Math" panose="02040503050406030204" pitchFamily="18" charset="0"/>
                        </a:rPr>
                        <m:t>=</m:t>
                      </m:r>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b="0" i="0" smtClean="0">
                                  <a:latin typeface="Cambria Math" panose="02040503050406030204" pitchFamily="18" charset="0"/>
                                </a:rPr>
                                <m:t>max</m:t>
                              </m:r>
                            </m:e>
                            <m:lim>
                              <m:r>
                                <m:rPr>
                                  <m:sty m:val="p"/>
                                </m:rPr>
                                <a:rPr lang="en-CA">
                                  <a:latin typeface="Cambria Math" panose="02040503050406030204" pitchFamily="18" charset="0"/>
                                </a:rPr>
                                <m:t>Γ</m:t>
                              </m:r>
                              <m:d>
                                <m:dPr>
                                  <m:begChr m:val="["/>
                                  <m:endChr m:val="]"/>
                                  <m:ctrlPr>
                                    <a:rPr lang="en-CA" i="1">
                                      <a:latin typeface="Cambria Math" panose="02040503050406030204" pitchFamily="18" charset="0"/>
                                    </a:rPr>
                                  </m:ctrlPr>
                                </m:dPr>
                                <m:e>
                                  <m:r>
                                    <a:rPr lang="en-CA" i="1">
                                      <a:latin typeface="Cambria Math" panose="02040503050406030204" pitchFamily="18" charset="0"/>
                                    </a:rPr>
                                    <m:t>𝑢</m:t>
                                  </m:r>
                                </m:e>
                              </m:d>
                            </m:lim>
                          </m:limLow>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b="0" i="0" smtClean="0">
                                      <a:latin typeface="Cambria Math" panose="02040503050406030204" pitchFamily="18" charset="0"/>
                                    </a:rPr>
                                    <m:t>min</m:t>
                                  </m:r>
                                </m:e>
                                <m:lim>
                                  <m:r>
                                    <a:rPr lang="en-CA" i="1">
                                      <a:latin typeface="Cambria Math" panose="02040503050406030204" pitchFamily="18" charset="0"/>
                                    </a:rPr>
                                    <m:t>𝑢</m:t>
                                  </m:r>
                                </m:lim>
                              </m:limLow>
                            </m:fName>
                            <m:e>
                              <m:func>
                                <m:funcPr>
                                  <m:ctrlPr>
                                    <a:rPr lang="en-CA" b="1" i="1">
                                      <a:latin typeface="Cambria Math" panose="02040503050406030204" pitchFamily="18" charset="0"/>
                                    </a:rPr>
                                  </m:ctrlPr>
                                </m:funcPr>
                                <m:fName>
                                  <m:limLow>
                                    <m:limLowPr>
                                      <m:ctrlPr>
                                        <a:rPr lang="en-CA" b="1" i="1">
                                          <a:latin typeface="Cambria Math" panose="02040503050406030204" pitchFamily="18" charset="0"/>
                                        </a:rPr>
                                      </m:ctrlPr>
                                    </m:limLowPr>
                                    <m:e>
                                      <m:r>
                                        <a:rPr lang="en-CA" b="1" i="0">
                                          <a:latin typeface="Cambria Math" panose="02040503050406030204" pitchFamily="18" charset="0"/>
                                        </a:rPr>
                                        <m:t>𝐦𝐢𝐧</m:t>
                                      </m:r>
                                    </m:e>
                                    <m:lim>
                                      <m:r>
                                        <a:rPr lang="en-CA" b="1" i="1">
                                          <a:latin typeface="Cambria Math" panose="02040503050406030204" pitchFamily="18" charset="0"/>
                                        </a:rPr>
                                        <m:t>𝒔</m:t>
                                      </m:r>
                                      <m:r>
                                        <a:rPr lang="en-CA" b="1" i="1">
                                          <a:latin typeface="Cambria Math" panose="02040503050406030204" pitchFamily="18" charset="0"/>
                                        </a:rPr>
                                        <m:t>∈</m:t>
                                      </m:r>
                                      <m:d>
                                        <m:dPr>
                                          <m:begChr m:val="["/>
                                          <m:endChr m:val="]"/>
                                          <m:ctrlPr>
                                            <a:rPr lang="en-CA" b="1" i="1">
                                              <a:latin typeface="Cambria Math" panose="02040503050406030204" pitchFamily="18" charset="0"/>
                                            </a:rPr>
                                          </m:ctrlPr>
                                        </m:dPr>
                                        <m:e>
                                          <m:r>
                                            <a:rPr lang="en-CA" b="1" i="1">
                                              <a:latin typeface="Cambria Math" panose="02040503050406030204" pitchFamily="18" charset="0"/>
                                            </a:rPr>
                                            <m:t>𝒕</m:t>
                                          </m:r>
                                          <m:r>
                                            <a:rPr lang="en-CA" b="1" i="1">
                                              <a:latin typeface="Cambria Math" panose="02040503050406030204" pitchFamily="18" charset="0"/>
                                            </a:rPr>
                                            <m:t>,</m:t>
                                          </m:r>
                                          <m:r>
                                            <a:rPr lang="en-CA" b="1" i="1">
                                              <a:latin typeface="Cambria Math" panose="02040503050406030204" pitchFamily="18" charset="0"/>
                                            </a:rPr>
                                            <m:t>𝟎</m:t>
                                          </m:r>
                                        </m:e>
                                      </m:d>
                                    </m:lim>
                                  </m:limLow>
                                </m:fName>
                                <m:e>
                                  <m:r>
                                    <a:rPr lang="en-CA" b="1" i="1">
                                      <a:latin typeface="Cambria Math" panose="02040503050406030204" pitchFamily="18" charset="0"/>
                                    </a:rPr>
                                    <m:t>𝒍</m:t>
                                  </m:r>
                                  <m:d>
                                    <m:dPr>
                                      <m:ctrlPr>
                                        <a:rPr lang="en-CA" b="1" i="1">
                                          <a:latin typeface="Cambria Math" panose="02040503050406030204" pitchFamily="18" charset="0"/>
                                        </a:rPr>
                                      </m:ctrlPr>
                                    </m:dPr>
                                    <m:e>
                                      <m:r>
                                        <a:rPr lang="en-CA" b="1" i="1">
                                          <a:latin typeface="Cambria Math" panose="02040503050406030204" pitchFamily="18" charset="0"/>
                                        </a:rPr>
                                        <m:t>𝒙</m:t>
                                      </m:r>
                                      <m:d>
                                        <m:dPr>
                                          <m:ctrlPr>
                                            <a:rPr lang="en-CA" b="1" i="1">
                                              <a:latin typeface="Cambria Math" panose="02040503050406030204" pitchFamily="18" charset="0"/>
                                            </a:rPr>
                                          </m:ctrlPr>
                                        </m:dPr>
                                        <m:e>
                                          <m:r>
                                            <a:rPr lang="en-CA" b="1" i="1">
                                              <a:latin typeface="Cambria Math" panose="02040503050406030204" pitchFamily="18" charset="0"/>
                                            </a:rPr>
                                            <m:t>𝒔</m:t>
                                          </m:r>
                                        </m:e>
                                      </m:d>
                                    </m:e>
                                  </m:d>
                                </m:e>
                              </m:func>
                            </m:e>
                          </m:func>
                        </m:e>
                      </m:func>
                    </m:oMath>
                  </m:oMathPara>
                </a14:m>
                <a:endParaRPr lang="en-CA" dirty="0"/>
              </a:p>
              <a:p>
                <a:pPr marL="457200" lvl="1" indent="0">
                  <a:buNone/>
                </a:pPr>
                <a:endParaRPr lang="en-CA" dirty="0"/>
              </a:p>
              <a:p>
                <a:pPr lvl="1"/>
                <a:r>
                  <a:rPr lang="en-CA" b="1" dirty="0"/>
                  <a:t>HJ Variational Inequality</a:t>
                </a:r>
              </a:p>
              <a:p>
                <a:pPr marL="457200" lvl="1" indent="0">
                  <a:buNone/>
                </a:pPr>
                <a14:m>
                  <m:oMathPara xmlns:m="http://schemas.openxmlformats.org/officeDocument/2006/math">
                    <m:oMathParaPr>
                      <m:jc m:val="centerGroup"/>
                    </m:oMathParaPr>
                    <m:oMath xmlns:m="http://schemas.openxmlformats.org/officeDocument/2006/math">
                      <m:func>
                        <m:funcPr>
                          <m:ctrlPr>
                            <a:rPr lang="en-CA" i="1">
                              <a:latin typeface="Cambria Math" panose="02040503050406030204" pitchFamily="18" charset="0"/>
                            </a:rPr>
                          </m:ctrlPr>
                        </m:funcPr>
                        <m:fName>
                          <m:r>
                            <m:rPr>
                              <m:sty m:val="p"/>
                            </m:rPr>
                            <a:rPr lang="en-CA">
                              <a:latin typeface="Cambria Math" panose="02040503050406030204" pitchFamily="18" charset="0"/>
                            </a:rPr>
                            <m:t>min</m:t>
                          </m:r>
                        </m:fName>
                        <m:e>
                          <m:d>
                            <m:dPr>
                              <m:begChr m:val="{"/>
                              <m:endChr m:val="}"/>
                              <m:ctrlPr>
                                <a:rPr lang="en-CA" i="1">
                                  <a:latin typeface="Cambria Math" panose="02040503050406030204" pitchFamily="18" charset="0"/>
                                </a:rPr>
                              </m:ctrlPr>
                            </m:dPr>
                            <m:e>
                              <m:f>
                                <m:fPr>
                                  <m:ctrlPr>
                                    <a:rPr lang="en-CA" i="1">
                                      <a:latin typeface="Cambria Math" panose="02040503050406030204" pitchFamily="18" charset="0"/>
                                    </a:rPr>
                                  </m:ctrlPr>
                                </m:fPr>
                                <m:num>
                                  <m:r>
                                    <a:rPr lang="en-CA" i="1">
                                      <a:latin typeface="Cambria Math" panose="02040503050406030204" pitchFamily="18" charset="0"/>
                                    </a:rPr>
                                    <m:t>𝜕</m:t>
                                  </m:r>
                                  <m:r>
                                    <a:rPr lang="en-CA" i="1">
                                      <a:latin typeface="Cambria Math" panose="02040503050406030204" pitchFamily="18" charset="0"/>
                                    </a:rPr>
                                    <m:t>𝑉</m:t>
                                  </m:r>
                                </m:num>
                                <m:den>
                                  <m:r>
                                    <a:rPr lang="en-CA" i="1">
                                      <a:latin typeface="Cambria Math" panose="02040503050406030204" pitchFamily="18" charset="0"/>
                                    </a:rPr>
                                    <m:t>𝜕</m:t>
                                  </m:r>
                                  <m:r>
                                    <a:rPr lang="en-CA" i="1">
                                      <a:latin typeface="Cambria Math" panose="02040503050406030204" pitchFamily="18" charset="0"/>
                                    </a:rPr>
                                    <m:t>𝑡</m:t>
                                  </m:r>
                                </m:den>
                              </m:f>
                              <m:r>
                                <a:rPr lang="en-CA" i="1">
                                  <a:latin typeface="Cambria Math" panose="02040503050406030204" pitchFamily="18" charset="0"/>
                                </a:rPr>
                                <m:t>+</m:t>
                              </m:r>
                              <m:limLow>
                                <m:limLowPr>
                                  <m:ctrlPr>
                                    <a:rPr lang="en-US" i="1">
                                      <a:latin typeface="Cambria Math" panose="02040503050406030204" pitchFamily="18" charset="0"/>
                                    </a:rPr>
                                  </m:ctrlPr>
                                </m:limLowPr>
                                <m:e>
                                  <m:r>
                                    <m:rPr>
                                      <m:sty m:val="p"/>
                                    </m:rPr>
                                    <a:rPr lang="en-CA">
                                      <a:latin typeface="Cambria Math" panose="02040503050406030204" pitchFamily="18" charset="0"/>
                                    </a:rPr>
                                    <m:t>m</m:t>
                                  </m:r>
                                  <m:r>
                                    <m:rPr>
                                      <m:sty m:val="p"/>
                                    </m:rPr>
                                    <a:rPr lang="en-CA" b="0" i="0" smtClean="0">
                                      <a:latin typeface="Cambria Math" panose="02040503050406030204" pitchFamily="18" charset="0"/>
                                    </a:rPr>
                                    <m:t>in</m:t>
                                  </m:r>
                                </m:e>
                                <m:lim>
                                  <m:r>
                                    <a:rPr lang="en-CA" i="1">
                                      <a:latin typeface="Cambria Math" panose="02040503050406030204" pitchFamily="18" charset="0"/>
                                    </a:rPr>
                                    <m:t>𝑢</m:t>
                                  </m:r>
                                </m:lim>
                              </m:limLow>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m:t>
                                      </m:r>
                                      <m:r>
                                        <m:rPr>
                                          <m:sty m:val="p"/>
                                        </m:rPr>
                                        <a:rPr lang="en-CA" b="0" i="0" smtClean="0">
                                          <a:latin typeface="Cambria Math" panose="02040503050406030204" pitchFamily="18" charset="0"/>
                                        </a:rPr>
                                        <m:t>ax</m:t>
                                      </m:r>
                                    </m:e>
                                    <m:lim>
                                      <m:r>
                                        <a:rPr lang="en-CA" i="1">
                                          <a:latin typeface="Cambria Math" panose="02040503050406030204" pitchFamily="18" charset="0"/>
                                        </a:rPr>
                                        <m:t>𝑑</m:t>
                                      </m:r>
                                    </m:lim>
                                  </m:limLow>
                                </m:fName>
                                <m:e>
                                  <m:d>
                                    <m:dPr>
                                      <m:begChr m:val="["/>
                                      <m:endChr m:val="]"/>
                                      <m:ctrlPr>
                                        <a:rPr lang="en-US" i="1">
                                          <a:latin typeface="Cambria Math" panose="02040503050406030204" pitchFamily="18" charset="0"/>
                                        </a:rPr>
                                      </m:ctrlPr>
                                    </m:dPr>
                                    <m:e>
                                      <m:sSup>
                                        <m:sSupPr>
                                          <m:ctrlPr>
                                            <a:rPr lang="en-CA" i="1">
                                              <a:latin typeface="Cambria Math" panose="02040503050406030204" pitchFamily="18" charset="0"/>
                                            </a:rPr>
                                          </m:ctrlPr>
                                        </m:sSupPr>
                                        <m:e>
                                          <m:d>
                                            <m:dPr>
                                              <m:ctrlPr>
                                                <a:rPr lang="en-CA" i="1">
                                                  <a:latin typeface="Cambria Math" panose="02040503050406030204" pitchFamily="18" charset="0"/>
                                                </a:rPr>
                                              </m:ctrlPr>
                                            </m:dPr>
                                            <m:e>
                                              <m:f>
                                                <m:fPr>
                                                  <m:ctrlPr>
                                                    <a:rPr lang="en-CA" i="1">
                                                      <a:latin typeface="Cambria Math" panose="02040503050406030204" pitchFamily="18" charset="0"/>
                                                    </a:rPr>
                                                  </m:ctrlPr>
                                                </m:fPr>
                                                <m:num>
                                                  <m:r>
                                                    <a:rPr lang="en-CA" i="1">
                                                      <a:latin typeface="Cambria Math" panose="02040503050406030204" pitchFamily="18" charset="0"/>
                                                    </a:rPr>
                                                    <m:t>𝜕</m:t>
                                                  </m:r>
                                                  <m:r>
                                                    <a:rPr lang="en-CA" i="1">
                                                      <a:latin typeface="Cambria Math" panose="02040503050406030204" pitchFamily="18" charset="0"/>
                                                    </a:rPr>
                                                    <m:t>𝑉</m:t>
                                                  </m:r>
                                                </m:num>
                                                <m:den>
                                                  <m:r>
                                                    <a:rPr lang="en-CA" i="1">
                                                      <a:latin typeface="Cambria Math" panose="02040503050406030204" pitchFamily="18" charset="0"/>
                                                    </a:rPr>
                                                    <m:t>𝜕</m:t>
                                                  </m:r>
                                                  <m:r>
                                                    <a:rPr lang="en-CA" i="1">
                                                      <a:latin typeface="Cambria Math" panose="02040503050406030204" pitchFamily="18" charset="0"/>
                                                    </a:rPr>
                                                    <m:t>𝑥</m:t>
                                                  </m:r>
                                                </m:den>
                                              </m:f>
                                            </m:e>
                                          </m:d>
                                        </m:e>
                                        <m:sup>
                                          <m:r>
                                            <a:rPr lang="en-CA" i="1">
                                              <a:latin typeface="Cambria Math" panose="02040503050406030204" pitchFamily="18" charset="0"/>
                                            </a:rPr>
                                            <m:t>⊤</m:t>
                                          </m:r>
                                        </m:sup>
                                      </m:sSup>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e>
                                  </m:d>
                                </m:e>
                              </m:func>
                              <m:r>
                                <a:rPr lang="en-CA" i="1">
                                  <a:latin typeface="Cambria Math" panose="02040503050406030204" pitchFamily="18" charset="0"/>
                                </a:rPr>
                                <m:t>,</m:t>
                              </m:r>
                              <m:r>
                                <a:rPr lang="en-CA" i="1">
                                  <a:latin typeface="Cambria Math" panose="02040503050406030204" pitchFamily="18" charset="0"/>
                                </a:rPr>
                                <m:t>𝑙</m:t>
                              </m:r>
                              <m:d>
                                <m:dPr>
                                  <m:ctrlPr>
                                    <a:rPr lang="en-CA" i="1">
                                      <a:latin typeface="Cambria Math" panose="02040503050406030204" pitchFamily="18" charset="0"/>
                                    </a:rPr>
                                  </m:ctrlPr>
                                </m:dPr>
                                <m:e>
                                  <m:r>
                                    <a:rPr lang="en-CA" i="1">
                                      <a:latin typeface="Cambria Math" panose="02040503050406030204" pitchFamily="18" charset="0"/>
                                    </a:rPr>
                                    <m:t>𝑥</m:t>
                                  </m:r>
                                </m:e>
                              </m:d>
                              <m:r>
                                <a:rPr lang="en-CA" i="1">
                                  <a:latin typeface="Cambria Math" panose="02040503050406030204" pitchFamily="18" charset="0"/>
                                </a:rPr>
                                <m:t>−</m:t>
                              </m:r>
                              <m:r>
                                <a:rPr lang="en-CA" i="1">
                                  <a:latin typeface="Cambria Math" panose="02040503050406030204" pitchFamily="18" charset="0"/>
                                </a:rPr>
                                <m:t>𝑉</m:t>
                              </m:r>
                              <m:d>
                                <m:dPr>
                                  <m:ctrlPr>
                                    <a:rPr lang="en-CA" i="1">
                                      <a:latin typeface="Cambria Math" panose="02040503050406030204" pitchFamily="18" charset="0"/>
                                    </a:rPr>
                                  </m:ctrlPr>
                                </m:dPr>
                                <m:e>
                                  <m:r>
                                    <a:rPr lang="en-CA" i="1">
                                      <a:latin typeface="Cambria Math" panose="02040503050406030204" pitchFamily="18" charset="0"/>
                                    </a:rPr>
                                    <m:t>𝑡</m:t>
                                  </m:r>
                                  <m:r>
                                    <a:rPr lang="en-CA" i="1">
                                      <a:latin typeface="Cambria Math" panose="02040503050406030204" pitchFamily="18" charset="0"/>
                                    </a:rPr>
                                    <m:t>,</m:t>
                                  </m:r>
                                  <m:r>
                                    <a:rPr lang="en-CA" i="1">
                                      <a:latin typeface="Cambria Math" panose="02040503050406030204" pitchFamily="18" charset="0"/>
                                    </a:rPr>
                                    <m:t>𝑥</m:t>
                                  </m:r>
                                </m:e>
                              </m:d>
                            </m:e>
                          </m:d>
                          <m:r>
                            <a:rPr lang="en-CA" b="0" i="1" smtClean="0">
                              <a:latin typeface="Cambria Math" panose="02040503050406030204" pitchFamily="18" charset="0"/>
                            </a:rPr>
                            <m:t>=0</m:t>
                          </m:r>
                        </m:e>
                      </m:func>
                    </m:oMath>
                  </m:oMathPara>
                </a14:m>
                <a:endParaRPr lang="en-CA" dirty="0"/>
              </a:p>
              <a:p>
                <a:pPr lvl="1"/>
                <a:endParaRPr lang="en-CA" dirty="0"/>
              </a:p>
              <a:p>
                <a:pPr lvl="1"/>
                <a:r>
                  <a:rPr lang="en-CA" dirty="0"/>
                  <a:t>Optimal control</a:t>
                </a:r>
              </a:p>
              <a:p>
                <a:pPr marL="457200" lvl="1" indent="0">
                  <a:buNone/>
                </a:pPr>
                <a14:m>
                  <m:oMathPara xmlns:m="http://schemas.openxmlformats.org/officeDocument/2006/math">
                    <m:oMathParaPr>
                      <m:jc m:val="centerGroup"/>
                    </m:oMathParaPr>
                    <m:oMath xmlns:m="http://schemas.openxmlformats.org/officeDocument/2006/math">
                      <m:sSup>
                        <m:sSupPr>
                          <m:ctrlPr>
                            <a:rPr lang="en-CA" i="1">
                              <a:latin typeface="Cambria Math" panose="02040503050406030204" pitchFamily="18" charset="0"/>
                            </a:rPr>
                          </m:ctrlPr>
                        </m:sSupPr>
                        <m:e>
                          <m:r>
                            <a:rPr lang="en-CA" i="1">
                              <a:latin typeface="Cambria Math" panose="02040503050406030204" pitchFamily="18" charset="0"/>
                            </a:rPr>
                            <m:t>𝑢</m:t>
                          </m:r>
                        </m:e>
                        <m:sup>
                          <m:r>
                            <a:rPr lang="en-CA" i="1">
                              <a:latin typeface="Cambria Math" panose="02040503050406030204" pitchFamily="18" charset="0"/>
                            </a:rPr>
                            <m:t>∗</m:t>
                          </m:r>
                        </m:sup>
                      </m:sSup>
                      <m:r>
                        <a:rPr lang="en-CA" i="1">
                          <a:latin typeface="Cambria Math" panose="02040503050406030204" pitchFamily="18" charset="0"/>
                        </a:rPr>
                        <m:t>=</m:t>
                      </m:r>
                      <m:func>
                        <m:funcPr>
                          <m:ctrlPr>
                            <a:rPr lang="en-CA" i="1">
                              <a:latin typeface="Cambria Math" panose="02040503050406030204" pitchFamily="18" charset="0"/>
                            </a:rPr>
                          </m:ctrlPr>
                        </m:funcPr>
                        <m:fName>
                          <m:r>
                            <m:rPr>
                              <m:sty m:val="p"/>
                            </m:rPr>
                            <a:rPr lang="en-CA">
                              <a:latin typeface="Cambria Math" panose="02040503050406030204" pitchFamily="18" charset="0"/>
                            </a:rPr>
                            <m:t>arg</m:t>
                          </m:r>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b="0" i="0" smtClean="0">
                                      <a:latin typeface="Cambria Math" panose="02040503050406030204" pitchFamily="18" charset="0"/>
                                    </a:rPr>
                                    <m:t>min</m:t>
                                  </m:r>
                                </m:e>
                                <m:lim>
                                  <m:r>
                                    <a:rPr lang="en-CA" i="1">
                                      <a:latin typeface="Cambria Math" panose="02040503050406030204" pitchFamily="18" charset="0"/>
                                    </a:rPr>
                                    <m:t>𝑢</m:t>
                                  </m:r>
                                </m:lim>
                              </m:limLow>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b="0" i="0" smtClean="0">
                                          <a:latin typeface="Cambria Math" panose="02040503050406030204" pitchFamily="18" charset="0"/>
                                        </a:rPr>
                                        <m:t>max</m:t>
                                      </m:r>
                                    </m:e>
                                    <m:lim>
                                      <m:r>
                                        <a:rPr lang="en-CA" i="1">
                                          <a:latin typeface="Cambria Math" panose="02040503050406030204" pitchFamily="18" charset="0"/>
                                        </a:rPr>
                                        <m:t>𝑑</m:t>
                                      </m:r>
                                    </m:lim>
                                  </m:limLow>
                                </m:fName>
                                <m:e>
                                  <m:sSup>
                                    <m:sSupPr>
                                      <m:ctrlPr>
                                        <a:rPr lang="en-CA" i="1">
                                          <a:latin typeface="Cambria Math" panose="02040503050406030204" pitchFamily="18" charset="0"/>
                                        </a:rPr>
                                      </m:ctrlPr>
                                    </m:sSupPr>
                                    <m:e>
                                      <m:d>
                                        <m:dPr>
                                          <m:ctrlPr>
                                            <a:rPr lang="en-CA" i="1">
                                              <a:latin typeface="Cambria Math" panose="02040503050406030204" pitchFamily="18" charset="0"/>
                                            </a:rPr>
                                          </m:ctrlPr>
                                        </m:dPr>
                                        <m:e>
                                          <m:f>
                                            <m:fPr>
                                              <m:ctrlPr>
                                                <a:rPr lang="en-CA" i="1">
                                                  <a:latin typeface="Cambria Math" panose="02040503050406030204" pitchFamily="18" charset="0"/>
                                                </a:rPr>
                                              </m:ctrlPr>
                                            </m:fPr>
                                            <m:num>
                                              <m:r>
                                                <a:rPr lang="en-CA" i="1">
                                                  <a:latin typeface="Cambria Math" panose="02040503050406030204" pitchFamily="18" charset="0"/>
                                                </a:rPr>
                                                <m:t>𝜕</m:t>
                                              </m:r>
                                              <m:r>
                                                <a:rPr lang="en-CA" i="1">
                                                  <a:latin typeface="Cambria Math" panose="02040503050406030204" pitchFamily="18" charset="0"/>
                                                </a:rPr>
                                                <m:t>𝑉</m:t>
                                              </m:r>
                                            </m:num>
                                            <m:den>
                                              <m:r>
                                                <a:rPr lang="en-CA" i="1">
                                                  <a:latin typeface="Cambria Math" panose="02040503050406030204" pitchFamily="18" charset="0"/>
                                                </a:rPr>
                                                <m:t>𝜕</m:t>
                                              </m:r>
                                              <m:r>
                                                <a:rPr lang="en-CA" i="1">
                                                  <a:latin typeface="Cambria Math" panose="02040503050406030204" pitchFamily="18" charset="0"/>
                                                </a:rPr>
                                                <m:t>𝑥</m:t>
                                              </m:r>
                                            </m:den>
                                          </m:f>
                                        </m:e>
                                      </m:d>
                                    </m:e>
                                    <m:sup>
                                      <m:r>
                                        <a:rPr lang="en-CA" i="1">
                                          <a:latin typeface="Cambria Math" panose="02040503050406030204" pitchFamily="18" charset="0"/>
                                        </a:rPr>
                                        <m:t>⊤</m:t>
                                      </m:r>
                                    </m:sup>
                                  </m:sSup>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rPr>
                                        <m:t>𝑥</m:t>
                                      </m:r>
                                      <m:r>
                                        <a:rPr lang="en-CA" i="1">
                                          <a:latin typeface="Cambria Math" panose="02040503050406030204" pitchFamily="18" charset="0"/>
                                        </a:rPr>
                                        <m:t>,</m:t>
                                      </m:r>
                                      <m:r>
                                        <a:rPr lang="en-CA" i="1">
                                          <a:latin typeface="Cambria Math" panose="02040503050406030204" pitchFamily="18" charset="0"/>
                                        </a:rPr>
                                        <m:t>𝑢</m:t>
                                      </m:r>
                                      <m:r>
                                        <a:rPr lang="en-CA" i="1">
                                          <a:latin typeface="Cambria Math" panose="02040503050406030204" pitchFamily="18" charset="0"/>
                                        </a:rPr>
                                        <m:t>,</m:t>
                                      </m:r>
                                      <m:r>
                                        <a:rPr lang="en-CA" i="1">
                                          <a:latin typeface="Cambria Math" panose="02040503050406030204" pitchFamily="18" charset="0"/>
                                        </a:rPr>
                                        <m:t>𝑑</m:t>
                                      </m:r>
                                    </m:e>
                                  </m:d>
                                </m:e>
                              </m:func>
                            </m:e>
                          </m:func>
                        </m:e>
                      </m:func>
                    </m:oMath>
                  </m:oMathPara>
                </a14:m>
                <a:endParaRPr lang="en-CA" dirty="0"/>
              </a:p>
            </p:txBody>
          </p:sp>
        </mc:Choice>
        <mc:Fallback>
          <p:sp>
            <p:nvSpPr>
              <p:cNvPr id="4" name="Content Placeholder 3">
                <a:extLst>
                  <a:ext uri="{FF2B5EF4-FFF2-40B4-BE49-F238E27FC236}">
                    <a16:creationId xmlns:a16="http://schemas.microsoft.com/office/drawing/2014/main" id="{25CC0038-0D83-4E5F-9AE3-8FAF36F145BB}"/>
                  </a:ext>
                </a:extLst>
              </p:cNvPr>
              <p:cNvSpPr>
                <a:spLocks noGrp="1" noRot="1" noChangeAspect="1" noMove="1" noResize="1" noEditPoints="1" noAdjustHandles="1" noChangeArrowheads="1" noChangeShapeType="1" noTextEdit="1"/>
              </p:cNvSpPr>
              <p:nvPr>
                <p:ph sz="half" idx="2"/>
              </p:nvPr>
            </p:nvSpPr>
            <p:spPr>
              <a:xfrm>
                <a:off x="6172202" y="1825625"/>
                <a:ext cx="5937582" cy="4351338"/>
              </a:xfrm>
              <a:blipFill>
                <a:blip r:embed="rId3"/>
                <a:stretch>
                  <a:fillRect l="-719" t="-2241"/>
                </a:stretch>
              </a:blipFill>
            </p:spPr>
            <p:txBody>
              <a:bodyPr/>
              <a:lstStyle/>
              <a:p>
                <a:r>
                  <a:rPr lang="en-CA">
                    <a:noFill/>
                  </a:rPr>
                  <a:t> </a:t>
                </a:r>
              </a:p>
            </p:txBody>
          </p:sp>
        </mc:Fallback>
      </mc:AlternateContent>
      <p:grpSp>
        <p:nvGrpSpPr>
          <p:cNvPr id="5" name="Group 4">
            <a:extLst>
              <a:ext uri="{FF2B5EF4-FFF2-40B4-BE49-F238E27FC236}">
                <a16:creationId xmlns:a16="http://schemas.microsoft.com/office/drawing/2014/main" id="{706EB829-8C15-4A1A-A761-85E10EE567EF}"/>
              </a:ext>
            </a:extLst>
          </p:cNvPr>
          <p:cNvGrpSpPr/>
          <p:nvPr/>
        </p:nvGrpSpPr>
        <p:grpSpPr>
          <a:xfrm>
            <a:off x="10537614" y="1243234"/>
            <a:ext cx="1465938" cy="1403707"/>
            <a:chOff x="8138800" y="1504949"/>
            <a:chExt cx="2995925" cy="2969783"/>
          </a:xfrm>
        </p:grpSpPr>
        <p:pic>
          <p:nvPicPr>
            <p:cNvPr id="6" name="Picture 5">
              <a:extLst>
                <a:ext uri="{FF2B5EF4-FFF2-40B4-BE49-F238E27FC236}">
                  <a16:creationId xmlns:a16="http://schemas.microsoft.com/office/drawing/2014/main" id="{63221396-F560-49B7-9815-EE69B68EDB7C}"/>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875" t="20296" r="31312" b="27891"/>
            <a:stretch/>
          </p:blipFill>
          <p:spPr>
            <a:xfrm>
              <a:off x="8138800" y="1504949"/>
              <a:ext cx="2995925" cy="2969783"/>
            </a:xfrm>
            <a:prstGeom prst="rect">
              <a:avLst/>
            </a:prstGeom>
          </p:spPr>
        </p:pic>
        <p:sp>
          <p:nvSpPr>
            <p:cNvPr id="7" name="Arc 6">
              <a:extLst>
                <a:ext uri="{FF2B5EF4-FFF2-40B4-BE49-F238E27FC236}">
                  <a16:creationId xmlns:a16="http://schemas.microsoft.com/office/drawing/2014/main" id="{4E8398DC-56F5-4B1A-AE7F-FF616A1839EB}"/>
                </a:ext>
              </a:extLst>
            </p:cNvPr>
            <p:cNvSpPr/>
            <p:nvPr/>
          </p:nvSpPr>
          <p:spPr>
            <a:xfrm>
              <a:off x="8764687" y="2987050"/>
              <a:ext cx="1329133" cy="724515"/>
            </a:xfrm>
            <a:prstGeom prst="arc">
              <a:avLst>
                <a:gd name="adj1" fmla="val 435909"/>
                <a:gd name="adj2" fmla="val 4201046"/>
              </a:avLst>
            </a:prstGeom>
            <a:ln w="19050">
              <a:headEnd type="triangle" w="med" len="med"/>
              <a:tailEnd type="non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dirty="0"/>
            </a:p>
          </p:txBody>
        </p:sp>
        <p:sp>
          <p:nvSpPr>
            <p:cNvPr id="8" name="Isosceles Triangle 7">
              <a:extLst>
                <a:ext uri="{FF2B5EF4-FFF2-40B4-BE49-F238E27FC236}">
                  <a16:creationId xmlns:a16="http://schemas.microsoft.com/office/drawing/2014/main" id="{A55A62F1-30F9-4E81-A29B-4A52FD96844C}"/>
                </a:ext>
              </a:extLst>
            </p:cNvPr>
            <p:cNvSpPr/>
            <p:nvPr/>
          </p:nvSpPr>
          <p:spPr>
            <a:xfrm>
              <a:off x="9104886" y="3319128"/>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CC8FE09D-95C9-4C21-BD6B-59ABE7DCDFC3}"/>
                </a:ext>
              </a:extLst>
            </p:cNvPr>
            <p:cNvSpPr/>
            <p:nvPr/>
          </p:nvSpPr>
          <p:spPr>
            <a:xfrm>
              <a:off x="9345267" y="401427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F6411DB2-6FDB-4B05-A9C9-EC2B660A293C}"/>
                </a:ext>
              </a:extLst>
            </p:cNvPr>
            <p:cNvSpPr/>
            <p:nvPr/>
          </p:nvSpPr>
          <p:spPr>
            <a:xfrm>
              <a:off x="9704808" y="363919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F95BD8B7-240E-4006-8B26-11D1DED86EFB}"/>
                </a:ext>
              </a:extLst>
            </p:cNvPr>
            <p:cNvSpPr/>
            <p:nvPr/>
          </p:nvSpPr>
          <p:spPr>
            <a:xfrm>
              <a:off x="9935491" y="319754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E5519774-E274-4C7A-A99E-E7DD2C84FBA8}"/>
                </a:ext>
              </a:extLst>
            </p:cNvPr>
            <p:cNvSpPr/>
            <p:nvPr/>
          </p:nvSpPr>
          <p:spPr>
            <a:xfrm>
              <a:off x="9836075" y="402330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E08CA2A-D72C-4458-8621-06750665B59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128" b="84222" l="1600" r="98467"/>
                      </a14:imgEffect>
                    </a14:imgLayer>
                  </a14:imgProps>
                </a:ext>
              </a:extLst>
            </a:blip>
            <a:stretch>
              <a:fillRect/>
            </a:stretch>
          </p:blipFill>
          <p:spPr>
            <a:xfrm rot="10800000">
              <a:off x="8509676" y="3415234"/>
              <a:ext cx="995907" cy="622774"/>
            </a:xfrm>
            <a:prstGeom prst="rect">
              <a:avLst/>
            </a:prstGeom>
          </p:spPr>
        </p:pic>
      </p:grpSp>
      <p:grpSp>
        <p:nvGrpSpPr>
          <p:cNvPr id="14" name="Group 13">
            <a:extLst>
              <a:ext uri="{FF2B5EF4-FFF2-40B4-BE49-F238E27FC236}">
                <a16:creationId xmlns:a16="http://schemas.microsoft.com/office/drawing/2014/main" id="{B69C83E1-FF5D-45D7-959E-7B02F6F78AE7}"/>
              </a:ext>
            </a:extLst>
          </p:cNvPr>
          <p:cNvGrpSpPr/>
          <p:nvPr/>
        </p:nvGrpSpPr>
        <p:grpSpPr>
          <a:xfrm>
            <a:off x="3031335" y="1380947"/>
            <a:ext cx="1947364" cy="965920"/>
            <a:chOff x="7225812" y="609810"/>
            <a:chExt cx="3555898" cy="1635136"/>
          </a:xfrm>
        </p:grpSpPr>
        <p:pic>
          <p:nvPicPr>
            <p:cNvPr id="15" name="Picture 14">
              <a:extLst>
                <a:ext uri="{FF2B5EF4-FFF2-40B4-BE49-F238E27FC236}">
                  <a16:creationId xmlns:a16="http://schemas.microsoft.com/office/drawing/2014/main" id="{BD68BC7F-235F-4351-B84C-94CA66D7FF60}"/>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38329" t="30395" r="34694" b="34130"/>
            <a:stretch/>
          </p:blipFill>
          <p:spPr>
            <a:xfrm>
              <a:off x="9255405" y="627261"/>
              <a:ext cx="1526305" cy="1505349"/>
            </a:xfrm>
            <a:prstGeom prst="rect">
              <a:avLst/>
            </a:prstGeom>
          </p:spPr>
        </p:pic>
        <p:sp>
          <p:nvSpPr>
            <p:cNvPr id="16" name="Isosceles Triangle 15">
              <a:extLst>
                <a:ext uri="{FF2B5EF4-FFF2-40B4-BE49-F238E27FC236}">
                  <a16:creationId xmlns:a16="http://schemas.microsoft.com/office/drawing/2014/main" id="{4AE43B36-5B34-40AB-9B4C-F5C04A5A71E8}"/>
                </a:ext>
              </a:extLst>
            </p:cNvPr>
            <p:cNvSpPr/>
            <p:nvPr/>
          </p:nvSpPr>
          <p:spPr>
            <a:xfrm>
              <a:off x="7790854" y="941888"/>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4EAF6804-3499-4973-837B-AE8658CE3ACC}"/>
                </a:ext>
              </a:extLst>
            </p:cNvPr>
            <p:cNvSpPr/>
            <p:nvPr/>
          </p:nvSpPr>
          <p:spPr>
            <a:xfrm>
              <a:off x="8031235" y="163703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A7251D09-E373-4F4E-914F-98BD45BE8B32}"/>
                </a:ext>
              </a:extLst>
            </p:cNvPr>
            <p:cNvSpPr/>
            <p:nvPr/>
          </p:nvSpPr>
          <p:spPr>
            <a:xfrm>
              <a:off x="8390776" y="126195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1EC48313-3929-4F60-A53E-691A4A801CAE}"/>
                </a:ext>
              </a:extLst>
            </p:cNvPr>
            <p:cNvSpPr/>
            <p:nvPr/>
          </p:nvSpPr>
          <p:spPr>
            <a:xfrm>
              <a:off x="8621459" y="820306"/>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32AE42BA-A374-4741-9FFB-86B74D1BD331}"/>
                </a:ext>
              </a:extLst>
            </p:cNvPr>
            <p:cNvSpPr/>
            <p:nvPr/>
          </p:nvSpPr>
          <p:spPr>
            <a:xfrm>
              <a:off x="8522043" y="1646061"/>
              <a:ext cx="74309" cy="72374"/>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1" name="Arc 20">
              <a:extLst>
                <a:ext uri="{FF2B5EF4-FFF2-40B4-BE49-F238E27FC236}">
                  <a16:creationId xmlns:a16="http://schemas.microsoft.com/office/drawing/2014/main" id="{4719B2DC-486B-4CE7-B1EC-914792E71960}"/>
                </a:ext>
              </a:extLst>
            </p:cNvPr>
            <p:cNvSpPr/>
            <p:nvPr/>
          </p:nvSpPr>
          <p:spPr>
            <a:xfrm>
              <a:off x="7885946" y="609810"/>
              <a:ext cx="514906" cy="652141"/>
            </a:xfrm>
            <a:prstGeom prst="arc">
              <a:avLst>
                <a:gd name="adj1" fmla="val 306394"/>
                <a:gd name="adj2" fmla="val 4201046"/>
              </a:avLst>
            </a:prstGeom>
            <a:ln w="19050">
              <a:headEnd type="triangle" w="med" len="med"/>
              <a:tailEnd type="none" w="med" len="med"/>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pic>
          <p:nvPicPr>
            <p:cNvPr id="22" name="Picture 21">
              <a:extLst>
                <a:ext uri="{FF2B5EF4-FFF2-40B4-BE49-F238E27FC236}">
                  <a16:creationId xmlns:a16="http://schemas.microsoft.com/office/drawing/2014/main" id="{F2839B1E-62D6-4329-BB99-54C56D422D61}"/>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2711" t="25194" r="25986" b="33816"/>
            <a:stretch/>
          </p:blipFill>
          <p:spPr>
            <a:xfrm>
              <a:off x="8382819" y="610563"/>
              <a:ext cx="2390935" cy="1634383"/>
            </a:xfrm>
            <a:prstGeom prst="rect">
              <a:avLst/>
            </a:prstGeom>
          </p:spPr>
        </p:pic>
        <p:pic>
          <p:nvPicPr>
            <p:cNvPr id="23" name="Picture 22">
              <a:extLst>
                <a:ext uri="{FF2B5EF4-FFF2-40B4-BE49-F238E27FC236}">
                  <a16:creationId xmlns:a16="http://schemas.microsoft.com/office/drawing/2014/main" id="{E246E47C-7278-4450-BD43-58C468CD44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128" b="84222" l="1600" r="98467"/>
                      </a14:imgEffect>
                    </a14:imgLayer>
                  </a14:imgProps>
                </a:ext>
              </a:extLst>
            </a:blip>
            <a:stretch>
              <a:fillRect/>
            </a:stretch>
          </p:blipFill>
          <p:spPr>
            <a:xfrm rot="9772429">
              <a:off x="7225812" y="1110903"/>
              <a:ext cx="995907" cy="622774"/>
            </a:xfrm>
            <a:prstGeom prst="rect">
              <a:avLst/>
            </a:prstGeom>
          </p:spPr>
        </p:pic>
        <p:pic>
          <p:nvPicPr>
            <p:cNvPr id="24" name="Picture 23">
              <a:extLst>
                <a:ext uri="{FF2B5EF4-FFF2-40B4-BE49-F238E27FC236}">
                  <a16:creationId xmlns:a16="http://schemas.microsoft.com/office/drawing/2014/main" id="{C2B46595-16A4-4A64-B5C6-3F23ABB8834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24" b="92481" l="2464" r="97246"/>
                      </a14:imgEffect>
                      <a14:imgEffect>
                        <a14:saturation sat="400000"/>
                      </a14:imgEffect>
                    </a14:imgLayer>
                  </a14:imgProps>
                </a:ext>
                <a:ext uri="{28A0092B-C50C-407E-A947-70E740481C1C}">
                  <a14:useLocalDpi xmlns:a14="http://schemas.microsoft.com/office/drawing/2010/main" val="0"/>
                </a:ext>
              </a:extLst>
            </a:blip>
            <a:stretch>
              <a:fillRect/>
            </a:stretch>
          </p:blipFill>
          <p:spPr>
            <a:xfrm rot="10800000">
              <a:off x="9667578" y="1175371"/>
              <a:ext cx="798368" cy="461665"/>
            </a:xfrm>
            <a:prstGeom prst="rect">
              <a:avLst/>
            </a:prstGeom>
          </p:spPr>
        </p:pic>
      </p:grpSp>
    </p:spTree>
    <p:extLst>
      <p:ext uri="{BB962C8B-B14F-4D97-AF65-F5344CB8AC3E}">
        <p14:creationId xmlns:p14="http://schemas.microsoft.com/office/powerpoint/2010/main" val="2287825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Hamilton-Jacobi (HJ) Reachability Theory</a:t>
            </a:r>
          </a:p>
        </p:txBody>
      </p:sp>
      <mc:AlternateContent xmlns:mc="http://schemas.openxmlformats.org/markup-compatibility/2006" xmlns:a14="http://schemas.microsoft.com/office/drawing/2010/main">
        <mc:Choice Requires="a14">
          <p:sp>
            <p:nvSpPr>
              <p:cNvPr id="39" name="Content Placeholder 38"/>
              <p:cNvSpPr>
                <a:spLocks noGrp="1"/>
              </p:cNvSpPr>
              <p:nvPr>
                <p:ph sz="half" idx="1"/>
              </p:nvPr>
            </p:nvSpPr>
            <p:spPr/>
            <p:txBody>
              <a:bodyPr>
                <a:normAutofit/>
              </a:bodyPr>
              <a:lstStyle/>
              <a:p>
                <a:pPr marL="0" indent="0">
                  <a:buNone/>
                </a:pPr>
                <a:r>
                  <a:rPr lang="en-US" dirty="0"/>
                  <a:t>Target set: </a:t>
                </a:r>
                <a14:m>
                  <m:oMath xmlns:m="http://schemas.openxmlformats.org/officeDocument/2006/math">
                    <m:r>
                      <a:rPr lang="en-US" i="1" smtClean="0">
                        <a:latin typeface="Cambria Math" panose="02040503050406030204" pitchFamily="18" charset="0"/>
                      </a:rPr>
                      <m:t>𝒯</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CA" b="0" i="1" smtClean="0">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𝑙</m:t>
                        </m:r>
                        <m:d>
                          <m:dPr>
                            <m:ctrlPr>
                              <a:rPr lang="en-US" i="1">
                                <a:latin typeface="Cambria Math" panose="02040503050406030204" pitchFamily="18" charset="0"/>
                              </a:rPr>
                            </m:ctrlPr>
                          </m:dPr>
                          <m:e>
                            <m:r>
                              <a:rPr lang="en-CA" b="0" i="1" smtClean="0">
                                <a:latin typeface="Cambria Math" panose="02040503050406030204" pitchFamily="18" charset="0"/>
                              </a:rPr>
                              <m:t>𝑥</m:t>
                            </m:r>
                          </m:e>
                        </m:d>
                        <m:r>
                          <a:rPr lang="en-US" b="0" i="1" smtClean="0">
                            <a:latin typeface="Cambria Math" panose="02040503050406030204" pitchFamily="18" charset="0"/>
                          </a:rPr>
                          <m:t>&lt;</m:t>
                        </m:r>
                        <m:r>
                          <a:rPr lang="en-US" i="1">
                            <a:latin typeface="Cambria Math" panose="02040503050406030204" pitchFamily="18" charset="0"/>
                          </a:rPr>
                          <m:t>0</m:t>
                        </m:r>
                      </m:e>
                    </m:d>
                  </m:oMath>
                </a14:m>
                <a:endParaRPr lang="en-US" dirty="0"/>
              </a:p>
              <a:p>
                <a:pPr lvl="1"/>
                <a:endParaRPr lang="en-US" dirty="0"/>
              </a:p>
              <a:p>
                <a:pPr marL="0" indent="0" algn="ctr">
                  <a:buNone/>
                </a:pPr>
                <a:endParaRPr lang="en-US" dirty="0">
                  <a:solidFill>
                    <a:schemeClr val="bg1"/>
                  </a:solidFill>
                </a:endParaRPr>
              </a:p>
            </p:txBody>
          </p:sp>
        </mc:Choice>
        <mc:Fallback xmlns="">
          <p:sp>
            <p:nvSpPr>
              <p:cNvPr id="39" name="Content Placeholder 38"/>
              <p:cNvSpPr>
                <a:spLocks noGrp="1" noRot="1" noChangeAspect="1" noMove="1" noResize="1" noEditPoints="1" noAdjustHandles="1" noChangeArrowheads="1" noChangeShapeType="1" noTextEdit="1"/>
              </p:cNvSpPr>
              <p:nvPr>
                <p:ph sz="half" idx="1"/>
              </p:nvPr>
            </p:nvSpPr>
            <p:spPr>
              <a:blipFill>
                <a:blip r:embed="rId3"/>
                <a:stretch>
                  <a:fillRect l="-2471" t="-2241"/>
                </a:stretch>
              </a:blipFill>
            </p:spPr>
            <p:txBody>
              <a:bodyPr/>
              <a:lstStyle/>
              <a:p>
                <a:r>
                  <a:rPr lang="en-CA">
                    <a:noFill/>
                  </a:rPr>
                  <a:t> </a:t>
                </a:r>
              </a:p>
            </p:txBody>
          </p:sp>
        </mc:Fallback>
      </mc:AlternateContent>
      <p:sp>
        <p:nvSpPr>
          <p:cNvPr id="7" name="Slide Number Placeholder 6"/>
          <p:cNvSpPr>
            <a:spLocks noGrp="1"/>
          </p:cNvSpPr>
          <p:nvPr>
            <p:ph type="sldNum" sz="quarter" idx="12"/>
          </p:nvPr>
        </p:nvSpPr>
        <p:spPr/>
        <p:txBody>
          <a:bodyPr/>
          <a:lstStyle/>
          <a:p>
            <a:fld id="{7F8986A2-6907-4724-8361-41F153FBF5D1}" type="slidenum">
              <a:rPr lang="en-US" smtClean="0"/>
              <a:t>9</a:t>
            </a:fld>
            <a:endParaRPr lang="en-US"/>
          </a:p>
        </p:txBody>
      </p:sp>
      <p:pic>
        <p:nvPicPr>
          <p:cNvPr id="12" name="Picture 1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0346" t="4715" r="6682"/>
          <a:stretch/>
        </p:blipFill>
        <p:spPr>
          <a:xfrm>
            <a:off x="261396" y="3343847"/>
            <a:ext cx="7454647" cy="3349915"/>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840814" y="6488668"/>
                <a:ext cx="3679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1840814" y="6488668"/>
                <a:ext cx="367986"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68167" y="4673725"/>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68167" y="4673725"/>
                <a:ext cx="371384" cy="369332"/>
              </a:xfrm>
              <a:prstGeom prst="rect">
                <a:avLst/>
              </a:prstGeom>
              <a:blipFill>
                <a:blip r:embed="rId7"/>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7072124" y="6147044"/>
                <a:ext cx="36798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7072124" y="6147044"/>
                <a:ext cx="367986"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626931" y="6166622"/>
                <a:ext cx="37138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4626931" y="6166622"/>
                <a:ext cx="371384" cy="369332"/>
              </a:xfrm>
              <a:prstGeom prst="rect">
                <a:avLst/>
              </a:prstGeom>
              <a:blipFill>
                <a:blip r:embed="rId9"/>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rot="16200000">
                <a:off x="3699251" y="4729598"/>
                <a:ext cx="73969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𝑙</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rot="16200000">
                <a:off x="3699251" y="4729598"/>
                <a:ext cx="739690" cy="369332"/>
              </a:xfrm>
              <a:prstGeom prst="rect">
                <a:avLst/>
              </a:prstGeom>
              <a:blipFill>
                <a:blip r:embed="rId10"/>
                <a:stretch>
                  <a:fillRect r="-65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Content Placeholder 7"/>
              <p:cNvSpPr>
                <a:spLocks noGrp="1"/>
              </p:cNvSpPr>
              <p:nvPr>
                <p:ph sz="half" idx="2"/>
              </p:nvPr>
            </p:nvSpPr>
            <p:spPr>
              <a:xfrm>
                <a:off x="6172199" y="1825625"/>
                <a:ext cx="5758405" cy="4351338"/>
              </a:xfrm>
            </p:spPr>
            <p:txBody>
              <a:bodyPr/>
              <a:lstStyle/>
              <a:p>
                <a:pPr marL="0" indent="0">
                  <a:buNone/>
                </a:pPr>
                <a:r>
                  <a:rPr lang="en-US" dirty="0"/>
                  <a:t>Value function: </a:t>
                </a:r>
                <a14:m>
                  <m:oMath xmlns:m="http://schemas.openxmlformats.org/officeDocument/2006/math">
                    <m:r>
                      <a:rPr lang="en-US" i="1">
                        <a:latin typeface="Cambria Math" panose="02040503050406030204" pitchFamily="18" charset="0"/>
                      </a:rPr>
                      <m:t>𝑉</m:t>
                    </m:r>
                    <m:d>
                      <m:dPr>
                        <m:ctrlPr>
                          <a:rPr lang="en-US" i="1">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𝑥</m:t>
                        </m:r>
                      </m:e>
                    </m:d>
                  </m:oMath>
                </a14:m>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𝑉</m:t>
                      </m:r>
                      <m:d>
                        <m:dPr>
                          <m:ctrlPr>
                            <a:rPr lang="en-US" i="1">
                              <a:latin typeface="Cambria Math" panose="02040503050406030204" pitchFamily="18" charset="0"/>
                            </a:rPr>
                          </m:ctrlPr>
                        </m:dPr>
                        <m:e>
                          <m:r>
                            <a:rPr lang="en-CA" b="0" i="1" smtClean="0">
                              <a:latin typeface="Cambria Math" panose="02040503050406030204" pitchFamily="18" charset="0"/>
                            </a:rPr>
                            <m:t>𝑡</m:t>
                          </m:r>
                          <m:r>
                            <a:rPr lang="en-CA" b="0" i="1" smtClean="0">
                              <a:latin typeface="Cambria Math" panose="02040503050406030204" pitchFamily="18" charset="0"/>
                            </a:rPr>
                            <m:t>,</m:t>
                          </m:r>
                          <m:r>
                            <a:rPr lang="en-CA" b="0" i="1" smtClean="0">
                              <a:latin typeface="Cambria Math" panose="02040503050406030204" pitchFamily="18" charset="0"/>
                            </a:rPr>
                            <m:t>𝑥</m:t>
                          </m:r>
                          <m:d>
                            <m:dPr>
                              <m:ctrlPr>
                                <a:rPr lang="en-US" i="1">
                                  <a:latin typeface="Cambria Math" panose="02040503050406030204" pitchFamily="18" charset="0"/>
                                </a:rPr>
                              </m:ctrlPr>
                            </m:dPr>
                            <m:e>
                              <m:r>
                                <a:rPr lang="en-CA" b="0" i="1" smtClean="0">
                                  <a:latin typeface="Cambria Math" panose="02040503050406030204" pitchFamily="18" charset="0"/>
                                </a:rPr>
                                <m:t>𝑡</m:t>
                              </m:r>
                            </m:e>
                          </m:d>
                        </m:e>
                      </m:d>
                      <m:r>
                        <a:rPr lang="en-US" i="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CA" b="0" i="0" smtClean="0">
                                  <a:latin typeface="Cambria Math" panose="02040503050406030204" pitchFamily="18" charset="0"/>
                                </a:rPr>
                                <m:t>min</m:t>
                              </m:r>
                            </m:e>
                            <m:lim>
                              <m:r>
                                <m:rPr>
                                  <m:sty m:val="p"/>
                                </m:rPr>
                                <a:rPr lang="en-CA" b="0" i="0" smtClean="0">
                                  <a:latin typeface="Cambria Math" panose="02040503050406030204" pitchFamily="18" charset="0"/>
                                </a:rPr>
                                <m:t>Γ</m:t>
                              </m:r>
                              <m:d>
                                <m:dPr>
                                  <m:begChr m:val="["/>
                                  <m:endChr m:val="]"/>
                                  <m:ctrlPr>
                                    <a:rPr lang="en-CA" b="0" i="1" smtClean="0">
                                      <a:latin typeface="Cambria Math" panose="02040503050406030204" pitchFamily="18" charset="0"/>
                                    </a:rPr>
                                  </m:ctrlPr>
                                </m:dPr>
                                <m:e>
                                  <m:r>
                                    <a:rPr lang="en-US" i="1">
                                      <a:latin typeface="Cambria Math" panose="02040503050406030204" pitchFamily="18" charset="0"/>
                                    </a:rPr>
                                    <m:t>𝑢</m:t>
                                  </m:r>
                                </m:e>
                              </m:d>
                              <m:d>
                                <m:dPr>
                                  <m:ctrlPr>
                                    <a:rPr lang="en-US" i="1">
                                      <a:latin typeface="Cambria Math" panose="02040503050406030204" pitchFamily="18" charset="0"/>
                                    </a:rPr>
                                  </m:ctrlPr>
                                </m:dPr>
                                <m:e>
                                  <m:r>
                                    <a:rPr lang="en-US" i="1">
                                      <a:latin typeface="Cambria Math" panose="02040503050406030204" pitchFamily="18" charset="0"/>
                                    </a:rPr>
                                    <m:t>⋅</m:t>
                                  </m:r>
                                </m:e>
                              </m:d>
                            </m:lim>
                          </m:limLow>
                        </m:fName>
                        <m:e>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m</m:t>
                                  </m:r>
                                  <m:r>
                                    <m:rPr>
                                      <m:sty m:val="p"/>
                                    </m:rPr>
                                    <a:rPr lang="en-CA" b="0" i="0" smtClean="0">
                                      <a:latin typeface="Cambria Math" panose="02040503050406030204" pitchFamily="18" charset="0"/>
                                    </a:rPr>
                                    <m:t>ax</m:t>
                                  </m:r>
                                </m:e>
                                <m:lim>
                                  <m:r>
                                    <a:rPr lang="en-CA" b="0" i="1" smtClean="0">
                                      <a:latin typeface="Cambria Math" panose="02040503050406030204" pitchFamily="18" charset="0"/>
                                    </a:rPr>
                                    <m:t>𝑢</m:t>
                                  </m:r>
                                  <m:d>
                                    <m:dPr>
                                      <m:ctrlPr>
                                        <a:rPr lang="en-US" i="1">
                                          <a:latin typeface="Cambria Math" panose="02040503050406030204" pitchFamily="18" charset="0"/>
                                        </a:rPr>
                                      </m:ctrlPr>
                                    </m:dPr>
                                    <m:e>
                                      <m:r>
                                        <a:rPr lang="en-US" i="1">
                                          <a:latin typeface="Cambria Math" panose="02040503050406030204" pitchFamily="18" charset="0"/>
                                        </a:rPr>
                                        <m:t>⋅</m:t>
                                      </m:r>
                                    </m:e>
                                  </m:d>
                                </m:lim>
                              </m:limLow>
                            </m:fName>
                            <m:e>
                              <m:func>
                                <m:funcPr>
                                  <m:ctrlPr>
                                    <a:rPr lang="en-CA" i="1">
                                      <a:latin typeface="Cambria Math" panose="02040503050406030204" pitchFamily="18" charset="0"/>
                                    </a:rPr>
                                  </m:ctrlPr>
                                </m:funcPr>
                                <m:fName>
                                  <m:limLow>
                                    <m:limLowPr>
                                      <m:ctrlPr>
                                        <a:rPr lang="en-CA" i="1">
                                          <a:latin typeface="Cambria Math" panose="02040503050406030204" pitchFamily="18" charset="0"/>
                                        </a:rPr>
                                      </m:ctrlPr>
                                    </m:limLowPr>
                                    <m:e>
                                      <m:r>
                                        <m:rPr>
                                          <m:sty m:val="p"/>
                                        </m:rPr>
                                        <a:rPr lang="en-CA" b="0" i="1">
                                          <a:latin typeface="Cambria Math" panose="02040503050406030204" pitchFamily="18" charset="0"/>
                                        </a:rPr>
                                        <m:t>min</m:t>
                                      </m:r>
                                    </m:e>
                                    <m:lim>
                                      <m:r>
                                        <a:rPr lang="en-CA" b="0" i="1">
                                          <a:latin typeface="Cambria Math" panose="02040503050406030204" pitchFamily="18" charset="0"/>
                                        </a:rPr>
                                        <m:t>𝑠</m:t>
                                      </m:r>
                                      <m:r>
                                        <a:rPr lang="en-CA" b="0" i="1">
                                          <a:latin typeface="Cambria Math" panose="02040503050406030204" pitchFamily="18" charset="0"/>
                                        </a:rPr>
                                        <m:t>∈</m:t>
                                      </m:r>
                                      <m:d>
                                        <m:dPr>
                                          <m:begChr m:val="["/>
                                          <m:endChr m:val="]"/>
                                          <m:ctrlPr>
                                            <a:rPr lang="en-CA" i="1">
                                              <a:latin typeface="Cambria Math" panose="02040503050406030204" pitchFamily="18" charset="0"/>
                                            </a:rPr>
                                          </m:ctrlPr>
                                        </m:dPr>
                                        <m:e>
                                          <m:r>
                                            <a:rPr lang="en-CA" b="0" i="1">
                                              <a:latin typeface="Cambria Math" panose="02040503050406030204" pitchFamily="18" charset="0"/>
                                            </a:rPr>
                                            <m:t>𝑡</m:t>
                                          </m:r>
                                          <m:r>
                                            <a:rPr lang="en-CA" b="0" i="1">
                                              <a:latin typeface="Cambria Math" panose="02040503050406030204" pitchFamily="18" charset="0"/>
                                            </a:rPr>
                                            <m:t>,0</m:t>
                                          </m:r>
                                        </m:e>
                                      </m:d>
                                    </m:lim>
                                  </m:limLow>
                                </m:fName>
                                <m:e>
                                  <m:r>
                                    <a:rPr lang="en-CA" b="0" i="1">
                                      <a:latin typeface="Cambria Math" panose="02040503050406030204" pitchFamily="18" charset="0"/>
                                    </a:rPr>
                                    <m:t>𝑙</m:t>
                                  </m:r>
                                  <m:d>
                                    <m:dPr>
                                      <m:ctrlPr>
                                        <a:rPr lang="en-CA" i="1">
                                          <a:latin typeface="Cambria Math" panose="02040503050406030204" pitchFamily="18" charset="0"/>
                                        </a:rPr>
                                      </m:ctrlPr>
                                    </m:dPr>
                                    <m:e>
                                      <m:r>
                                        <a:rPr lang="en-CA" b="0" i="1">
                                          <a:latin typeface="Cambria Math" panose="02040503050406030204" pitchFamily="18" charset="0"/>
                                        </a:rPr>
                                        <m:t>𝑥</m:t>
                                      </m:r>
                                      <m:d>
                                        <m:dPr>
                                          <m:ctrlPr>
                                            <a:rPr lang="en-CA" i="1">
                                              <a:latin typeface="Cambria Math" panose="02040503050406030204" pitchFamily="18" charset="0"/>
                                            </a:rPr>
                                          </m:ctrlPr>
                                        </m:dPr>
                                        <m:e>
                                          <m:r>
                                            <a:rPr lang="en-CA" b="0" i="1">
                                              <a:latin typeface="Cambria Math" panose="02040503050406030204" pitchFamily="18" charset="0"/>
                                            </a:rPr>
                                            <m:t>𝑠</m:t>
                                          </m:r>
                                        </m:e>
                                      </m:d>
                                    </m:e>
                                  </m:d>
                                </m:e>
                              </m:func>
                            </m:e>
                          </m:func>
                        </m:e>
                      </m:func>
                    </m:oMath>
                  </m:oMathPara>
                </a14:m>
                <a:endParaRPr lang="en-US" dirty="0"/>
              </a:p>
              <a:p>
                <a:pPr marL="0" indent="0" algn="ctr">
                  <a:buNone/>
                </a:pPr>
                <a:r>
                  <a:rPr lang="en-US" dirty="0"/>
                  <a:t>subject to </a:t>
                </a:r>
                <a14:m>
                  <m:oMath xmlns:m="http://schemas.openxmlformats.org/officeDocument/2006/math">
                    <m:acc>
                      <m:accPr>
                        <m:chr m:val="̇"/>
                        <m:ctrlPr>
                          <a:rPr lang="en-US" i="1">
                            <a:latin typeface="Cambria Math" panose="02040503050406030204" pitchFamily="18" charset="0"/>
                          </a:rPr>
                        </m:ctrlPr>
                      </m:accPr>
                      <m:e>
                        <m:r>
                          <a:rPr lang="en-CA" b="0" i="1" smtClean="0">
                            <a:latin typeface="Cambria Math" panose="02040503050406030204" pitchFamily="18" charset="0"/>
                          </a:rPr>
                          <m:t>𝑥</m:t>
                        </m:r>
                      </m:e>
                    </m:acc>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CA" b="0" i="1" smtClean="0">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𝑢</m:t>
                        </m:r>
                        <m:r>
                          <a:rPr lang="en-US" b="0" i="1" smtClean="0">
                            <a:latin typeface="Cambria Math" panose="02040503050406030204" pitchFamily="18" charset="0"/>
                          </a:rPr>
                          <m:t>,</m:t>
                        </m:r>
                        <m:r>
                          <a:rPr lang="en-US" b="0" i="1" smtClean="0">
                            <a:latin typeface="Cambria Math" panose="02040503050406030204" pitchFamily="18" charset="0"/>
                          </a:rPr>
                          <m:t>𝑑</m:t>
                        </m:r>
                      </m:e>
                    </m:d>
                    <m:r>
                      <a:rPr lang="en-US" i="1">
                        <a:latin typeface="Cambria Math" panose="02040503050406030204" pitchFamily="18" charset="0"/>
                      </a:rPr>
                      <m:t>,</m:t>
                    </m:r>
                    <m:r>
                      <a:rPr lang="en-US" i="1">
                        <a:latin typeface="Cambria Math" panose="02040503050406030204" pitchFamily="18" charset="0"/>
                      </a:rPr>
                      <m:t>𝑡</m:t>
                    </m:r>
                    <m:r>
                      <a:rPr lang="en-CA" b="0" i="1" smtClean="0">
                        <a:latin typeface="Cambria Math" panose="02040503050406030204" pitchFamily="18" charset="0"/>
                      </a:rPr>
                      <m:t>≤0</m:t>
                    </m:r>
                  </m:oMath>
                </a14:m>
                <a:endParaRPr lang="en-US" dirty="0"/>
              </a:p>
              <a:p>
                <a:endParaRPr lang="en-US" dirty="0"/>
              </a:p>
            </p:txBody>
          </p:sp>
        </mc:Choice>
        <mc:Fallback>
          <p:sp>
            <p:nvSpPr>
              <p:cNvPr id="14" name="Content Placeholder 7"/>
              <p:cNvSpPr>
                <a:spLocks noGrp="1" noRot="1" noChangeAspect="1" noMove="1" noResize="1" noEditPoints="1" noAdjustHandles="1" noChangeArrowheads="1" noChangeShapeType="1" noTextEdit="1"/>
              </p:cNvSpPr>
              <p:nvPr>
                <p:ph sz="half" idx="2"/>
              </p:nvPr>
            </p:nvSpPr>
            <p:spPr>
              <a:xfrm>
                <a:off x="6172199" y="1825625"/>
                <a:ext cx="5758405" cy="4351338"/>
              </a:xfrm>
              <a:blipFill>
                <a:blip r:embed="rId11"/>
                <a:stretch>
                  <a:fillRect l="-2116" t="-2241"/>
                </a:stretch>
              </a:blipFill>
            </p:spPr>
            <p:txBody>
              <a:bodyPr/>
              <a:lstStyle/>
              <a:p>
                <a:r>
                  <a:rPr lang="en-CA">
                    <a:noFill/>
                  </a:rPr>
                  <a:t> </a:t>
                </a:r>
              </a:p>
            </p:txBody>
          </p:sp>
        </mc:Fallback>
      </mc:AlternateContent>
    </p:spTree>
    <p:extLst>
      <p:ext uri="{BB962C8B-B14F-4D97-AF65-F5344CB8AC3E}">
        <p14:creationId xmlns:p14="http://schemas.microsoft.com/office/powerpoint/2010/main" val="417596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639</TotalTime>
  <Words>2214</Words>
  <Application>Microsoft Office PowerPoint</Application>
  <PresentationFormat>Widescreen</PresentationFormat>
  <Paragraphs>448</Paragraphs>
  <Slides>27</Slides>
  <Notes>14</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Cambria Math</vt:lpstr>
      <vt:lpstr>Office Theme</vt:lpstr>
      <vt:lpstr>HJ Reachability Analysis II</vt:lpstr>
      <vt:lpstr>Terminology</vt:lpstr>
      <vt:lpstr>Reaching vs. Avoiding</vt:lpstr>
      <vt:lpstr>“Sets” vs. “Tubes”</vt:lpstr>
      <vt:lpstr>Terminology</vt:lpstr>
      <vt:lpstr>Terminology</vt:lpstr>
      <vt:lpstr>“Sets” vs. “Tubes”</vt:lpstr>
      <vt:lpstr>Reaching vs. Avoiding: Backward Reachable Tubes</vt:lpstr>
      <vt:lpstr>Hamilton-Jacobi (HJ) Reachability Theory</vt:lpstr>
      <vt:lpstr>Hamilton-Jacobi (HJ) Reachability Theory</vt:lpstr>
      <vt:lpstr>Hamilton-Jacobi (HJ) Reachability Theory</vt:lpstr>
      <vt:lpstr>Hamilton-Jacobi (HJ) Reachability Theory</vt:lpstr>
      <vt:lpstr>Hamilton-Jacobi (HJ) Reachability Theory</vt:lpstr>
      <vt:lpstr>Hamilton-Jacobi (HJ) Reachability Theory</vt:lpstr>
      <vt:lpstr>Hamilton-Jacobi (HJ) Reachability Theory</vt:lpstr>
      <vt:lpstr>Hamilton-Jacobi (HJ) Reachability Theory</vt:lpstr>
      <vt:lpstr>Hamilton-Jacobi (HJ) Reachability Theory</vt:lpstr>
      <vt:lpstr>Hamilton-Jacobi (HJ) Reachability Theory</vt:lpstr>
      <vt:lpstr>Hamilton-Jacobi (HJ) Reachability Theory</vt:lpstr>
      <vt:lpstr>Intruder Avoidance</vt:lpstr>
      <vt:lpstr>“Flavours” of Reachability</vt:lpstr>
      <vt:lpstr>PowerPoint Presentation</vt:lpstr>
      <vt:lpstr>Comments</vt:lpstr>
      <vt:lpstr>Numerical Toolboxes</vt:lpstr>
      <vt:lpstr>Tutorial Code Overview</vt:lpstr>
      <vt:lpstr>Tutorial Code Overview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HJ Reachability Analysis II</dc:title>
  <dc:creator>Mo Chen</dc:creator>
  <cp:lastModifiedBy>Mo</cp:lastModifiedBy>
  <cp:revision>33</cp:revision>
  <dcterms:created xsi:type="dcterms:W3CDTF">2019-02-28T22:41:14Z</dcterms:created>
  <dcterms:modified xsi:type="dcterms:W3CDTF">2019-03-04T06:41:34Z</dcterms:modified>
</cp:coreProperties>
</file>