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vml" ContentType="application/vnd.openxmlformats-officedocument.vmlDrawi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embeddings/Microsoft_Equation1.bin" ContentType="application/vnd.openxmlformats-officedocument.oleObject"/>
  <Override PartName="/ppt/embeddings/Microsoft_Equation2.bin" ContentType="application/vnd.openxmlformats-officedocument.oleObject"/>
  <Override PartName="/ppt/embeddings/Microsoft_Equation3.bin" ContentType="application/vnd.openxmlformats-officedocument.oleObject"/>
  <Override PartName="/ppt/embeddings/Microsoft_Equation4.bin" ContentType="application/vnd.openxmlformats-officedocument.oleObject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1"/>
  </p:sldMasterIdLst>
  <p:notesMasterIdLst>
    <p:notesMasterId r:id="rId16"/>
  </p:notesMasterIdLst>
  <p:handoutMasterIdLst>
    <p:handoutMasterId r:id="rId17"/>
  </p:handoutMasterIdLst>
  <p:sldIdLst>
    <p:sldId id="256" r:id="rId2"/>
    <p:sldId id="257" r:id="rId3"/>
    <p:sldId id="265" r:id="rId4"/>
    <p:sldId id="266" r:id="rId5"/>
    <p:sldId id="267" r:id="rId6"/>
    <p:sldId id="268" r:id="rId7"/>
    <p:sldId id="269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163" autoAdjust="0"/>
  </p:normalViewPr>
  <p:slideViewPr>
    <p:cSldViewPr snapToGrid="0" snapToObjects="1">
      <p:cViewPr varScale="1">
        <p:scale>
          <a:sx n="91" d="100"/>
          <a:sy n="91" d="100"/>
        </p:scale>
        <p:origin x="-1840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handoutMaster" Target="handoutMasters/handoutMaster1.xml"/><Relationship Id="rId18" Type="http://schemas.openxmlformats.org/officeDocument/2006/relationships/printerSettings" Target="printerSettings/printerSettings1.bin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4" Type="http://schemas.openxmlformats.org/officeDocument/2006/relationships/image" Target="../media/image6.emf"/><Relationship Id="rId1" Type="http://schemas.openxmlformats.org/officeDocument/2006/relationships/image" Target="../media/image3.emf"/><Relationship Id="rId2" Type="http://schemas.openxmlformats.org/officeDocument/2006/relationships/image" Target="../media/image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Calibri" charset="0"/>
              </a:defRPr>
            </a:lvl1pPr>
          </a:lstStyle>
          <a:p>
            <a:pPr>
              <a:defRPr/>
            </a:pPr>
            <a:fld id="{643DF10F-661A-154D-AEC4-831FE342F32A}" type="datetime1">
              <a:rPr lang="en-US"/>
              <a:pPr>
                <a:defRPr/>
              </a:pPr>
              <a:t>2017-02-06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Calibri" charset="0"/>
              </a:defRPr>
            </a:lvl1pPr>
          </a:lstStyle>
          <a:p>
            <a:pPr>
              <a:defRPr/>
            </a:pPr>
            <a:fld id="{35E3594E-B5E7-DE43-B105-D1E7D317865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56424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Calibri" charset="0"/>
              </a:defRPr>
            </a:lvl1pPr>
          </a:lstStyle>
          <a:p>
            <a:pPr>
              <a:defRPr/>
            </a:pPr>
            <a:fld id="{3CBE3EAE-D6F7-B341-A9D9-F43E30C616E4}" type="datetime1">
              <a:rPr lang="en-US"/>
              <a:pPr>
                <a:defRPr/>
              </a:pPr>
              <a:t>2017-02-06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CA" noProof="0"/>
              <a:t>Click to edit Master text styles</a:t>
            </a:r>
          </a:p>
          <a:p>
            <a:pPr lvl="1"/>
            <a:r>
              <a:rPr lang="en-CA" noProof="0"/>
              <a:t>Second level</a:t>
            </a:r>
          </a:p>
          <a:p>
            <a:pPr lvl="2"/>
            <a:r>
              <a:rPr lang="en-CA" noProof="0"/>
              <a:t>Third level</a:t>
            </a:r>
          </a:p>
          <a:p>
            <a:pPr lvl="3"/>
            <a:r>
              <a:rPr lang="en-CA" noProof="0"/>
              <a:t>Fourth level</a:t>
            </a:r>
          </a:p>
          <a:p>
            <a:pPr lvl="4"/>
            <a:r>
              <a:rPr lang="en-CA" noProof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Calibri" charset="0"/>
              </a:defRPr>
            </a:lvl1pPr>
          </a:lstStyle>
          <a:p>
            <a:pPr>
              <a:defRPr/>
            </a:pPr>
            <a:fld id="{57BE7C63-45E8-3348-B2F7-0B0BBCE77A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94045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CA" dirty="0" smtClean="0">
                <a:latin typeface="Calibri" charset="0"/>
              </a:rPr>
              <a:t>plan: start with assumptions.</a:t>
            </a:r>
          </a:p>
          <a:p>
            <a:pPr eaLnBrk="1" hangingPunct="1">
              <a:spcBef>
                <a:spcPct val="0"/>
              </a:spcBef>
            </a:pPr>
            <a:r>
              <a:rPr lang="en-CA" dirty="0" smtClean="0">
                <a:latin typeface="Calibri" charset="0"/>
              </a:rPr>
              <a:t>A1: common cause</a:t>
            </a:r>
          </a:p>
          <a:p>
            <a:pPr eaLnBrk="1" hangingPunct="1">
              <a:spcBef>
                <a:spcPct val="0"/>
              </a:spcBef>
            </a:pPr>
            <a:r>
              <a:rPr lang="en-CA" dirty="0" smtClean="0">
                <a:latin typeface="Calibri" charset="0"/>
              </a:rPr>
              <a:t>A2:</a:t>
            </a:r>
            <a:r>
              <a:rPr lang="en-CA" baseline="0" dirty="0" smtClean="0">
                <a:latin typeface="Calibri" charset="0"/>
              </a:rPr>
              <a:t> small number. dimensionality reduction.</a:t>
            </a:r>
          </a:p>
          <a:p>
            <a:pPr eaLnBrk="1" hangingPunct="1">
              <a:spcBef>
                <a:spcPct val="0"/>
              </a:spcBef>
            </a:pPr>
            <a:r>
              <a:rPr lang="en-CA" baseline="0" dirty="0" smtClean="0">
                <a:latin typeface="Calibri" charset="0"/>
              </a:rPr>
              <a:t>A3: form of causation: </a:t>
            </a:r>
            <a:r>
              <a:rPr lang="en-CA" baseline="0" dirty="0" err="1" smtClean="0">
                <a:latin typeface="Calibri" charset="0"/>
              </a:rPr>
              <a:t>pca</a:t>
            </a:r>
            <a:r>
              <a:rPr lang="en-CA" baseline="0" dirty="0" smtClean="0">
                <a:latin typeface="Calibri" charset="0"/>
              </a:rPr>
              <a:t>.</a:t>
            </a:r>
          </a:p>
          <a:p>
            <a:pPr eaLnBrk="1" hangingPunct="1">
              <a:spcBef>
                <a:spcPct val="0"/>
              </a:spcBef>
            </a:pPr>
            <a:r>
              <a:rPr lang="en-US" dirty="0" smtClean="0">
                <a:latin typeface="Calibri" charset="0"/>
              </a:rPr>
              <a:t>group learning, similar assumptions</a:t>
            </a:r>
            <a:endParaRPr lang="en-US" dirty="0">
              <a:latin typeface="Calibri" charset="0"/>
            </a:endParaRPr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0CBEA8C6-1438-6349-AE5B-AD4AFC0FE361}" type="slidenum">
              <a:rPr lang="en-US" sz="1200">
                <a:latin typeface="Calibri" charset="0"/>
              </a:rPr>
              <a:pPr eaLnBrk="1" hangingPunct="1"/>
              <a:t>1</a:t>
            </a:fld>
            <a:endParaRPr lang="en-US" sz="12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*error: think of activation as virtual outputs</a:t>
            </a:r>
          </a:p>
          <a:p>
            <a:pPr marL="171450" indent="-171450">
              <a:buFontTx/>
              <a:buChar char="•"/>
            </a:pPr>
            <a:r>
              <a:rPr lang="en-US" dirty="0" smtClean="0"/>
              <a:t>data </a:t>
            </a:r>
            <a:r>
              <a:rPr lang="en-US" dirty="0" err="1" smtClean="0"/>
              <a:t>normalizatin</a:t>
            </a:r>
            <a:r>
              <a:rPr lang="en-US" dirty="0" smtClean="0"/>
              <a:t> think of activations as virtual inputs</a:t>
            </a:r>
          </a:p>
          <a:p>
            <a:pPr marL="171450" indent="-171450">
              <a:buFontTx/>
              <a:buChar char="•"/>
            </a:pPr>
            <a:r>
              <a:rPr lang="en-US" dirty="0" smtClean="0"/>
              <a:t>neural nets encourage</a:t>
            </a:r>
            <a:r>
              <a:rPr lang="en-US" baseline="0" dirty="0" smtClean="0"/>
              <a:t> recursive thinking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7BE7C63-45E8-3348-B2F7-0B0BBCE77ABE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71777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*less dependence on initial values because we normalize</a:t>
            </a:r>
            <a:r>
              <a:rPr lang="en-US" baseline="0" dirty="0" smtClean="0"/>
              <a:t> possible differences due to different initializations</a:t>
            </a:r>
          </a:p>
          <a:p>
            <a:pPr marL="171450" indent="-171450">
              <a:buFontTx/>
              <a:buChar char="•"/>
            </a:pPr>
            <a:r>
              <a:rPr lang="en-US" baseline="0" dirty="0" smtClean="0"/>
              <a:t>regularization because large weights are scaled back</a:t>
            </a:r>
          </a:p>
          <a:p>
            <a:pPr marL="171450" indent="-171450">
              <a:buFontTx/>
              <a:buChar char="•"/>
            </a:pPr>
            <a:endParaRPr lang="en-US" baseline="0" dirty="0" smtClean="0"/>
          </a:p>
          <a:p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7BE7C63-45E8-3348-B2F7-0B0BBCE77ABE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9096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show </a:t>
            </a:r>
            <a:r>
              <a:rPr lang="en-US" dirty="0" err="1" smtClean="0"/>
              <a:t>Bengio</a:t>
            </a:r>
            <a:r>
              <a:rPr lang="en-US" dirty="0" smtClean="0"/>
              <a:t> diagrams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7BE7C63-45E8-3348-B2F7-0B0BBCE77ABE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076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5" name="Rounded Rectangle 4"/>
          <p:cNvSpPr/>
          <p:nvPr/>
        </p:nvSpPr>
        <p:spPr>
          <a:xfrm>
            <a:off x="65088" y="69850"/>
            <a:ext cx="9013825" cy="6691313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3500" y="1449388"/>
            <a:ext cx="9020175" cy="15271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3500" y="1397000"/>
            <a:ext cx="9020175" cy="12065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3500" y="2976563"/>
            <a:ext cx="9020175" cy="1111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D179C2F-D683-D944-B941-3F058D23D335}" type="datetime1">
              <a:t>2017-02-06</a:t>
            </a:fld>
            <a:endParaRPr lang="en-US"/>
          </a:p>
        </p:txBody>
      </p:sp>
      <p:sp>
        <p:nvSpPr>
          <p:cNvPr id="12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 dirty="0" smtClean="0"/>
              <a:t>Deep Learning Training</a:t>
            </a:r>
            <a:endParaRPr lang="en-US" dirty="0"/>
          </a:p>
        </p:txBody>
      </p:sp>
      <p:sp>
        <p:nvSpPr>
          <p:cNvPr id="13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0124607-D7EB-3446-A4B8-55166DB824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4370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9448D1-517C-5B42-B71F-32ED97DD9DD6}" type="datetime1">
              <a:t>2017-02-06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Deep Learning Training</a:t>
            </a:r>
            <a:endParaRPr lang="en-US" dirty="0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C01E80-921C-614C-9D5C-E880ED6785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3759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B58035-C635-9D4E-A52C-ADD3F12D7483}" type="datetime1">
              <a:t>2017-02-06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Deep Learning Training</a:t>
            </a:r>
            <a:endParaRPr lang="en-US" dirty="0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6652AD-693C-B34D-A8D9-1959FACC4B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9529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CA477A-B4C9-8347-BB3F-C7CA8DC03DF2}" type="datetime1">
              <a:t>2017-02-06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Deep Learning Training</a:t>
            </a:r>
            <a:endParaRPr lang="en-US" dirty="0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A45685-DC37-0445-898B-F64AE21B29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620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5" name="Rounded Rectangle 4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 flipV="1">
            <a:off x="69850" y="2376488"/>
            <a:ext cx="901382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9850" y="2341563"/>
            <a:ext cx="901382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8263" y="2468563"/>
            <a:ext cx="9015412" cy="4603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/>
          <a:lstStyle>
            <a:lvl1pPr algn="l">
              <a:buNone/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44D6020-FCE6-7F49-A255-0A9AB9B4AA1A}" type="datetime1">
              <a:t>2017-02-06</a:t>
            </a:fld>
            <a:endParaRPr lang="en-US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 dirty="0" smtClean="0"/>
              <a:t>Deep Learning Training</a:t>
            </a:r>
            <a:endParaRPr lang="en-US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162C3EF-4CE4-FF46-9CDF-2832916B36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28410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E23875-21C9-5141-907E-AE85DEA61C5B}" type="datetime1">
              <a:t>2017-02-06</a:t>
            </a:fld>
            <a:endParaRPr 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Deep Learning Training</a:t>
            </a:r>
            <a:endParaRPr lang="en-US" dirty="0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24DA57-F8B9-B54F-AF0F-CC9FA0CF17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4103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EB8208-C18E-8D4A-9594-BE159DD271C4}" type="datetime1">
              <a:t>2017-02-06</a:t>
            </a:fld>
            <a:endParaRPr lang="en-US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Deep Learning Training</a:t>
            </a:r>
            <a:endParaRPr lang="en-US" dirty="0"/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FE733E-2B96-754A-A071-B13946FEAE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0208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DE672E-1D6C-324B-8C38-7955D1E2B6DD}" type="datetime1">
              <a:t>2017-02-06</a:t>
            </a:fld>
            <a:endParaRPr lang="en-US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Deep Learning Training</a:t>
            </a:r>
            <a:endParaRPr lang="en-US" dirty="0"/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36B271-2852-0F49-AEEE-3E7BF04BCC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83268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7C2538-2DEA-E246-A240-67DA2EF5CE3A}" type="datetime1">
              <a:t>2017-02-06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Deep Learning Training</a:t>
            </a:r>
            <a:endParaRPr lang="en-US" dirty="0"/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8E9F6A-3B58-334D-9273-DA712BDC86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67690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6" name="Rounded Rectangle 5"/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 algn="l">
              <a:buNone/>
              <a:defRPr sz="40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D488521-D35A-754F-AA1F-318F484816E0}" type="datetime1">
              <a:t>2017-02-06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 dirty="0" smtClean="0"/>
              <a:t>Deep Learning Training</a:t>
            </a:r>
            <a:endParaRPr lang="en-US" dirty="0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4DA4859-D5F6-8445-B88F-302AD4376E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7904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 flipV="1">
            <a:off x="68263" y="4683125"/>
            <a:ext cx="900747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8263" y="4649788"/>
            <a:ext cx="900747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8263" y="4773613"/>
            <a:ext cx="9007475" cy="476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C0FBC03-FC9A-9044-A790-D4B6483373B6}" type="datetime1">
              <a:t>2017-02-06</a:t>
            </a:fld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 dirty="0" smtClean="0"/>
              <a:t>Deep Learning Training</a:t>
            </a:r>
            <a:endParaRPr lang="en-US" dirty="0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8E0285F-B208-4644-BE15-0A0C423EAF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890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28" name="Title Placeholder 21"/>
          <p:cNvSpPr>
            <a:spLocks noGrp="1"/>
          </p:cNvSpPr>
          <p:nvPr>
            <p:ph type="title"/>
          </p:nvPr>
        </p:nvSpPr>
        <p:spPr bwMode="auto">
          <a:xfrm>
            <a:off x="914400" y="274638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9144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29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914400" y="1447800"/>
            <a:ext cx="77724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064125" y="6153150"/>
            <a:ext cx="2476500" cy="4762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400" smtClean="0">
                <a:solidFill>
                  <a:schemeClr val="tx2"/>
                </a:solidFill>
                <a:latin typeface="Perpetua" charset="0"/>
              </a:defRPr>
            </a:lvl1pPr>
          </a:lstStyle>
          <a:p>
            <a:pPr>
              <a:defRPr/>
            </a:pPr>
            <a:fld id="{1509F304-84CC-8447-BB7C-FE5C9FA5578D}" type="datetime1">
              <a:t>2017-02-06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400" smtClean="0">
                <a:solidFill>
                  <a:schemeClr val="tx2"/>
                </a:solidFill>
                <a:latin typeface="Perpetua" charset="0"/>
              </a:defRPr>
            </a:lvl1pPr>
          </a:lstStyle>
          <a:p>
            <a:pPr>
              <a:defRPr/>
            </a:pPr>
            <a:r>
              <a:rPr lang="en-US" dirty="0" smtClean="0"/>
              <a:t>Deep Learning Training</a:t>
            </a:r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050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vert="horz" wrap="none" lIns="0" tIns="0" rIns="0" bIns="0" numCol="1" anchor="ctr" anchorCtr="1" compatLnSpc="1">
            <a:prstTxWarp prst="textNoShape">
              <a:avLst/>
            </a:prstTxWarp>
            <a:noAutofit/>
          </a:bodyPr>
          <a:lstStyle>
            <a:lvl1pPr algn="ctr">
              <a:defRPr sz="1400" smtClean="0">
                <a:solidFill>
                  <a:srgbClr val="FFFFFF"/>
                </a:solidFill>
                <a:latin typeface="Franklin Gothic Book" charset="0"/>
              </a:defRPr>
            </a:lvl1pPr>
          </a:lstStyle>
          <a:p>
            <a:pPr>
              <a:defRPr/>
            </a:pPr>
            <a:fld id="{7CEF2234-60CD-F14D-A018-E190E33874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33" name="TextBox 9"/>
          <p:cNvSpPr txBox="1">
            <a:spLocks noChangeArrowheads="1"/>
          </p:cNvSpPr>
          <p:nvPr/>
        </p:nvSpPr>
        <p:spPr bwMode="auto">
          <a:xfrm>
            <a:off x="7769225" y="6210300"/>
            <a:ext cx="9175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24B99B7F-2E64-2646-91C2-380EEC053FFA}" type="slidenum">
              <a:rPr lang="en-US" sz="1400" smtClean="0">
                <a:latin typeface="Perpetua" charset="0"/>
              </a:rPr>
              <a:pPr eaLnBrk="1" hangingPunct="1"/>
              <a:t>‹#›</a:t>
            </a:fld>
            <a:endParaRPr lang="en-US" sz="1400" dirty="0">
              <a:latin typeface="Perpetua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1" r:id="rId2"/>
    <p:sldLayoutId id="2147483699" r:id="rId3"/>
    <p:sldLayoutId id="2147483692" r:id="rId4"/>
    <p:sldLayoutId id="2147483693" r:id="rId5"/>
    <p:sldLayoutId id="2147483694" r:id="rId6"/>
    <p:sldLayoutId id="2147483695" r:id="rId7"/>
    <p:sldLayoutId id="2147483700" r:id="rId8"/>
    <p:sldLayoutId id="2147483701" r:id="rId9"/>
    <p:sldLayoutId id="2147483696" r:id="rId10"/>
    <p:sldLayoutId id="2147483697" r:id="rId11"/>
  </p:sldLayoutIdLst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ＭＳ Ｐゴシック" charset="0"/>
          <a:cs typeface="ＭＳ Ｐゴシック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charset="0"/>
          <a:ea typeface="ＭＳ Ｐゴシック" charset="0"/>
          <a:cs typeface="ＭＳ Ｐゴシック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charset="0"/>
          <a:ea typeface="ＭＳ Ｐゴシック" charset="0"/>
          <a:cs typeface="ＭＳ Ｐゴシック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charset="0"/>
          <a:ea typeface="ＭＳ Ｐゴシック" charset="0"/>
          <a:cs typeface="ＭＳ Ｐゴシック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charset="0"/>
          <a:ea typeface="ＭＳ Ｐゴシック" charset="0"/>
          <a:cs typeface="ＭＳ Ｐゴシック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charset="0"/>
          <a:ea typeface="ＭＳ Ｐゴシック" charset="0"/>
          <a:cs typeface="ＭＳ Ｐゴシック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charset="0"/>
          <a:ea typeface="ＭＳ Ｐゴシック" charset="0"/>
          <a:cs typeface="ＭＳ Ｐゴシック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charset="0"/>
          <a:ea typeface="ＭＳ Ｐゴシック" charset="0"/>
          <a:cs typeface="ＭＳ Ｐゴシック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charset="0"/>
          <a:ea typeface="ＭＳ Ｐゴシック" charset="0"/>
          <a:cs typeface="ＭＳ Ｐゴシック" charset="0"/>
        </a:defRPr>
      </a:lvl9pPr>
    </p:titleStyle>
    <p:bodyStyle>
      <a:lvl1pPr marL="273050" indent="-273050" algn="l" rtl="0" eaLnBrk="1" fontAlgn="base" hangingPunct="1">
        <a:spcBef>
          <a:spcPts val="575"/>
        </a:spcBef>
        <a:spcAft>
          <a:spcPct val="0"/>
        </a:spcAft>
        <a:buClr>
          <a:schemeClr val="accent1"/>
        </a:buClr>
        <a:buSzPct val="85000"/>
        <a:buFont typeface="Wingdings 2" charset="0"/>
        <a:buChar char=""/>
        <a:defRPr sz="26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547688" indent="-228600" algn="l" rtl="0" eaLnBrk="1" fontAlgn="base" hangingPunct="1">
        <a:spcBef>
          <a:spcPts val="375"/>
        </a:spcBef>
        <a:spcAft>
          <a:spcPct val="0"/>
        </a:spcAft>
        <a:buClr>
          <a:schemeClr val="accent2"/>
        </a:buClr>
        <a:buSzPct val="85000"/>
        <a:buFont typeface="Wingdings 2" charset="0"/>
        <a:buChar char="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822325" indent="-228600" algn="l" rtl="0" eaLnBrk="1" fontAlgn="base" hangingPunct="1">
        <a:spcBef>
          <a:spcPts val="375"/>
        </a:spcBef>
        <a:spcAft>
          <a:spcPct val="0"/>
        </a:spcAft>
        <a:buClr>
          <a:srgbClr val="E6B1AB"/>
        </a:buClr>
        <a:buSzPct val="85000"/>
        <a:buFont typeface="Wingdings 2" charset="0"/>
        <a:buChar char="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096963" indent="-228600" algn="l" rtl="0" eaLnBrk="1" fontAlgn="base" hangingPunct="1">
        <a:spcBef>
          <a:spcPts val="375"/>
        </a:spcBef>
        <a:spcAft>
          <a:spcPct val="0"/>
        </a:spcAft>
        <a:buClr>
          <a:srgbClr val="A28E6A"/>
        </a:buClr>
        <a:buSzPct val="80000"/>
        <a:buFont typeface="Wingdings 2" charset="0"/>
        <a:buChar char="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1371600" indent="-228600" algn="l" rtl="0" eaLnBrk="1" fontAlgn="base" hangingPunct="1">
        <a:spcBef>
          <a:spcPts val="375"/>
        </a:spcBef>
        <a:spcAft>
          <a:spcPct val="0"/>
        </a:spcAft>
        <a:buClr>
          <a:srgbClr val="A28E6A"/>
        </a:buClr>
        <a:buChar char="o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Equation1.bin"/><Relationship Id="rId4" Type="http://schemas.openxmlformats.org/officeDocument/2006/relationships/image" Target="../media/image3.emf"/><Relationship Id="rId5" Type="http://schemas.openxmlformats.org/officeDocument/2006/relationships/oleObject" Target="../embeddings/Microsoft_Equation2.bin"/><Relationship Id="rId6" Type="http://schemas.openxmlformats.org/officeDocument/2006/relationships/image" Target="../media/image4.emf"/><Relationship Id="rId7" Type="http://schemas.openxmlformats.org/officeDocument/2006/relationships/oleObject" Target="../embeddings/Microsoft_Equation3.bin"/><Relationship Id="rId8" Type="http://schemas.openxmlformats.org/officeDocument/2006/relationships/image" Target="../media/image5.emf"/><Relationship Id="rId9" Type="http://schemas.openxmlformats.org/officeDocument/2006/relationships/oleObject" Target="../embeddings/Microsoft_Equation4.bin"/><Relationship Id="rId10" Type="http://schemas.openxmlformats.org/officeDocument/2006/relationships/image" Target="../media/image6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ctrTitle"/>
          </p:nvPr>
        </p:nvSpPr>
        <p:spPr>
          <a:xfrm>
            <a:off x="457200" y="1506538"/>
            <a:ext cx="8229600" cy="1470025"/>
          </a:xfrm>
        </p:spPr>
        <p:txBody>
          <a:bodyPr/>
          <a:lstStyle/>
          <a:p>
            <a:pPr eaLnBrk="1" hangingPunct="1"/>
            <a:r>
              <a:rPr lang="en-US" dirty="0" smtClean="0">
                <a:latin typeface="Franklin Gothic Book" charset="0"/>
              </a:rPr>
              <a:t>More on Training Deep Neural Networks</a:t>
            </a:r>
            <a:endParaRPr dirty="0">
              <a:latin typeface="Franklin Gothic Book" charset="0"/>
            </a:endParaRPr>
          </a:p>
        </p:txBody>
      </p:sp>
      <p:pic>
        <p:nvPicPr>
          <p:cNvPr id="15363" name="Picture 5" descr="sfu-log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1028" y="247864"/>
            <a:ext cx="1844675" cy="928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5"/>
          <p:cNvSpPr txBox="1">
            <a:spLocks/>
          </p:cNvSpPr>
          <p:nvPr/>
        </p:nvSpPr>
        <p:spPr bwMode="auto">
          <a:xfrm>
            <a:off x="1219200" y="4464066"/>
            <a:ext cx="3276600" cy="1747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73050" indent="-273050">
              <a:spcBef>
                <a:spcPts val="575"/>
              </a:spcBef>
              <a:buClr>
                <a:schemeClr val="accent1"/>
              </a:buClr>
              <a:buSzPct val="85000"/>
            </a:pPr>
            <a:r>
              <a:rPr lang="en-CA" dirty="0" smtClean="0">
                <a:latin typeface="Perpetua" pitchFamily="18" charset="0"/>
              </a:rPr>
              <a:t>Oliver Schulte</a:t>
            </a:r>
          </a:p>
          <a:p>
            <a:pPr marL="273050" indent="-273050">
              <a:spcBef>
                <a:spcPts val="575"/>
              </a:spcBef>
              <a:buClr>
                <a:schemeClr val="accent1"/>
              </a:buClr>
              <a:buSzPct val="85000"/>
            </a:pPr>
            <a:r>
              <a:rPr lang="en-CA" dirty="0" smtClean="0">
                <a:latin typeface="Perpetua" pitchFamily="18" charset="0"/>
              </a:rPr>
              <a:t>School </a:t>
            </a:r>
            <a:r>
              <a:rPr lang="en-CA" dirty="0">
                <a:latin typeface="Perpetua" pitchFamily="18" charset="0"/>
              </a:rPr>
              <a:t>of Computing Science</a:t>
            </a:r>
            <a:endParaRPr lang="en-CA" dirty="0" smtClean="0">
              <a:latin typeface="Perpetua" pitchFamily="18" charset="0"/>
            </a:endParaRPr>
          </a:p>
          <a:p>
            <a:pPr marL="273050" indent="-273050">
              <a:spcBef>
                <a:spcPts val="575"/>
              </a:spcBef>
              <a:buClr>
                <a:schemeClr val="accent1"/>
              </a:buClr>
              <a:buSzPct val="85000"/>
            </a:pPr>
            <a:r>
              <a:rPr lang="en-CA" dirty="0" smtClean="0">
                <a:latin typeface="Perpetua" pitchFamily="18" charset="0"/>
              </a:rPr>
              <a:t>Simon Fraser University</a:t>
            </a:r>
          </a:p>
          <a:p>
            <a:pPr marL="273050" indent="-273050">
              <a:spcBef>
                <a:spcPts val="575"/>
              </a:spcBef>
              <a:buClr>
                <a:schemeClr val="accent1"/>
              </a:buClr>
              <a:buSzPct val="85000"/>
            </a:pPr>
            <a:endParaRPr lang="en-CA" dirty="0">
              <a:latin typeface="Perpetua" pitchFamily="18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Rectified Linear Unit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Somewhat similar concept in electronics: convert AC to DC current.</a:t>
            </a:r>
          </a:p>
          <a:p>
            <a:r>
              <a:rPr lang="en-US" dirty="0" err="1" smtClean="0"/>
              <a:t>f(x</a:t>
            </a:r>
            <a:r>
              <a:rPr lang="en-US" dirty="0" smtClean="0"/>
              <a:t>) = max(0,x)</a:t>
            </a:r>
          </a:p>
          <a:p>
            <a:r>
              <a:rPr lang="en-US" dirty="0" smtClean="0"/>
              <a:t>Gradient is trivial.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Deep Learning Training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Dropout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Model Averaging comes to Neural Nets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Deep Learning Training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Averaging Models is a good idea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See Boosting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Deep Learning Training</a:t>
            </a: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Dropout in Neural Nets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Stochastic gradient descent: Cycle through each case.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For each case, randomly drop out some neurons.</a:t>
            </a:r>
          </a:p>
          <a:p>
            <a:pPr marL="788988" lvl="1" indent="-514350">
              <a:buFont typeface="+mj-lt"/>
              <a:buAutoNum type="arabicPeriod"/>
            </a:pPr>
            <a:r>
              <a:rPr lang="en-US" dirty="0" smtClean="0"/>
              <a:t>Independently with probability </a:t>
            </a:r>
            <a:r>
              <a:rPr lang="en-US" dirty="0" err="1" smtClean="0"/>
              <a:t>p</a:t>
            </a:r>
            <a:r>
              <a:rPr lang="en-US" dirty="0" smtClean="0"/>
              <a:t>, e.g. 0.5.</a:t>
            </a:r>
          </a:p>
          <a:p>
            <a:pPr marL="788988" lvl="1" indent="-514350">
              <a:buFont typeface="+mj-lt"/>
              <a:buAutoNum type="arabicPeriod"/>
            </a:pPr>
            <a:r>
              <a:rPr lang="en-US" dirty="0" smtClean="0"/>
              <a:t>Train only the weights for the remaining neurons.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After training, multiply the weights by </a:t>
            </a:r>
            <a:r>
              <a:rPr lang="en-US" dirty="0" err="1" smtClean="0"/>
              <a:t>p</a:t>
            </a:r>
            <a:r>
              <a:rPr lang="en-US" dirty="0" smtClean="0"/>
              <a:t>. Intuition:</a:t>
            </a:r>
          </a:p>
          <a:p>
            <a:pPr marL="788988" lvl="1" indent="-514350">
              <a:buFont typeface="+mj-lt"/>
              <a:buAutoNum type="arabicPeriod"/>
            </a:pPr>
            <a:r>
              <a:rPr lang="en-US" dirty="0" smtClean="0"/>
              <a:t>A kind of average over the neural net for each case.</a:t>
            </a:r>
          </a:p>
          <a:p>
            <a:pPr marL="788988" lvl="1" indent="-514350">
              <a:buFont typeface="+mj-lt"/>
              <a:buAutoNum type="arabicPeriod"/>
            </a:pPr>
            <a:r>
              <a:rPr lang="en-US" dirty="0" smtClean="0"/>
              <a:t>If </a:t>
            </a:r>
            <a:r>
              <a:rPr lang="en-US" dirty="0" err="1" smtClean="0"/>
              <a:t>p</a:t>
            </a:r>
            <a:r>
              <a:rPr lang="en-US" dirty="0" smtClean="0"/>
              <a:t> = 0.5, twice as many hidden units are present as during training.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Can also use Inverted Dropout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Deep Learning Training</a:t>
            </a: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Norm Constraint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Dropout typically also uses the norm constraint:</a:t>
            </a:r>
          </a:p>
          <a:p>
            <a:r>
              <a:rPr lang="en-US" dirty="0" smtClean="0"/>
              <a:t>Fix the length of each incoming weight vector to be less than </a:t>
            </a:r>
            <a:r>
              <a:rPr lang="en-US" smtClean="0"/>
              <a:t>a constant.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Deep Learning Training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Batch Normalization</a:t>
            </a:r>
          </a:p>
          <a:p>
            <a:r>
              <a:rPr lang="en-US" dirty="0" smtClean="0"/>
              <a:t>Rectified </a:t>
            </a:r>
            <a:r>
              <a:rPr lang="en-US" dirty="0" smtClean="0"/>
              <a:t>Linear Units</a:t>
            </a:r>
          </a:p>
          <a:p>
            <a:r>
              <a:rPr lang="en-US" dirty="0" smtClean="0"/>
              <a:t>Dropout</a:t>
            </a:r>
          </a:p>
          <a:p>
            <a:r>
              <a:rPr lang="en-US" dirty="0"/>
              <a:t>Norm Constraint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Deep Learning Training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Two Key Problems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Saturation of activation functions that approximate step functions.</a:t>
            </a:r>
          </a:p>
          <a:p>
            <a:pPr>
              <a:buFont typeface="Wingdings" charset="2"/>
              <a:buChar char="Ø"/>
            </a:pPr>
            <a:r>
              <a:rPr lang="en-US" dirty="0" smtClean="0"/>
              <a:t>vanishing gradients</a:t>
            </a:r>
          </a:p>
          <a:p>
            <a:r>
              <a:rPr lang="en-US" dirty="0" smtClean="0"/>
              <a:t>co-adaptation</a:t>
            </a:r>
          </a:p>
          <a:p>
            <a:pPr>
              <a:buFont typeface="Wingdings" charset="2"/>
              <a:buChar char="Ø"/>
            </a:pPr>
            <a:r>
              <a:rPr lang="en-US" dirty="0" smtClean="0"/>
              <a:t>local minimum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Deep Learning Training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88709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Batch Normalization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Deep Learning Training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839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High-level Intuition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From the point of view of hidden layers inside a deep network:</a:t>
            </a:r>
            <a:br>
              <a:rPr lang="en-US" dirty="0" smtClean="0"/>
            </a:br>
            <a:r>
              <a:rPr lang="en-US" dirty="0" smtClean="0"/>
              <a:t>output activation of previous layer = input “data”</a:t>
            </a:r>
          </a:p>
          <a:p>
            <a:pPr>
              <a:buFont typeface="Wingdings" charset="2"/>
              <a:buChar char="Ø"/>
            </a:pPr>
            <a:r>
              <a:rPr lang="en-US" dirty="0" smtClean="0"/>
              <a:t>whatever properties we want in input data </a:t>
            </a:r>
            <a:r>
              <a:rPr lang="en-US" dirty="0" smtClean="0">
                <a:latin typeface="Wingdings"/>
                <a:ea typeface="Wingdings"/>
                <a:cs typeface="Wingdings"/>
                <a:sym typeface="Wingdings"/>
              </a:rPr>
              <a:t></a:t>
            </a:r>
            <a:r>
              <a:rPr lang="en-US" dirty="0" smtClean="0"/>
              <a:t> properties we want in output activations</a:t>
            </a:r>
          </a:p>
          <a:p>
            <a:r>
              <a:rPr lang="en-US" dirty="0" smtClean="0"/>
              <a:t>one nice input data property was normalization</a:t>
            </a:r>
          </a:p>
          <a:p>
            <a:pPr lvl="1"/>
            <a:r>
              <a:rPr lang="en-US" dirty="0" smtClean="0"/>
              <a:t>means and variances on the same scale</a:t>
            </a:r>
          </a:p>
          <a:p>
            <a:pPr lvl="1"/>
            <a:r>
              <a:rPr lang="en-US" dirty="0" smtClean="0"/>
              <a:t>e.g. all data dimensions on the same scale (see preprocessing section)</a:t>
            </a:r>
          </a:p>
          <a:p>
            <a:r>
              <a:rPr lang="en-US" dirty="0" smtClean="0"/>
              <a:t>in a sense dual to </a:t>
            </a:r>
            <a:r>
              <a:rPr lang="en-US" dirty="0" err="1" smtClean="0"/>
              <a:t>backpropagating</a:t>
            </a:r>
            <a:r>
              <a:rPr lang="en-US" dirty="0" smtClean="0"/>
              <a:t> error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Deep Learning Training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35502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Benefits of Normalized Activations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avoid saturation</a:t>
            </a:r>
          </a:p>
          <a:p>
            <a:r>
              <a:rPr lang="en-US" dirty="0" smtClean="0"/>
              <a:t>less dependence on initial weight values</a:t>
            </a:r>
          </a:p>
          <a:p>
            <a:r>
              <a:rPr lang="en-US" dirty="0" smtClean="0"/>
              <a:t>some regularization</a:t>
            </a:r>
          </a:p>
          <a:p>
            <a:pPr lvl="1"/>
            <a:r>
              <a:rPr lang="en-US" dirty="0" smtClean="0"/>
              <a:t>large values scaled back</a:t>
            </a:r>
          </a:p>
          <a:p>
            <a:pPr lvl="1"/>
            <a:r>
              <a:rPr lang="en-US" dirty="0" smtClean="0"/>
              <a:t>normalization connects activation in one node to activation in others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Deep Learning Training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49231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Normalization Algorithm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For </a:t>
            </a:r>
            <a:r>
              <a:rPr lang="en-US" dirty="0" err="1" smtClean="0"/>
              <a:t>minibatch</a:t>
            </a:r>
            <a:r>
              <a:rPr lang="en-US" dirty="0" smtClean="0"/>
              <a:t> </a:t>
            </a:r>
            <a:r>
              <a:rPr lang="en-US" b="1" dirty="0" smtClean="0"/>
              <a:t>x</a:t>
            </a:r>
            <a:r>
              <a:rPr lang="en-US" baseline="-25000" dirty="0" smtClean="0"/>
              <a:t>1</a:t>
            </a:r>
            <a:r>
              <a:rPr lang="en-US" dirty="0" smtClean="0"/>
              <a:t>,..</a:t>
            </a:r>
            <a:r>
              <a:rPr lang="en-US" b="1" dirty="0" smtClean="0"/>
              <a:t>x</a:t>
            </a:r>
            <a:r>
              <a:rPr lang="en-US" baseline="-25000" dirty="0" smtClean="0"/>
              <a:t>m</a:t>
            </a:r>
            <a:r>
              <a:rPr lang="en-US" dirty="0" smtClean="0"/>
              <a:t> of data points</a:t>
            </a:r>
          </a:p>
          <a:p>
            <a:pPr marL="44450" indent="0">
              <a:buNone/>
            </a:pPr>
            <a:r>
              <a:rPr lang="en-US" dirty="0" smtClean="0"/>
              <a:t>For each node </a:t>
            </a:r>
            <a:r>
              <a:rPr lang="en-US" i="1" dirty="0" smtClean="0"/>
              <a:t>x</a:t>
            </a:r>
            <a:r>
              <a:rPr lang="en-US" i="1" baseline="30000" dirty="0" smtClean="0"/>
              <a:t>i</a:t>
            </a:r>
          </a:p>
          <a:p>
            <a:pPr marL="776288" lvl="1" indent="-457200">
              <a:buFont typeface="+mj-lt"/>
              <a:buAutoNum type="arabicPeriod"/>
            </a:pPr>
            <a:r>
              <a:rPr lang="en-US" dirty="0" smtClean="0"/>
              <a:t>Find the activation values </a:t>
            </a:r>
            <a:r>
              <a:rPr lang="en-US" i="1" dirty="0" err="1" smtClean="0"/>
              <a:t>x</a:t>
            </a:r>
            <a:r>
              <a:rPr lang="en-US" i="1" baseline="30000" dirty="0" err="1" smtClean="0"/>
              <a:t>i</a:t>
            </a:r>
            <a:r>
              <a:rPr lang="en-US" i="1" baseline="-25000" dirty="0" err="1"/>
              <a:t>j</a:t>
            </a:r>
            <a:r>
              <a:rPr lang="en-US" dirty="0" smtClean="0"/>
              <a:t>,..,</a:t>
            </a:r>
            <a:r>
              <a:rPr lang="en-US" i="1" dirty="0"/>
              <a:t> </a:t>
            </a:r>
            <a:r>
              <a:rPr lang="en-US" i="1" dirty="0" err="1" smtClean="0"/>
              <a:t>x</a:t>
            </a:r>
            <a:r>
              <a:rPr lang="en-US" i="1" baseline="30000" dirty="0" err="1" smtClean="0"/>
              <a:t>i</a:t>
            </a:r>
            <a:r>
              <a:rPr lang="en-US" i="1" baseline="-25000" dirty="0" err="1" smtClean="0"/>
              <a:t>m</a:t>
            </a:r>
            <a:r>
              <a:rPr lang="en-US" dirty="0"/>
              <a:t> </a:t>
            </a:r>
            <a:r>
              <a:rPr lang="en-US" dirty="0" smtClean="0"/>
              <a:t>for each data point</a:t>
            </a:r>
          </a:p>
          <a:p>
            <a:pPr marL="776288" lvl="1" indent="-457200">
              <a:buFont typeface="+mj-lt"/>
              <a:buAutoNum type="arabicPeriod"/>
            </a:pPr>
            <a:r>
              <a:rPr lang="en-US" dirty="0" smtClean="0"/>
              <a:t>Normalize the activation values:</a:t>
            </a:r>
          </a:p>
          <a:p>
            <a:pPr marL="776288" lvl="1" indent="-457200">
              <a:buFont typeface="+mj-lt"/>
              <a:buAutoNum type="arabicPeriod"/>
            </a:pPr>
            <a:endParaRPr lang="en-US" dirty="0"/>
          </a:p>
          <a:p>
            <a:pPr marL="776288" lvl="1" indent="-457200">
              <a:buFont typeface="+mj-lt"/>
              <a:buAutoNum type="arabicPeriod"/>
            </a:pPr>
            <a:endParaRPr lang="en-US" dirty="0" smtClean="0"/>
          </a:p>
          <a:p>
            <a:pPr marL="776288" lvl="1" indent="-457200">
              <a:buFont typeface="+mj-lt"/>
              <a:buAutoNum type="arabicPeriod"/>
            </a:pPr>
            <a:endParaRPr lang="en-US" dirty="0"/>
          </a:p>
          <a:p>
            <a:pPr marL="776288" lvl="1" indent="-457200">
              <a:buFont typeface="+mj-lt"/>
              <a:buAutoNum type="arabicPeriod"/>
            </a:pPr>
            <a:endParaRPr lang="en-US" dirty="0" smtClean="0"/>
          </a:p>
          <a:p>
            <a:pPr marL="776288" lvl="1" indent="-457200">
              <a:buFont typeface="+mj-lt"/>
              <a:buAutoNum type="arabicPeriod"/>
            </a:pPr>
            <a:endParaRPr lang="en-US" dirty="0"/>
          </a:p>
          <a:p>
            <a:pPr marL="776288" lvl="1" indent="-457200">
              <a:buFont typeface="+mj-lt"/>
              <a:buAutoNum type="arabicPeriod"/>
            </a:pPr>
            <a:r>
              <a:rPr lang="en-US" dirty="0" smtClean="0"/>
              <a:t>Scale and shift: </a:t>
            </a:r>
            <a:br>
              <a:rPr lang="en-US" dirty="0" smtClean="0"/>
            </a:br>
            <a:r>
              <a:rPr lang="en-US" dirty="0" smtClean="0"/>
              <a:t>where </a:t>
            </a:r>
            <a:r>
              <a:rPr lang="en-US" dirty="0" err="1" smtClean="0"/>
              <a:t>γ</a:t>
            </a:r>
            <a:r>
              <a:rPr lang="en-US" smtClean="0"/>
              <a:t>,βare </a:t>
            </a:r>
            <a:r>
              <a:rPr lang="en-US" dirty="0" smtClean="0"/>
              <a:t>learned during backpropagation</a:t>
            </a:r>
          </a:p>
          <a:p>
            <a:pPr marL="776288" lvl="1" indent="-457200">
              <a:buFont typeface="+mj-lt"/>
              <a:buAutoNum type="arabicPeriod"/>
            </a:pPr>
            <a:endParaRPr lang="en-US" dirty="0"/>
          </a:p>
          <a:p>
            <a:pPr marL="776288" lvl="1" indent="-457200">
              <a:buFont typeface="+mj-lt"/>
              <a:buAutoNum type="arabicPeriod"/>
            </a:pPr>
            <a:endParaRPr lang="en-US" dirty="0" smtClean="0"/>
          </a:p>
          <a:p>
            <a:pPr marL="776288" lvl="1" indent="-457200">
              <a:buFont typeface="+mj-lt"/>
              <a:buAutoNum type="arabicPeriod"/>
            </a:pPr>
            <a:endParaRPr lang="en-US" dirty="0"/>
          </a:p>
          <a:p>
            <a:pPr marL="776288" lvl="1" indent="-457200">
              <a:buFont typeface="+mj-lt"/>
              <a:buAutoNum type="arabicPeriod"/>
            </a:pPr>
            <a:endParaRPr lang="en-US" dirty="0" smtClean="0"/>
          </a:p>
          <a:p>
            <a:pPr marL="1050925" lvl="2" indent="-45720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Deep Learning Training</a:t>
            </a:r>
            <a:endParaRPr lang="en-US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5878759"/>
              </p:ext>
            </p:extLst>
          </p:nvPr>
        </p:nvGraphicFramePr>
        <p:xfrm>
          <a:off x="1765300" y="3187700"/>
          <a:ext cx="1889125" cy="796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Equation" r:id="rId3" imgW="1143000" imgH="482600" progId="Equation.3">
                  <p:embed/>
                </p:oleObj>
              </mc:Choice>
              <mc:Fallback>
                <p:oleObj name="Equation" r:id="rId3" imgW="1143000" imgH="4826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765300" y="3187700"/>
                        <a:ext cx="1889125" cy="7969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56905614"/>
              </p:ext>
            </p:extLst>
          </p:nvPr>
        </p:nvGraphicFramePr>
        <p:xfrm>
          <a:off x="1765300" y="3738563"/>
          <a:ext cx="2727325" cy="796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Equation" r:id="rId5" imgW="1651000" imgH="482600" progId="Equation.3">
                  <p:embed/>
                </p:oleObj>
              </mc:Choice>
              <mc:Fallback>
                <p:oleObj name="Equation" r:id="rId5" imgW="1651000" imgH="4826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765300" y="3738563"/>
                        <a:ext cx="2727325" cy="7969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2308183"/>
              </p:ext>
            </p:extLst>
          </p:nvPr>
        </p:nvGraphicFramePr>
        <p:xfrm>
          <a:off x="4056523" y="5172543"/>
          <a:ext cx="1720837" cy="5025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Equation" r:id="rId7" imgW="736600" imgH="215900" progId="Equation.3">
                  <p:embed/>
                </p:oleObj>
              </mc:Choice>
              <mc:Fallback>
                <p:oleObj name="Equation" r:id="rId7" imgW="736600" imgH="2159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056523" y="5172543"/>
                        <a:ext cx="1720837" cy="50256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45759521"/>
              </p:ext>
            </p:extLst>
          </p:nvPr>
        </p:nvGraphicFramePr>
        <p:xfrm>
          <a:off x="1917700" y="4618103"/>
          <a:ext cx="1616075" cy="754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Equation" r:id="rId9" imgW="977900" imgH="457200" progId="Equation.3">
                  <p:embed/>
                </p:oleObj>
              </mc:Choice>
              <mc:Fallback>
                <p:oleObj name="Equation" r:id="rId9" imgW="977900" imgH="4572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917700" y="4618103"/>
                        <a:ext cx="1616075" cy="7540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743706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Rectified Linear Units	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 New Activation Function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Deep Learning Training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Problems with Sigmoid Activation Function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Dense: typically all units are active for any given input.</a:t>
            </a:r>
          </a:p>
          <a:p>
            <a:r>
              <a:rPr lang="en-US" dirty="0" smtClean="0"/>
              <a:t>Vanishing gradient: as number of layers increase, the error derivative for each goes to 0.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Deep Learning Training</a:t>
            </a: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asicPresentation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ＭＳ ゴシック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ヒラギノ明朝 Pro W3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BasicPresentation.potx</Template>
  <TotalTime>3368</TotalTime>
  <Words>447</Words>
  <Application>Microsoft Macintosh PowerPoint</Application>
  <PresentationFormat>On-screen Show (4:3)</PresentationFormat>
  <Paragraphs>96</Paragraphs>
  <Slides>14</Slides>
  <Notes>4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6" baseType="lpstr">
      <vt:lpstr>BasicPresentation</vt:lpstr>
      <vt:lpstr>Microsoft Equation</vt:lpstr>
      <vt:lpstr>More on Training Deep Neural Networks</vt:lpstr>
      <vt:lpstr>Overview </vt:lpstr>
      <vt:lpstr>Two Key Problems</vt:lpstr>
      <vt:lpstr>Batch Normalization</vt:lpstr>
      <vt:lpstr>High-level Intuition</vt:lpstr>
      <vt:lpstr>Benefits of Normalized Activations</vt:lpstr>
      <vt:lpstr>Normalization Algorithm</vt:lpstr>
      <vt:lpstr>Rectified Linear Units </vt:lpstr>
      <vt:lpstr>Problems with Sigmoid Activation Function</vt:lpstr>
      <vt:lpstr>Rectified Linear Unit</vt:lpstr>
      <vt:lpstr>Dropout</vt:lpstr>
      <vt:lpstr>Averaging Models is a good idea</vt:lpstr>
      <vt:lpstr>Dropout in Neural Nets</vt:lpstr>
      <vt:lpstr>Norm Constraint</vt:lpstr>
    </vt:vector>
  </TitlesOfParts>
  <Company>Simon Fraser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Oliver Schulte</dc:creator>
  <cp:lastModifiedBy>Oliver Schulte</cp:lastModifiedBy>
  <cp:revision>155</cp:revision>
  <dcterms:created xsi:type="dcterms:W3CDTF">2015-03-11T06:02:33Z</dcterms:created>
  <dcterms:modified xsi:type="dcterms:W3CDTF">2017-02-08T22:34:56Z</dcterms:modified>
</cp:coreProperties>
</file>