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332" r:id="rId4"/>
    <p:sldId id="351" r:id="rId5"/>
    <p:sldId id="357" r:id="rId6"/>
    <p:sldId id="333" r:id="rId7"/>
    <p:sldId id="359" r:id="rId8"/>
    <p:sldId id="360" r:id="rId9"/>
    <p:sldId id="369" r:id="rId10"/>
    <p:sldId id="370" r:id="rId11"/>
    <p:sldId id="371" r:id="rId12"/>
    <p:sldId id="334" r:id="rId13"/>
    <p:sldId id="361" r:id="rId14"/>
    <p:sldId id="362" r:id="rId15"/>
    <p:sldId id="364" r:id="rId16"/>
    <p:sldId id="374" r:id="rId17"/>
    <p:sldId id="363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65" r:id="rId28"/>
    <p:sldId id="358" r:id="rId29"/>
    <p:sldId id="335" r:id="rId30"/>
    <p:sldId id="336" r:id="rId31"/>
    <p:sldId id="372" r:id="rId32"/>
    <p:sldId id="373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2" r:id="rId42"/>
    <p:sldId id="350" r:id="rId43"/>
    <p:sldId id="366" r:id="rId44"/>
    <p:sldId id="387" r:id="rId45"/>
    <p:sldId id="388" r:id="rId46"/>
    <p:sldId id="384" r:id="rId47"/>
    <p:sldId id="389" r:id="rId48"/>
    <p:sldId id="390" r:id="rId49"/>
    <p:sldId id="385" r:id="rId50"/>
    <p:sldId id="391" r:id="rId51"/>
    <p:sldId id="386" r:id="rId52"/>
    <p:sldId id="392" r:id="rId53"/>
    <p:sldId id="393" r:id="rId54"/>
    <p:sldId id="397" r:id="rId55"/>
    <p:sldId id="394" r:id="rId56"/>
    <p:sldId id="395" r:id="rId57"/>
    <p:sldId id="396" r:id="rId58"/>
    <p:sldId id="398" r:id="rId59"/>
    <p:sldId id="399" r:id="rId60"/>
    <p:sldId id="400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51" autoAdjust="0"/>
  </p:normalViewPr>
  <p:slideViewPr>
    <p:cSldViewPr snapToGrid="0" snapToObjects="1">
      <p:cViewPr varScale="1">
        <p:scale>
          <a:sx n="61" d="100"/>
          <a:sy n="61" d="100"/>
        </p:scale>
        <p:origin x="-16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29.emf"/><Relationship Id="rId3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3B91-F85D-B248-9AF5-1909BBFA2DC5}" type="datetimeFigureOut">
              <a:rPr lang="en-US" smtClean="0"/>
              <a:pPr/>
              <a:t>19-01-10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4E-CA93-ED4F-BF08-65F125D95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E128-8506-7C43-ABAC-0B919FE47743}" type="datetimeFigureOut">
              <a:rPr lang="en-US" smtClean="0"/>
              <a:pPr/>
              <a:t>19-01-10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0D86-F039-EC42-8630-CEEC8B77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use “insert slide number” under “Footer”, that text box only displays the slide number, not the total number of slides. So I use a new textbox for the slide number in </a:t>
            </a:r>
            <a:r>
              <a:rPr lang="en-US" baseline="0" smtClean="0"/>
              <a:t>the master.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Answer: x = 4, y = 3 – 6 = -3.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222343-C6AF-104E-8DFA-0B7606EC2C74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http://en.wikipedia.org/wiki/File:NewtonIteration_Ani.gif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Why does that make sense? Look at hill-climbing graph.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40D972-D46C-E947-B8F6-F504611B37C4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 You can use NR with step sizes, but the method doesn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t require it.</a:t>
            </a:r>
          </a:p>
          <a:p>
            <a:r>
              <a:rPr lang="en-US" altLang="ja-JP">
                <a:ea typeface="ＭＳ Ｐゴシック" charset="0"/>
                <a:cs typeface="ＭＳ Ｐゴシック" charset="0"/>
              </a:rPr>
              <a:t>If the acceleration is high, slow down. Otherwise speed up.</a:t>
            </a:r>
          </a:p>
          <a:p>
            <a:r>
              <a:rPr lang="en-US" altLang="ja-JP">
                <a:ea typeface="ＭＳ Ｐゴシック" charset="0"/>
                <a:cs typeface="ＭＳ Ｐゴシック" charset="0"/>
              </a:rPr>
              <a:t>Bold vector = (x,y) pair.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6904F3-4FBC-0547-A59E-8F9B0FF0A767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http://en.wikipedia.org/wiki/File:NewtonIteration_Ani.gif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40D928-86BC-3943-9CE6-75F57D46E2B1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 You can use NR with step sizes, but the method doesn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t require it.</a:t>
            </a:r>
          </a:p>
          <a:p>
            <a:r>
              <a:rPr lang="en-US" altLang="ja-JP">
                <a:ea typeface="ＭＳ Ｐゴシック" charset="0"/>
                <a:cs typeface="ＭＳ Ｐゴシック" charset="0"/>
              </a:rPr>
              <a:t>If the acceleration is high, slow down. Otherwise speed up.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107A72-CE8F-C64D-AD64-B79B3A78F33F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Gradient </a:t>
            </a:r>
            <a:r>
              <a:rPr lang="en-US" dirty="0">
                <a:ea typeface="ＭＳ Ｐゴシック" charset="0"/>
                <a:cs typeface="ＭＳ Ｐゴシック" charset="0"/>
              </a:rPr>
              <a:t>descent is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memoryless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de-DE" dirty="0" smtClean="0">
                <a:ea typeface="ＭＳ Ｐゴシック" charset="0"/>
                <a:cs typeface="ＭＳ Ｐゴシック" charset="0"/>
              </a:rPr>
              <a:t>https://</a:t>
            </a:r>
            <a:r>
              <a:rPr lang="de-DE" dirty="0" err="1" smtClean="0">
                <a:ea typeface="ＭＳ Ｐゴシック" charset="0"/>
                <a:cs typeface="ＭＳ Ｐゴシック" charset="0"/>
              </a:rPr>
              <a:t>www.facebook.com</a:t>
            </a:r>
            <a:r>
              <a:rPr lang="de-DE" dirty="0" smtClean="0">
                <a:ea typeface="ＭＳ Ｐゴシック" charset="0"/>
                <a:cs typeface="ＭＳ Ｐゴシック" charset="0"/>
              </a:rPr>
              <a:t>/oliver.schulte.754/</a:t>
            </a:r>
            <a:r>
              <a:rPr lang="de-DE" dirty="0" err="1" smtClean="0">
                <a:ea typeface="ＭＳ Ｐゴシック" charset="0"/>
                <a:cs typeface="ＭＳ Ｐゴシック" charset="0"/>
              </a:rPr>
              <a:t>grid?lst</a:t>
            </a:r>
            <a:r>
              <a:rPr lang="de-DE" dirty="0" smtClean="0">
                <a:ea typeface="ＭＳ Ｐゴシック" charset="0"/>
                <a:cs typeface="ＭＳ Ｐゴシック" charset="0"/>
              </a:rPr>
              <a:t>=638500864%3A638500864%3A1547148189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F3340D-1427-054F-ACF8-243C95435E64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Solution: 0 if </a:t>
            </a:r>
            <a:r>
              <a:rPr lang="en-US" dirty="0" err="1" smtClean="0"/>
              <a:t>x_n</a:t>
            </a:r>
            <a:r>
              <a:rPr lang="en-US" baseline="0" dirty="0" smtClean="0"/>
              <a:t> is correctly classified, </a:t>
            </a:r>
            <a:r>
              <a:rPr lang="en-US" baseline="0" dirty="0" err="1" smtClean="0"/>
              <a:t>o.w</a:t>
            </a:r>
            <a:r>
              <a:rPr lang="en-US" baseline="0" dirty="0" smtClean="0"/>
              <a:t>. - </a:t>
            </a:r>
            <a:r>
              <a:rPr lang="en-US" baseline="0" dirty="0" err="1" smtClean="0"/>
              <a:t>x_n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t_n</a:t>
            </a:r>
            <a:r>
              <a:rPr lang="en-US" baseline="0" dirty="0" smtClean="0"/>
              <a:t> (input vector times target scalar vector) </a:t>
            </a:r>
          </a:p>
          <a:p>
            <a:r>
              <a:rPr lang="en-US" baseline="0" dirty="0" smtClean="0"/>
              <a:t>Proof: fix single </a:t>
            </a:r>
            <a:r>
              <a:rPr lang="en-US" baseline="0" dirty="0" err="1" smtClean="0"/>
              <a:t>w_j</a:t>
            </a:r>
            <a:r>
              <a:rPr lang="en-US" baseline="0" dirty="0" smtClean="0"/>
              <a:t>, multiply </a:t>
            </a:r>
            <a:r>
              <a:rPr lang="en-US" baseline="0" dirty="0" err="1" smtClean="0"/>
              <a:t>t_n</a:t>
            </a:r>
            <a:r>
              <a:rPr lang="en-US" baseline="0" dirty="0" smtClean="0"/>
              <a:t> into the dot product. </a:t>
            </a:r>
          </a:p>
          <a:p>
            <a:r>
              <a:rPr lang="en-US" baseline="0" dirty="0" smtClean="0"/>
              <a:t>If output = 0, algorithm fails. Or assume this does not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6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 vector = black.</a:t>
            </a:r>
            <a:r>
              <a:rPr lang="en-US" baseline="0" dirty="0" smtClean="0"/>
              <a:t> points in direction of red class. Add weight vector to </a:t>
            </a:r>
            <a:r>
              <a:rPr lang="en-US" baseline="0" dirty="0" err="1" smtClean="0"/>
              <a:t>misclssified</a:t>
            </a:r>
            <a:r>
              <a:rPr lang="en-US" baseline="0" dirty="0" smtClean="0"/>
              <a:t> feature vector to get new weight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6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0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18 from Russell and </a:t>
            </a:r>
            <a:r>
              <a:rPr lang="en-US" dirty="0" err="1" smtClean="0"/>
              <a:t>Norvig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choose other values, like 1 vs. 0. This will turn out to be convenient.</a:t>
            </a:r>
          </a:p>
          <a:p>
            <a:r>
              <a:rPr lang="en-US" baseline="0" dirty="0" smtClean="0"/>
              <a:t>tiff </a:t>
            </a:r>
            <a:r>
              <a:rPr lang="en-US" baseline="0" smtClean="0"/>
              <a:t>images work on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3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Solution: p- = </a:t>
            </a:r>
            <a:r>
              <a:rPr lang="en-US" dirty="0" err="1" smtClean="0"/>
              <a:t>exp</a:t>
            </a:r>
            <a:r>
              <a:rPr lang="en-US" dirty="0" smtClean="0"/>
              <a:t>(-y) / 1 + </a:t>
            </a:r>
            <a:r>
              <a:rPr lang="en-US" dirty="0" err="1" smtClean="0"/>
              <a:t>exp</a:t>
            </a:r>
            <a:r>
              <a:rPr lang="en-US" dirty="0" smtClean="0"/>
              <a:t>(-y). Therefore p+/p-</a:t>
            </a:r>
            <a:r>
              <a:rPr lang="en-US" baseline="0" dirty="0" smtClean="0"/>
              <a:t> = 1/(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(-y)) =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(y).</a:t>
            </a:r>
          </a:p>
          <a:p>
            <a:r>
              <a:rPr lang="en-US" baseline="0" dirty="0" smtClean="0"/>
              <a:t>So the </a:t>
            </a:r>
            <a:r>
              <a:rPr lang="en-US" baseline="0" dirty="0" err="1" smtClean="0"/>
              <a:t>netinput</a:t>
            </a:r>
            <a:r>
              <a:rPr lang="en-US" baseline="0" dirty="0" smtClean="0"/>
              <a:t> is the log-difference </a:t>
            </a:r>
            <a:r>
              <a:rPr lang="en-US" baseline="0" smtClean="0"/>
              <a:t>in class odds.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changing notation slightly</a:t>
            </a:r>
            <a:r>
              <a:rPr lang="en-US" baseline="0" dirty="0" smtClean="0"/>
              <a:t> from book.</a:t>
            </a:r>
          </a:p>
          <a:p>
            <a:r>
              <a:rPr lang="en-US" baseline="0" dirty="0" smtClean="0"/>
              <a:t>This turns out to be a good objective function, easy gradient.</a:t>
            </a:r>
          </a:p>
          <a:p>
            <a:r>
              <a:rPr lang="en-US" baseline="0" dirty="0" smtClean="0"/>
              <a:t>There is some freedom in choosing the objective function.</a:t>
            </a:r>
          </a:p>
          <a:p>
            <a:r>
              <a:rPr lang="en-US" baseline="0" dirty="0" smtClean="0"/>
              <a:t>Cross entropy can also be seen as doing data compression.</a:t>
            </a:r>
          </a:p>
          <a:p>
            <a:r>
              <a:rPr lang="en-US" baseline="0" dirty="0" smtClean="0"/>
              <a:t>(Classification story of spam via compression.)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3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make this an assignment</a:t>
            </a:r>
            <a:r>
              <a:rPr lang="en-US" baseline="0" dirty="0" smtClean="0"/>
              <a:t> exercise.</a:t>
            </a:r>
          </a:p>
          <a:p>
            <a:r>
              <a:rPr lang="en-US" baseline="0" dirty="0" smtClean="0"/>
              <a:t>Show example from Russell and </a:t>
            </a:r>
            <a:r>
              <a:rPr lang="en-US" baseline="0" dirty="0" err="1" smtClean="0"/>
              <a:t>Norvig</a:t>
            </a:r>
            <a:r>
              <a:rPr lang="en-US" baseline="0" dirty="0" smtClean="0"/>
              <a:t> (Figure 18).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vision.stanford.edu</a:t>
            </a:r>
            <a:r>
              <a:rPr lang="en-US" dirty="0" smtClean="0"/>
              <a:t>/teaching/cs231n/linear-classify-demo/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7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axis = probability of </a:t>
            </a:r>
            <a:r>
              <a:rPr lang="en-US" smtClean="0"/>
              <a:t>earth quake.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55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0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circles are support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0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dot product is</a:t>
            </a:r>
            <a:r>
              <a:rPr lang="en-US" baseline="0" dirty="0" smtClean="0"/>
              <a:t> 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04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Legend:</a:t>
            </a:r>
          </a:p>
          <a:p>
            <a:r>
              <a:rPr lang="en-US" dirty="0" smtClean="0"/>
              <a:t>left: </a:t>
            </a:r>
            <a:r>
              <a:rPr lang="en-US" dirty="0" err="1" smtClean="0"/>
              <a:t>datapoints</a:t>
            </a:r>
            <a:r>
              <a:rPr lang="en-US" dirty="0" smtClean="0"/>
              <a:t> in 2D. Red and blue are class labels (ignore).</a:t>
            </a:r>
            <a:r>
              <a:rPr lang="en-US" baseline="0" dirty="0" smtClean="0"/>
              <a:t> – 2 Gaussian basis functions, we see the centers shown as crosses and the </a:t>
            </a:r>
            <a:r>
              <a:rPr lang="en-US" baseline="0" dirty="0" err="1" smtClean="0"/>
              <a:t>countours</a:t>
            </a:r>
            <a:r>
              <a:rPr lang="en-US" baseline="0" dirty="0" smtClean="0"/>
              <a:t> shown by green circles.</a:t>
            </a:r>
          </a:p>
          <a:p>
            <a:r>
              <a:rPr lang="en-US" baseline="0" dirty="0" smtClean="0"/>
              <a:t>Right: Each point is now mapped to another pair of numbers (roughly, distance to phi1, distance to phi2). is s = 2?</a:t>
            </a:r>
          </a:p>
          <a:p>
            <a:r>
              <a:rPr lang="en-US" baseline="0" dirty="0" smtClean="0"/>
              <a:t>On right, classes are linearly separable, see black line. The black line on right corresponds to the black circle on left.</a:t>
            </a:r>
          </a:p>
          <a:p>
            <a:r>
              <a:rPr lang="en-US" baseline="0" dirty="0" smtClean="0"/>
              <a:t>Intuitive example: think of Gaussian centers as indicating parts of a picture, or parts of a body.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svm</a:t>
            </a:r>
            <a:r>
              <a:rPr lang="en-US" baseline="0" dirty="0" smtClean="0"/>
              <a:t> video at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=3liCbRZPrZA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1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</a:t>
            </a:r>
            <a:r>
              <a:rPr lang="en-US" baseline="0" dirty="0" smtClean="0"/>
              <a:t> with dot product: [x1 z1 + x2 z2]^2 = (x1z1)^2 + (x2z2)^2 + 2x1z1x2z2, need to look at last component only, which is 2x1x2z1z2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r>
              <a:rPr lang="en-US" baseline="0" dirty="0" smtClean="0"/>
              <a:t> in Asia and Middle East between 1982 and 1990.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 vector points towards positive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1 for true, 0 </a:t>
            </a:r>
            <a:r>
              <a:rPr lang="en-US" smtClean="0"/>
              <a:t>for false.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actual data points</a:t>
            </a:r>
            <a:r>
              <a:rPr lang="en-US" baseline="0" dirty="0" smtClean="0"/>
              <a:t> added, no longer linearly separable.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</a:t>
            </a:r>
            <a:r>
              <a:rPr lang="en-US" baseline="0"/>
              <a:t> also use a frequentist approach</a:t>
            </a:r>
          </a:p>
          <a:p>
            <a:r>
              <a:rPr lang="en-US" baseline="0"/>
              <a:t>can also use things other than gradient descent.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0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Real life: bad relationship, job is local maximum.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Difference with learning: we don’t have the stopping</a:t>
            </a:r>
            <a:r>
              <a:rPr lang="en-US" baseline="0">
                <a:ea typeface="ＭＳ Ｐゴシック" charset="0"/>
                <a:cs typeface="ＭＳ Ｐゴシック" charset="0"/>
              </a:rPr>
              <a:t> criterion, so we don’t know when we’ve reached a global minimum.</a:t>
            </a:r>
            <a:endParaRPr lang="en-US">
              <a:ea typeface="ＭＳ Ｐゴシック" charset="0"/>
              <a:cs typeface="ＭＳ Ｐゴシック" charset="0"/>
            </a:endParaRP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09F57A-7D03-644C-A380-CB17FAA7925B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should have been covered in Math150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http://demo.activemath.org/ActiveMath2/main/applet.cmd;jsessionid=E1EF726B21EFBCDD2D27FC9070D7D543?itemId=mbase://OptimizationMarsu/opt_22_met_nais_grad_sp_th1/opt_22_met_nais_grad_sp_elab1&amp;lang=en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Active Math Applet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http://www.onmyphd.com/?p=gradient.descent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7D285F-4728-284D-8B6F-7453B90CB99C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6DB8-04AA-4240-996E-59DA1A5AF79F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09E-C479-9F4D-8826-A7B34FBC6437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797-894D-094B-8DA4-1DCA1D6ECA39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9A6C-B01C-DB46-89D4-B2BA0B2D4344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D9F8-E4D8-114B-8F07-3AA0008FFB3C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A618-E21F-2947-925A-22F69CABA2D9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CC9-3584-6F42-B762-30707575C1AE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374-57D1-5049-ACC8-9BF0B3E4B53B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312D-7C96-C94B-9103-63CB9A70E392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B11-FFCA-554F-9931-34760E6081B2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F87E-4874-DA4B-8746-F0F35855B10D}" type="datetime1">
              <a:rPr lang="en-US" smtClean="0"/>
              <a:pPr/>
              <a:t>19-01-10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242" y="61531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695AFE-B155-E942-BA5B-147280665042}" type="datetime1">
              <a:rPr lang="en-US" smtClean="0"/>
              <a:pPr/>
              <a:t>19-01-10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191" y="6210300"/>
            <a:ext cx="91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4214CE-A4BC-EA43-95DF-54C52CE624FD}" type="slidenum">
              <a:rPr lang="en-US" sz="1400" smtClean="0"/>
              <a:pPr/>
              <a:t>‹#›</a:t>
            </a:fld>
            <a:r>
              <a:rPr lang="en-US" sz="1400" dirty="0" smtClean="0"/>
              <a:t>/57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gradient-demo.xls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en.wikipedia.org/wiki/File:NewtonIteration_Ani.gi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en.wikipedia.org/wiki/Newton's_method_in_optimizati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acebook.com/oliver.schulte.754/grid?lst=638500864:638500864:154714818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figures/TAHC_perceptron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hyperlink" Target="http://vision.stanford.edu/teaching/cs231n/linear-classify-demo/" TargetMode="External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Relationship Id="rId3" Type="http://schemas.openxmlformats.org/officeDocument/2006/relationships/image" Target="../media/image37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4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Schulte</a:t>
            </a:r>
          </a:p>
          <a:p>
            <a:r>
              <a:rPr lang="en-US" dirty="0" smtClean="0"/>
              <a:t>Deep Learning 726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Classification: Linear Models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Nonseparability</a:t>
            </a:r>
            <a:r>
              <a:rPr lang="en-US" dirty="0" smtClean="0"/>
              <a:t>: real world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Russell and </a:t>
            </a:r>
            <a:r>
              <a:rPr lang="en-US" dirty="0" err="1" smtClean="0"/>
              <a:t>Norvig</a:t>
            </a:r>
            <a:r>
              <a:rPr lang="en-US" dirty="0" smtClean="0"/>
              <a:t> 18.15 b</a:t>
            </a:r>
            <a:endParaRPr lang="en-US" dirty="0"/>
          </a:p>
        </p:txBody>
      </p:sp>
      <p:pic>
        <p:nvPicPr>
          <p:cNvPr id="6" name="Content Placeholder 5" descr="earthquake-noisy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>
          <a:xfrm>
            <a:off x="2590494" y="1409676"/>
            <a:ext cx="7115317" cy="4185480"/>
          </a:xfrm>
        </p:spPr>
      </p:pic>
      <p:grpSp>
        <p:nvGrpSpPr>
          <p:cNvPr id="7" name="Group 6"/>
          <p:cNvGrpSpPr/>
          <p:nvPr/>
        </p:nvGrpSpPr>
        <p:grpSpPr>
          <a:xfrm>
            <a:off x="117667" y="3469460"/>
            <a:ext cx="3092225" cy="2785900"/>
            <a:chOff x="5266267" y="3594100"/>
            <a:chExt cx="3092225" cy="27859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459626" y="5458485"/>
              <a:ext cx="2419105" cy="9215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smtClean="0"/>
                <a:t>white = earthquake</a:t>
              </a:r>
            </a:p>
            <a:p>
              <a:pPr>
                <a:buFont typeface="Wingdings 2"/>
                <a:buNone/>
              </a:pPr>
              <a:r>
                <a:rPr lang="en-US" sz="1800" dirty="0" smtClean="0"/>
                <a:t>black = nuclear explosion</a:t>
              </a:r>
              <a:endParaRPr lang="en-US" sz="1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096001" y="4663541"/>
              <a:ext cx="780530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2" idx="4"/>
            </p:cNvCxnSpPr>
            <p:nvPr/>
          </p:nvCxnSpPr>
          <p:spPr>
            <a:xfrm flipH="1">
              <a:off x="6876531" y="4663541"/>
              <a:ext cx="732661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66267" y="359410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x1 = surface wave magnitude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9891" y="362484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x2 = body wave magnitude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588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</a:t>
            </a:r>
            <a:r>
              <a:rPr lang="en-US" dirty="0" err="1" smtClean="0"/>
              <a:t>Nonseparability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067" y="1989667"/>
            <a:ext cx="46143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Classes cannot be separated by a linear discriminant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912" y="4527872"/>
            <a:ext cx="33164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Fisher </a:t>
            </a:r>
            <a:r>
              <a:rPr lang="en-US" dirty="0" smtClean="0"/>
              <a:t>discriminant (</a:t>
            </a:r>
            <a:r>
              <a:rPr lang="en-US" dirty="0" smtClean="0"/>
              <a:t>not covered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775" y="2719606"/>
            <a:ext cx="38285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separate classes </a:t>
            </a:r>
            <a:r>
              <a:rPr lang="en-US" dirty="0" smtClean="0"/>
              <a:t>not </a:t>
            </a:r>
            <a:r>
              <a:rPr lang="en-US" dirty="0"/>
              <a:t>completely but “well”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8519" y="4527872"/>
            <a:ext cx="2387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neural network</a:t>
            </a:r>
          </a:p>
          <a:p>
            <a:r>
              <a:rPr lang="en-US" smtClean="0"/>
              <a:t>support </a:t>
            </a:r>
            <a:r>
              <a:rPr lang="en-US" dirty="0" smtClean="0"/>
              <a:t>vector machine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2"/>
          </p:cNvCxnSpPr>
          <p:nvPr/>
        </p:nvCxnSpPr>
        <p:spPr>
          <a:xfrm flipH="1">
            <a:off x="1936009" y="2358999"/>
            <a:ext cx="2513225" cy="2168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  <a:endCxn id="9" idx="0"/>
          </p:cNvCxnSpPr>
          <p:nvPr/>
        </p:nvCxnSpPr>
        <p:spPr>
          <a:xfrm>
            <a:off x="4449234" y="2358999"/>
            <a:ext cx="2503115" cy="2168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58519" y="2816606"/>
            <a:ext cx="19957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hidden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3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7333" y="2506132"/>
            <a:ext cx="6609292" cy="951973"/>
          </a:xfrm>
        </p:spPr>
        <p:txBody>
          <a:bodyPr>
            <a:normAutofit/>
          </a:bodyPr>
          <a:lstStyle/>
          <a:p>
            <a:r>
              <a:rPr lang="en-US" dirty="0" smtClean="0"/>
              <a:t>Gradient Descent Learning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2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 Linear Classifier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learning for continuous data </a:t>
            </a:r>
            <a:r>
              <a:rPr lang="en-US" dirty="0"/>
              <a:t>follows a decision-theoretic (Bayesian) approach to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a given data set D, define an </a:t>
            </a:r>
            <a:r>
              <a:rPr lang="en-US" b="1" dirty="0"/>
              <a:t>error function</a:t>
            </a:r>
            <a:r>
              <a:rPr lang="en-US" dirty="0"/>
              <a:t> E(</a:t>
            </a:r>
            <a:r>
              <a:rPr lang="en-US" b="1" dirty="0" err="1"/>
              <a:t>w</a:t>
            </a:r>
            <a:r>
              <a:rPr lang="en-US" dirty="0" err="1"/>
              <a:t>,D</a:t>
            </a:r>
            <a:r>
              <a:rPr lang="en-US" dirty="0"/>
              <a:t>) that measures how well the weights </a:t>
            </a:r>
            <a:r>
              <a:rPr lang="en-US" b="1" dirty="0"/>
              <a:t>w </a:t>
            </a:r>
            <a:r>
              <a:rPr lang="en-US" dirty="0"/>
              <a:t>fit the data 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</a:t>
            </a:r>
            <a:r>
              <a:rPr lang="en-US" b="1" dirty="0"/>
              <a:t>w</a:t>
            </a:r>
            <a:r>
              <a:rPr lang="en-US" dirty="0"/>
              <a:t> that minimize the error for a given input data set 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neural net learning, the basic minimization algorithm is </a:t>
            </a:r>
            <a:r>
              <a:rPr lang="en-US" b="1" dirty="0"/>
              <a:t>gradient descent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7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Gradient Descent: Choosing a direction.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Intuition: think about trying to find street number 1000 on a block. You stop and see that you are at number 100. Which direction should you go, left or right?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You initially check every 50 houses or so where you are. What happens when you get closer to the goal 1000?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The fly and the window: the fly sees that the wall is darker, so the light gradient goes down: bad direction.</a:t>
            </a:r>
          </a:p>
        </p:txBody>
      </p:sp>
    </p:spTree>
    <p:extLst>
      <p:ext uri="{BB962C8B-B14F-4D97-AF65-F5344CB8AC3E}">
        <p14:creationId xmlns:p14="http://schemas.microsoft.com/office/powerpoint/2010/main" val="382006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Gradient Descent Scheme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Initialize weight vectors somehow. (Typically randomly).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Update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Until some convergence criterion is true.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73652"/>
              </p:ext>
            </p:extLst>
          </p:nvPr>
        </p:nvGraphicFramePr>
        <p:xfrm>
          <a:off x="2646363" y="1927225"/>
          <a:ext cx="1504950" cy="62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3" imgW="1041400" imgH="431800" progId="Equation.3">
                  <p:embed/>
                </p:oleObj>
              </mc:Choice>
              <mc:Fallback>
                <p:oleObj name="Equation" r:id="rId3" imgW="1041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6363" y="1927225"/>
                        <a:ext cx="1504950" cy="624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28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Gradient Descent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Update Rule</a:t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latin typeface="Georgia" charset="0"/>
                <a:ea typeface="ＭＳ Ｐゴシック" charset="0"/>
                <a:cs typeface="ＭＳ Ｐゴシック" charset="0"/>
              </a:rPr>
              <a:t>x := x – η f'(x)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   where η is a step size</a:t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Example: 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Try to find y that minimizes f(y) = </a:t>
            </a:r>
            <a:r>
              <a:rPr lang="en-US" sz="2400" i="1">
                <a:latin typeface="Georgia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i="1" baseline="30000">
                <a:latin typeface="Georgi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aseline="3000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Your current location is y = -3.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What is f</a:t>
            </a:r>
            <a:r>
              <a:rPr lang="en-US" sz="2400" b="1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latin typeface="Georgia" charset="0"/>
                <a:ea typeface="ＭＳ Ｐゴシック" charset="0"/>
                <a:cs typeface="ＭＳ Ｐゴシック" charset="0"/>
              </a:rPr>
              <a:t>(y)?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Answer: the derivative function is</a:t>
            </a:r>
            <a:r>
              <a:rPr lang="en-US" sz="2400" i="1">
                <a:latin typeface="Georgia" charset="0"/>
                <a:ea typeface="ＭＳ Ｐゴシック" charset="0"/>
                <a:cs typeface="ＭＳ Ｐゴシック" charset="0"/>
              </a:rPr>
              <a:t> 2y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Evaluated at the location -3, the derivative is 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= -6. 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To minimize, we move in the opposite direction -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Letting the step size 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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= 1, your new location is </a:t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-3 – (-6) = -3+6=3</a:t>
            </a:r>
          </a:p>
          <a:p>
            <a:endParaRPr lang="en-US" sz="2400">
              <a:latin typeface="Georgi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Gradient Descent In Multiple Dimensions</a:t>
            </a:r>
          </a:p>
        </p:txBody>
      </p:sp>
      <p:pic>
        <p:nvPicPr>
          <p:cNvPr id="40963" name="Picture 4" descr="gradi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68413"/>
            <a:ext cx="5097463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Gradient Descent: Example.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Try to find x,y that minimize </a:t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f(x,y) = 3x + y</a:t>
            </a:r>
            <a:r>
              <a:rPr lang="en-US" sz="2400" baseline="30000">
                <a:latin typeface="Georgia" charset="0"/>
                <a:ea typeface="ＭＳ Ｐゴシック" charset="0"/>
                <a:cs typeface="ＭＳ Ｐゴシック" charset="0"/>
              </a:rPr>
              <a:t>2.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Your current location is x = 10, y = -3.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What is        ?      ?</a:t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Answer: the gradient vector is </a:t>
            </a:r>
            <a:r>
              <a:rPr lang="en-US" sz="2400" i="1">
                <a:latin typeface="Georgia" charset="0"/>
                <a:ea typeface="ＭＳ Ｐゴシック" charset="0"/>
                <a:cs typeface="ＭＳ Ｐゴシック" charset="0"/>
              </a:rPr>
              <a:t>(3, 2y)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Evaluated at the location (10,-3), the gradient is 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= (3, -6). 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To minimize, we move in the opposite direction -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Letting the step size 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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= 1, your new location is </a:t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(10,-3) - (3,-6) = (7, 3).</a:t>
            </a: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1828800" y="2819400"/>
          <a:ext cx="3952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3" imgW="203200" imgH="368300" progId="Equation.3">
                  <p:embed/>
                </p:oleObj>
              </mc:Choice>
              <mc:Fallback>
                <p:oleObj name="Equation" r:id="rId3" imgW="203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3952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2514600" y="2819400"/>
          <a:ext cx="3952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5" imgW="203200" imgH="393700" progId="Equation.3">
                  <p:embed/>
                </p:oleObj>
              </mc:Choice>
              <mc:Fallback>
                <p:oleObj name="Equation" r:id="rId5" imgW="20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3952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45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Gradient Descent: Exercise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Try to find x,y that minimize </a:t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f(x,y) = 3x + y</a:t>
            </a:r>
            <a:r>
              <a:rPr lang="en-US" sz="2400" baseline="30000">
                <a:latin typeface="Georgia" charset="0"/>
                <a:ea typeface="ＭＳ Ｐゴシック" charset="0"/>
                <a:cs typeface="ＭＳ Ｐゴシック" charset="0"/>
              </a:rPr>
              <a:t>2.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Your current location is x = 7, y = 3.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The gradient vector is </a:t>
            </a:r>
            <a:r>
              <a:rPr lang="en-US" sz="2400" i="1">
                <a:latin typeface="Georgia" charset="0"/>
                <a:ea typeface="ＭＳ Ｐゴシック" charset="0"/>
                <a:cs typeface="ＭＳ Ｐゴシック" charset="0"/>
              </a:rPr>
              <a:t>(3, 2y)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Letting the step size 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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>= 1, what is your new location?.</a:t>
            </a:r>
          </a:p>
          <a:p>
            <a:pPr eaLnBrk="1" hangingPunct="1"/>
            <a:r>
              <a:rPr lang="en-US" sz="2400">
                <a:latin typeface="Georgia" charset="0"/>
                <a:ea typeface="ＭＳ Ｐゴシック" charset="0"/>
                <a:cs typeface="ＭＳ Ｐゴシック" charset="0"/>
                <a:hlinkClick r:id="rId3" action="ppaction://hlinkfile"/>
              </a:rPr>
              <a:t>Excel Demo</a:t>
            </a:r>
            <a: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8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Classification Models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929467"/>
          </a:xfrm>
        </p:spPr>
        <p:txBody>
          <a:bodyPr>
            <a:normAutofit/>
          </a:bodyPr>
          <a:lstStyle/>
          <a:p>
            <a:r>
              <a:rPr lang="en-US" dirty="0" smtClean="0"/>
              <a:t>General Idea: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Learn linear continuous function </a:t>
            </a:r>
            <a:r>
              <a:rPr lang="en-US" i="1" dirty="0" smtClean="0"/>
              <a:t>y</a:t>
            </a:r>
            <a:r>
              <a:rPr lang="en-US" dirty="0" smtClean="0"/>
              <a:t> of continuous features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Classify as positive if </a:t>
            </a:r>
            <a:r>
              <a:rPr lang="en-US" i="1" dirty="0" smtClean="0"/>
              <a:t>y</a:t>
            </a:r>
            <a:r>
              <a:rPr lang="en-US" dirty="0" smtClean="0"/>
              <a:t> crosses a threshold, typically 0.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As in linear regression, can use more complicated features defined by basis functions </a:t>
            </a:r>
            <a:r>
              <a:rPr lang="en-US" dirty="0" err="1" smtClean="0"/>
              <a:t>ϕ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acceleration, curvature</a:t>
            </a:r>
            <a:endParaRPr lang="en-US" dirty="0"/>
          </a:p>
        </p:txBody>
      </p:sp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Local Search With Second-Order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7893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Better Approach: Newton-Raphson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Uses information about </a:t>
            </a:r>
            <a:r>
              <a:rPr lang="en-US" sz="2800" b="1">
                <a:latin typeface="Georgia" charset="0"/>
                <a:ea typeface="ＭＳ Ｐゴシック" charset="0"/>
                <a:cs typeface="ＭＳ Ｐゴシック" charset="0"/>
              </a:rPr>
              <a:t>second-order</a:t>
            </a: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 derivatives.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Over 300 years old.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Idea: Step size is inversely proportional to 2</a:t>
            </a:r>
            <a:r>
              <a:rPr lang="en-US" sz="2800" baseline="30000">
                <a:latin typeface="Georgia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-order derivative.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Update Rule: </a:t>
            </a:r>
            <a:b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x := x - f'(x)/f''(x) </a:t>
            </a:r>
          </a:p>
        </p:txBody>
      </p:sp>
    </p:spTree>
    <p:extLst>
      <p:ext uri="{BB962C8B-B14F-4D97-AF65-F5344CB8AC3E}">
        <p14:creationId xmlns:p14="http://schemas.microsoft.com/office/powerpoint/2010/main" val="131542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Newton-Raphson Example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Update Rule:</a:t>
            </a:r>
            <a:b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latin typeface="Georgi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 := </a:t>
            </a:r>
            <a:r>
              <a:rPr lang="en-US" sz="2800" b="1">
                <a:latin typeface="Georgi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 - f(</a:t>
            </a:r>
            <a:r>
              <a:rPr lang="en-US" sz="2800" b="1">
                <a:latin typeface="Georgi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)'/f''(</a:t>
            </a:r>
            <a:r>
              <a:rPr lang="en-US" sz="2800" b="1">
                <a:latin typeface="Georgi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In our example with </a:t>
            </a:r>
            <a:b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f(x,y) = 3x + y</a:t>
            </a:r>
            <a:r>
              <a:rPr lang="en-US" sz="2800" baseline="30000">
                <a:latin typeface="Georgi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there is no curvature in the x-dimension, so we use NR only in the second dimension with </a:t>
            </a:r>
            <a:b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3429000" y="3857625"/>
          <a:ext cx="9874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4" imgW="508000" imgH="419100" progId="Equation.3">
                  <p:embed/>
                </p:oleObj>
              </mc:Choice>
              <mc:Fallback>
                <p:oleObj name="Equation" r:id="rId4" imgW="508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57625"/>
                        <a:ext cx="9874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7924800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So the new location is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(10,-3) - (3, -6/2) = (7,0).</a:t>
            </a:r>
          </a:p>
        </p:txBody>
      </p:sp>
    </p:spTree>
    <p:extLst>
      <p:ext uri="{BB962C8B-B14F-4D97-AF65-F5344CB8AC3E}">
        <p14:creationId xmlns:p14="http://schemas.microsoft.com/office/powerpoint/2010/main" val="367274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Derivation from Newton’s Method For Roots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Problem: find a root x such that g(x) = 0.</a:t>
            </a:r>
          </a:p>
          <a:p>
            <a:pPr eaLnBrk="1" hangingPunct="1"/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Use update rule.</a:t>
            </a:r>
            <a:b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x := x - g(x)/g'(x).</a:t>
            </a:r>
          </a:p>
          <a:p>
            <a:pPr eaLnBrk="1" hangingPunct="1"/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Geometry: fit a line (tangent) to g(x), move to intersection with x-axis.</a:t>
            </a:r>
          </a:p>
          <a:p>
            <a:pPr eaLnBrk="1" hangingPunct="1"/>
            <a:r>
              <a:rPr lang="en-US" sz="3600">
                <a:latin typeface="Georgia" charset="0"/>
                <a:ea typeface="ＭＳ Ｐゴシック" charset="0"/>
                <a:cs typeface="ＭＳ Ｐゴシック" charset="0"/>
                <a:hlinkClick r:id="rId3"/>
              </a:rPr>
              <a:t>Demo in 1 Dimension</a:t>
            </a:r>
            <a:endParaRPr lang="en-US" sz="36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8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Newton-Raphson for Optimization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Newton for finding roots (g(x)=0):</a:t>
            </a:r>
            <a:b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x := x - g(x)/g'(x)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Want to find root of derivative:</a:t>
            </a:r>
            <a:b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f'(z) = 0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NR update rule then becomes (g = f’)</a:t>
            </a:r>
            <a:b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Georgia" charset="0"/>
                <a:ea typeface="ＭＳ Ｐゴシック" charset="0"/>
                <a:cs typeface="ＭＳ Ｐゴシック" charset="0"/>
              </a:rPr>
              <a:t>z := z - f'(z)/f''(z). </a:t>
            </a:r>
          </a:p>
        </p:txBody>
      </p:sp>
    </p:spTree>
    <p:extLst>
      <p:ext uri="{BB962C8B-B14F-4D97-AF65-F5344CB8AC3E}">
        <p14:creationId xmlns:p14="http://schemas.microsoft.com/office/powerpoint/2010/main" val="383449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Newton-Raphson Geometry</a:t>
            </a:r>
          </a:p>
        </p:txBody>
      </p:sp>
      <p:pic>
        <p:nvPicPr>
          <p:cNvPr id="56322" name="Picture 6" descr="mac-harddisk:Users:oschulte:Documents:svn-projects:My Classes:310:2011:myslides:newton-step.pd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895600"/>
            <a:ext cx="5791200" cy="3563938"/>
          </a:xfrm>
        </p:spPr>
      </p:pic>
      <p:sp>
        <p:nvSpPr>
          <p:cNvPr id="56323" name="Text Box 9"/>
          <p:cNvSpPr txBox="1">
            <a:spLocks noChangeArrowheads="1"/>
          </p:cNvSpPr>
          <p:nvPr/>
        </p:nvSpPr>
        <p:spPr bwMode="auto">
          <a:xfrm>
            <a:off x="609600" y="14478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Georgia" charset="0"/>
              </a:rPr>
              <a:t> NR fits a quadratic function to the current location, then moves to the minimum of the quadratic.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Georgia" charset="0"/>
              </a:rPr>
              <a:t> For more discussion and a picture see </a:t>
            </a:r>
            <a:r>
              <a:rPr lang="en-US">
                <a:latin typeface="Georgia" charset="0"/>
                <a:hlinkClick r:id="rId3"/>
              </a:rPr>
              <a:t>Wikipedia</a:t>
            </a:r>
            <a:endParaRPr lang="en-US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Optimization Problems for Local Search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As we get close to the minimum, a fixed step size can keep over/undershooting (oscillation).</a:t>
            </a:r>
          </a:p>
          <a:p>
            <a:pPr lvl="1"/>
            <a:r>
              <a:rPr lang="en-US" dirty="0">
                <a:latin typeface="Georgia" charset="0"/>
                <a:ea typeface="ＭＳ Ｐゴシック" charset="0"/>
              </a:rPr>
              <a:t>See gradient descent example.</a:t>
            </a:r>
          </a:p>
          <a:p>
            <a:pPr lvl="1"/>
            <a:r>
              <a:rPr lang="en-US" dirty="0">
                <a:latin typeface="Georgia" charset="0"/>
                <a:ea typeface="ＭＳ Ｐゴシック" charset="0"/>
              </a:rPr>
              <a:t>Simple solution: decrease step size with number of steps taken.</a:t>
            </a:r>
          </a:p>
          <a:p>
            <a:r>
              <a:rPr lang="en-US" dirty="0">
                <a:latin typeface="Georgia" charset="0"/>
                <a:ea typeface="ＭＳ Ｐゴシック" charset="0"/>
                <a:cs typeface="ＭＳ Ｐゴシック" charset="0"/>
              </a:rPr>
              <a:t>No explicit goal statement – we don</a:t>
            </a:r>
            <a:r>
              <a:rPr lang="ja-JP" altLang="en-US" dirty="0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Georgia" charset="0"/>
                <a:ea typeface="ＭＳ Ｐゴシック" charset="0"/>
                <a:cs typeface="ＭＳ Ｐゴシック" charset="0"/>
              </a:rPr>
              <a:t>t know when minimum has been reached.</a:t>
            </a:r>
          </a:p>
          <a:p>
            <a:pPr lvl="1"/>
            <a:r>
              <a:rPr lang="en-US" dirty="0">
                <a:latin typeface="Georgia" charset="0"/>
                <a:ea typeface="ＭＳ Ｐゴシック" charset="0"/>
              </a:rPr>
              <a:t>Simple solution: stop searching when </a:t>
            </a:r>
            <a:r>
              <a:rPr lang="ja-JP" altLang="en-US" dirty="0">
                <a:latin typeface="Georgia" charset="0"/>
                <a:ea typeface="ＭＳ Ｐゴシック" charset="0"/>
              </a:rPr>
              <a:t>“</a:t>
            </a:r>
            <a:r>
              <a:rPr lang="en-US" altLang="ja-JP" dirty="0">
                <a:latin typeface="Georgia" charset="0"/>
                <a:ea typeface="ＭＳ Ｐゴシック" charset="0"/>
              </a:rPr>
              <a:t>not enough</a:t>
            </a:r>
            <a:r>
              <a:rPr lang="ja-JP" altLang="en-US" dirty="0">
                <a:latin typeface="Georgia" charset="0"/>
                <a:ea typeface="ＭＳ Ｐゴシック" charset="0"/>
              </a:rPr>
              <a:t>”</a:t>
            </a:r>
            <a:r>
              <a:rPr lang="en-US" altLang="ja-JP" dirty="0">
                <a:latin typeface="Georgia" charset="0"/>
                <a:ea typeface="ＭＳ Ｐゴシック" charset="0"/>
              </a:rPr>
              <a:t> progress has been made in the </a:t>
            </a:r>
            <a:r>
              <a:rPr lang="ja-JP" altLang="en-US" dirty="0">
                <a:latin typeface="Georgia" charset="0"/>
                <a:ea typeface="ＭＳ Ｐゴシック" charset="0"/>
              </a:rPr>
              <a:t>“</a:t>
            </a:r>
            <a:r>
              <a:rPr lang="en-US" altLang="ja-JP" dirty="0">
                <a:latin typeface="Georgia" charset="0"/>
                <a:ea typeface="ＭＳ Ｐゴシック" charset="0"/>
              </a:rPr>
              <a:t>last few</a:t>
            </a:r>
            <a:r>
              <a:rPr lang="ja-JP" altLang="en-US" dirty="0">
                <a:latin typeface="Georgia" charset="0"/>
                <a:ea typeface="ＭＳ Ｐゴシック" charset="0"/>
              </a:rPr>
              <a:t>”</a:t>
            </a:r>
            <a:r>
              <a:rPr lang="en-US" altLang="ja-JP" dirty="0">
                <a:latin typeface="Georgia" charset="0"/>
                <a:ea typeface="ＭＳ Ｐゴシック" charset="0"/>
              </a:rPr>
              <a:t> iterations.</a:t>
            </a:r>
          </a:p>
          <a:p>
            <a:pPr lvl="1"/>
            <a:r>
              <a:rPr lang="en-US" dirty="0">
                <a:latin typeface="Georgia" charset="0"/>
                <a:ea typeface="ＭＳ Ｐゴシック" charset="0"/>
              </a:rPr>
              <a:t>These are user-defined parameters</a:t>
            </a:r>
            <a:r>
              <a:rPr lang="en-US" dirty="0" smtClean="0">
                <a:latin typeface="Georgia" charset="0"/>
                <a:ea typeface="ＭＳ Ｐゴシック" charset="0"/>
              </a:rPr>
              <a:t>.</a:t>
            </a:r>
          </a:p>
          <a:p>
            <a:r>
              <a:rPr lang="en-US" dirty="0" smtClean="0">
                <a:latin typeface="Georgia" charset="0"/>
                <a:ea typeface="ＭＳ Ｐゴシック" charset="0"/>
              </a:rPr>
              <a:t>Assumes continuity of the error function</a:t>
            </a:r>
          </a:p>
          <a:p>
            <a:r>
              <a:rPr lang="en-US" dirty="0" smtClean="0">
                <a:latin typeface="Georgia" charset="0"/>
                <a:ea typeface="ＭＳ Ｐゴシック" charset="0"/>
                <a:hlinkClick r:id="rId3"/>
              </a:rPr>
              <a:t>Why gradient descent fails at SFU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Perceptron Learning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4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an Error Function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idea: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class label using a real number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pPr marL="788670" lvl="1" indent="-514350"/>
            <a:r>
              <a:rPr lang="en-US" dirty="0" smtClean="0"/>
              <a:t>e.g., “positive” = 1, “negative” = 0 or “negative” = -1.</a:t>
            </a:r>
          </a:p>
          <a:p>
            <a:pPr marL="788670" lvl="1" indent="-514350"/>
            <a:r>
              <a:rPr lang="en-US" dirty="0"/>
              <a:t>This is the first example we see of </a:t>
            </a:r>
            <a:r>
              <a:rPr lang="en-US" i="1" dirty="0"/>
              <a:t>embedding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error or </a:t>
            </a:r>
            <a:r>
              <a:rPr lang="en-US" b="1" dirty="0" smtClean="0"/>
              <a:t>loss </a:t>
            </a:r>
            <a:r>
              <a:rPr lang="en-US" dirty="0" smtClean="0"/>
              <a:t>by comparing continuous linear output </a:t>
            </a:r>
            <a:r>
              <a:rPr lang="en-US" i="1" dirty="0" smtClean="0"/>
              <a:t>y</a:t>
            </a:r>
            <a:r>
              <a:rPr lang="en-US" dirty="0" smtClean="0"/>
              <a:t> and class label code </a:t>
            </a:r>
            <a:r>
              <a:rPr lang="en-US" i="1" dirty="0" smtClean="0"/>
              <a:t>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Obvious loss function is 0-1: 0 if prediction correct, 1 otherwise.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practice use </a:t>
            </a:r>
            <a:r>
              <a:rPr lang="en-US" i="1" dirty="0" smtClean="0"/>
              <a:t>convex</a:t>
            </a:r>
            <a:r>
              <a:rPr lang="en-US" dirty="0" smtClean="0"/>
              <a:t> upper bounds on 0-1 loss:</a:t>
            </a:r>
            <a:br>
              <a:rPr lang="en-US" dirty="0" smtClean="0"/>
            </a:br>
            <a:r>
              <a:rPr lang="en-US" i="1" dirty="0" smtClean="0"/>
              <a:t>loss(</a:t>
            </a:r>
            <a:r>
              <a:rPr lang="en-US" i="1" dirty="0" err="1" smtClean="0"/>
              <a:t>y,t</a:t>
            </a:r>
            <a:r>
              <a:rPr lang="en-US" i="1" dirty="0" smtClean="0"/>
              <a:t>) ≥ 0 </a:t>
            </a:r>
            <a:r>
              <a:rPr lang="en-US" dirty="0" smtClean="0"/>
              <a:t>if prediction correct</a:t>
            </a:r>
            <a:br>
              <a:rPr lang="en-US" dirty="0" smtClean="0"/>
            </a:br>
            <a:r>
              <a:rPr lang="en-US" i="1" dirty="0"/>
              <a:t>loss(</a:t>
            </a:r>
            <a:r>
              <a:rPr lang="en-US" i="1" dirty="0" err="1"/>
              <a:t>y,t</a:t>
            </a:r>
            <a:r>
              <a:rPr lang="en-US" i="1" dirty="0"/>
              <a:t>) ≥ </a:t>
            </a:r>
            <a:r>
              <a:rPr lang="en-US" i="1" dirty="0" smtClean="0"/>
              <a:t>1 </a:t>
            </a:r>
            <a:r>
              <a:rPr lang="en-US" dirty="0"/>
              <a:t>if </a:t>
            </a:r>
            <a:r>
              <a:rPr lang="en-US"/>
              <a:t>prediction </a:t>
            </a:r>
            <a:r>
              <a:rPr lang="en-US" smtClean="0"/>
              <a:t>false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3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Error Function for linear discriminants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08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Could use squared error as in linear regression.</a:t>
            </a:r>
          </a:p>
          <a:p>
            <a:r>
              <a:rPr lang="en-US" dirty="0" smtClean="0"/>
              <a:t>Various problems. Basically due to the fact that 1,-1 are not real target values.</a:t>
            </a:r>
          </a:p>
          <a:p>
            <a:r>
              <a:rPr lang="en-US" dirty="0" smtClean="0"/>
              <a:t>Different criterion developed for learning </a:t>
            </a:r>
            <a:r>
              <a:rPr lang="en-US" b="1" dirty="0" err="1" smtClean="0"/>
              <a:t>perceptrons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Perceptrons</a:t>
            </a:r>
            <a:r>
              <a:rPr lang="en-US" dirty="0" smtClean="0"/>
              <a:t> are a precursor to neural nets.</a:t>
            </a:r>
          </a:p>
          <a:p>
            <a:pPr lvl="1"/>
            <a:r>
              <a:rPr lang="en-US" dirty="0" smtClean="0"/>
              <a:t>Analog implementation by Rosenblatt in the 1950s, see Figure 4.8.</a:t>
            </a:r>
            <a:endParaRPr lang="en-US" dirty="0"/>
          </a:p>
        </p:txBody>
      </p:sp>
      <p:pic>
        <p:nvPicPr>
          <p:cNvPr id="5" name="TAHC_perceptron.jpg" descr="/Users/oschulte/Documents/svn-projects/My Classes/726-main/2012/slides/figures/TAHC_perceptron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595967"/>
            <a:ext cx="3898900" cy="33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2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Classifying Digits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6409267" cy="3674533"/>
          </a:xfrm>
        </p:spPr>
        <p:txBody>
          <a:bodyPr>
            <a:normAutofit/>
          </a:bodyPr>
          <a:lstStyle/>
          <a:p>
            <a:r>
              <a:rPr lang="en-US" dirty="0" smtClean="0"/>
              <a:t>Classify input vector as “4” vs. “not 4”.</a:t>
            </a:r>
          </a:p>
          <a:p>
            <a:r>
              <a:rPr lang="en-US" dirty="0" smtClean="0"/>
              <a:t>Represent input image as vector </a:t>
            </a:r>
            <a:r>
              <a:rPr lang="en-US" b="1" dirty="0" smtClean="0"/>
              <a:t>x</a:t>
            </a:r>
            <a:r>
              <a:rPr lang="en-US" dirty="0" smtClean="0"/>
              <a:t> with 28x28 =784 numbers.</a:t>
            </a:r>
          </a:p>
          <a:p>
            <a:r>
              <a:rPr lang="en-US" dirty="0" smtClean="0"/>
              <a:t>Target </a:t>
            </a:r>
            <a:r>
              <a:rPr lang="en-US" i="1" dirty="0" smtClean="0"/>
              <a:t>t</a:t>
            </a:r>
            <a:r>
              <a:rPr lang="en-US" dirty="0" smtClean="0"/>
              <a:t> = 1 for “positive”, -1 for “negative”.</a:t>
            </a:r>
          </a:p>
          <a:p>
            <a:r>
              <a:rPr lang="en-US" dirty="0" smtClean="0"/>
              <a:t>Given a training set (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,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b="1" dirty="0" smtClean="0"/>
              <a:t>,..,x</a:t>
            </a:r>
            <a:r>
              <a:rPr lang="en-US" b="1" baseline="-25000" dirty="0" smtClean="0"/>
              <a:t>N</a:t>
            </a:r>
            <a:r>
              <a:rPr lang="en-US" b="1" dirty="0" smtClean="0"/>
              <a:t>,</a:t>
            </a:r>
            <a:r>
              <a:rPr lang="en-US" dirty="0" smtClean="0"/>
              <a:t>t</a:t>
            </a:r>
            <a:r>
              <a:rPr lang="en-US" baseline="-25000" dirty="0" smtClean="0"/>
              <a:t>N</a:t>
            </a:r>
            <a:r>
              <a:rPr lang="en-US" b="1" dirty="0" smtClean="0"/>
              <a:t>)</a:t>
            </a:r>
            <a:r>
              <a:rPr lang="en-US" dirty="0" smtClean="0"/>
              <a:t>, the problem is find a good linear function y(</a:t>
            </a:r>
            <a:r>
              <a:rPr lang="en-US" b="1" dirty="0" smtClean="0"/>
              <a:t>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y:R</a:t>
            </a:r>
            <a:r>
              <a:rPr lang="en-US" baseline="30000" dirty="0" smtClean="0"/>
              <a:t>784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R</a:t>
            </a:r>
            <a:r>
              <a:rPr lang="en-US" dirty="0" smtClean="0"/>
              <a:t>.</a:t>
            </a:r>
          </a:p>
          <a:p>
            <a:r>
              <a:rPr lang="en-US" dirty="0"/>
              <a:t>Classify </a:t>
            </a:r>
            <a:r>
              <a:rPr lang="en-US" b="1" dirty="0"/>
              <a:t>x</a:t>
            </a:r>
            <a:r>
              <a:rPr lang="en-US" dirty="0"/>
              <a:t> as positive if y(</a:t>
            </a:r>
            <a:r>
              <a:rPr lang="en-US" b="1" dirty="0"/>
              <a:t>x</a:t>
            </a:r>
            <a:r>
              <a:rPr lang="en-US" dirty="0"/>
              <a:t>) &gt;0, negative </a:t>
            </a:r>
            <a:r>
              <a:rPr lang="en-US" dirty="0" err="1"/>
              <a:t>o.w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 descr="digit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65" y="2535767"/>
            <a:ext cx="1282701" cy="14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Perceptron Criterion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is misclassified if </a:t>
            </a:r>
            <a:endParaRPr lang="en-US" dirty="0"/>
          </a:p>
          <a:p>
            <a:r>
              <a:rPr lang="en-US" dirty="0" smtClean="0"/>
              <a:t>(Take a moment to verify this.)</a:t>
            </a:r>
          </a:p>
          <a:p>
            <a:r>
              <a:rPr lang="en-US" dirty="0" smtClean="0"/>
              <a:t>Perceptron Error (fixed dataset </a:t>
            </a:r>
            <a:r>
              <a:rPr lang="en-US" i="1" dirty="0" smtClean="0"/>
              <a:t>D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/>
              <a:t>M</a:t>
            </a:r>
            <a:r>
              <a:rPr lang="en-US" dirty="0" smtClean="0"/>
              <a:t> is the set of misclassified inputs, the </a:t>
            </a:r>
            <a:r>
              <a:rPr lang="en-US" b="1" dirty="0" smtClean="0"/>
              <a:t>mistakes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Homework Exercise: find the gradient of the error function </a:t>
            </a:r>
            <a:r>
              <a:rPr lang="en-US" dirty="0" err="1" smtClean="0"/>
              <a:t>wrt</a:t>
            </a:r>
            <a:r>
              <a:rPr lang="en-US" dirty="0" smtClean="0"/>
              <a:t> a single input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19832"/>
              </p:ext>
            </p:extLst>
          </p:nvPr>
        </p:nvGraphicFramePr>
        <p:xfrm>
          <a:off x="5063066" y="1490133"/>
          <a:ext cx="2142067" cy="53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4" imgW="849960" imgH="200880" progId="Equation.3">
                  <p:embed/>
                </p:oleObj>
              </mc:Choice>
              <mc:Fallback>
                <p:oleObj name="Equation" r:id="rId4" imgW="849960" imgH="2008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066" y="1490133"/>
                        <a:ext cx="2142067" cy="535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17545"/>
              </p:ext>
            </p:extLst>
          </p:nvPr>
        </p:nvGraphicFramePr>
        <p:xfrm>
          <a:off x="1210732" y="2710919"/>
          <a:ext cx="253717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6" imgW="1462680" imgH="447840" progId="Equation.3">
                  <p:embed/>
                </p:oleObj>
              </mc:Choice>
              <mc:Fallback>
                <p:oleObj name="Equation" r:id="rId6" imgW="1462680" imgH="44784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732" y="2710919"/>
                        <a:ext cx="253717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12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Demo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Figure4-7a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00" r="-35000"/>
          <a:stretch>
            <a:fillRect/>
          </a:stretch>
        </p:blipFill>
        <p:spPr>
          <a:xfrm>
            <a:off x="677333" y="1257300"/>
            <a:ext cx="4334933" cy="2549961"/>
          </a:xfrm>
        </p:spPr>
      </p:pic>
      <p:pic>
        <p:nvPicPr>
          <p:cNvPr id="7" name="Picture 6" descr="Figure4-7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33" y="1139732"/>
            <a:ext cx="2705100" cy="2705100"/>
          </a:xfrm>
          <a:prstGeom prst="rect">
            <a:avLst/>
          </a:prstGeom>
        </p:spPr>
      </p:pic>
      <p:pic>
        <p:nvPicPr>
          <p:cNvPr id="8" name="Picture 7" descr="Figure4-7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568700"/>
            <a:ext cx="2705100" cy="2705100"/>
          </a:xfrm>
          <a:prstGeom prst="rect">
            <a:avLst/>
          </a:prstGeom>
        </p:spPr>
      </p:pic>
      <p:pic>
        <p:nvPicPr>
          <p:cNvPr id="9" name="Picture 8" descr="Figure4-7d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568700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3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Theorem</a:t>
            </a:r>
            <a:r>
              <a:rPr lang="en-US" dirty="0" smtClean="0"/>
              <a:t> If the classes are linearly separable, the perceptron learning algorithm converges to a weight vector that separates them.</a:t>
            </a:r>
          </a:p>
          <a:p>
            <a:r>
              <a:rPr lang="en-US" dirty="0" smtClean="0"/>
              <a:t>Convergence can be slow.</a:t>
            </a:r>
          </a:p>
          <a:p>
            <a:r>
              <a:rPr lang="en-US" dirty="0" smtClean="0"/>
              <a:t>Sensitive to initialization.</a:t>
            </a:r>
          </a:p>
          <a:p>
            <a:r>
              <a:rPr lang="en-US" dirty="0" smtClean="0"/>
              <a:t>If classes are not linearly separable (e.g. X-OR), typically fails to converge.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0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1867" y="1993372"/>
            <a:ext cx="5520266" cy="1143000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Values to Probabilities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idea: instead of predicting a class label, predict the </a:t>
            </a:r>
            <a:r>
              <a:rPr lang="en-US" i="1" dirty="0" smtClean="0"/>
              <a:t>probability of a class label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E.g., p+ = P(class is </a:t>
            </a:r>
            <a:r>
              <a:rPr lang="en-US" dirty="0" err="1" smtClean="0"/>
              <a:t>positive|features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p- = P(class is </a:t>
            </a:r>
            <a:r>
              <a:rPr lang="en-US" dirty="0" err="1" smtClean="0"/>
              <a:t>negative|features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Naturally a continuous quantity.</a:t>
            </a:r>
          </a:p>
          <a:p>
            <a:r>
              <a:rPr lang="en-US" dirty="0" smtClean="0"/>
              <a:t>How to turn a </a:t>
            </a:r>
            <a:r>
              <a:rPr lang="en-US" u="sng" dirty="0" smtClean="0"/>
              <a:t>real number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into a </a:t>
            </a:r>
            <a:r>
              <a:rPr lang="en-US" u="sng" dirty="0" smtClean="0"/>
              <a:t>probability</a:t>
            </a:r>
            <a:r>
              <a:rPr lang="en-US" dirty="0" smtClean="0"/>
              <a:t> p+?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2218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Logistic Sigmoid Function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r>
              <a:rPr lang="en-US" dirty="0" smtClean="0"/>
              <a:t>Squeezes the real line into [0,1].</a:t>
            </a:r>
          </a:p>
          <a:p>
            <a:r>
              <a:rPr lang="en-US" dirty="0" smtClean="0"/>
              <a:t>Differentiable: 		</a:t>
            </a:r>
            <a:r>
              <a:rPr lang="en-US" dirty="0"/>
              <a:t> </a:t>
            </a:r>
            <a:r>
              <a:rPr lang="en-US" dirty="0" smtClean="0"/>
              <a:t>	(nice exercise)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97508"/>
              </p:ext>
            </p:extLst>
          </p:nvPr>
        </p:nvGraphicFramePr>
        <p:xfrm>
          <a:off x="3079750" y="1439332"/>
          <a:ext cx="1654238" cy="61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4" imgW="1142640" imgH="420480" progId="Equation.3">
                  <p:embed/>
                </p:oleObj>
              </mc:Choice>
              <mc:Fallback>
                <p:oleObj name="Equation" r:id="rId4" imgW="1142640" imgH="42048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1439332"/>
                        <a:ext cx="1654238" cy="618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566894"/>
              </p:ext>
            </p:extLst>
          </p:nvPr>
        </p:nvGraphicFramePr>
        <p:xfrm>
          <a:off x="3488890" y="2506133"/>
          <a:ext cx="1387910" cy="66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Equation" r:id="rId6" imgW="886680" imgH="420480" progId="Equation.3">
                  <p:embed/>
                </p:oleObj>
              </mc:Choice>
              <mc:Fallback>
                <p:oleObj name="Equation" r:id="rId6" imgW="886680" imgH="42048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890" y="2506133"/>
                        <a:ext cx="1387910" cy="664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Figure4-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87" y="3422650"/>
            <a:ext cx="4075579" cy="30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9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threshold interpretation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Russell and </a:t>
            </a:r>
            <a:r>
              <a:rPr lang="en-US" dirty="0" err="1" smtClean="0"/>
              <a:t>Norvig</a:t>
            </a:r>
            <a:r>
              <a:rPr lang="en-US" dirty="0" smtClean="0"/>
              <a:t> 18.17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28244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y</a:t>
            </a:r>
            <a:r>
              <a:rPr lang="en-US" dirty="0" smtClean="0"/>
              <a:t>&gt; 0, </a:t>
            </a:r>
            <a:r>
              <a:rPr lang="en-US" sz="2000" dirty="0" err="1" smtClean="0"/>
              <a:t>σ</a:t>
            </a:r>
            <a:r>
              <a:rPr lang="en-US" sz="2000" dirty="0" smtClean="0"/>
              <a:t>(</a:t>
            </a:r>
            <a:r>
              <a:rPr lang="en-US" sz="2000" i="1" dirty="0" smtClean="0"/>
              <a:t>y</a:t>
            </a:r>
            <a:r>
              <a:rPr lang="en-US" sz="2000" dirty="0" smtClean="0"/>
              <a:t>)</a:t>
            </a:r>
            <a:r>
              <a:rPr lang="en-US" dirty="0" smtClean="0"/>
              <a:t> goes to 1 very quickly.</a:t>
            </a:r>
          </a:p>
          <a:p>
            <a:r>
              <a:rPr lang="en-US" dirty="0"/>
              <a:t>If </a:t>
            </a:r>
            <a:r>
              <a:rPr lang="en-US" i="1" dirty="0" smtClean="0"/>
              <a:t>y</a:t>
            </a:r>
            <a:r>
              <a:rPr lang="en-US" dirty="0" smtClean="0"/>
              <a:t>&lt;0</a:t>
            </a:r>
            <a:r>
              <a:rPr lang="en-US" dirty="0"/>
              <a:t>, </a:t>
            </a:r>
            <a:r>
              <a:rPr lang="en-US" sz="2000" dirty="0" err="1"/>
              <a:t>σ</a:t>
            </a:r>
            <a:r>
              <a:rPr lang="en-US" sz="2000" dirty="0"/>
              <a:t>(</a:t>
            </a:r>
            <a:r>
              <a:rPr lang="en-US" sz="2000" i="1" dirty="0"/>
              <a:t>y</a:t>
            </a:r>
            <a:r>
              <a:rPr lang="en-US" sz="2000" dirty="0"/>
              <a:t>)</a:t>
            </a:r>
            <a:r>
              <a:rPr lang="en-US" dirty="0"/>
              <a:t> goes to </a:t>
            </a:r>
            <a:r>
              <a:rPr lang="en-US" dirty="0" smtClean="0"/>
              <a:t>0 </a:t>
            </a:r>
            <a:r>
              <a:rPr lang="en-US" dirty="0"/>
              <a:t>very quickly</a:t>
            </a:r>
            <a:r>
              <a:rPr lang="en-US" dirty="0" smtClean="0"/>
              <a:t>.</a:t>
            </a:r>
          </a:p>
        </p:txBody>
      </p:sp>
      <p:pic>
        <p:nvPicPr>
          <p:cNvPr id="5" name="Picture 4" descr="thresh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3" y="2791239"/>
            <a:ext cx="2339972" cy="2674253"/>
          </a:xfrm>
          <a:prstGeom prst="rect">
            <a:avLst/>
          </a:prstGeom>
        </p:spPr>
      </p:pic>
      <p:pic>
        <p:nvPicPr>
          <p:cNvPr id="6" name="Picture 5" descr="logistic-threshol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99" y="2751742"/>
            <a:ext cx="2409091" cy="27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Interpretation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sigmoid can be interpreted in terms of the </a:t>
            </a:r>
            <a:r>
              <a:rPr lang="en-US" b="1" dirty="0" smtClean="0"/>
              <a:t>class odds</a:t>
            </a:r>
            <a:br>
              <a:rPr lang="en-US" b="1" dirty="0" smtClean="0"/>
            </a:br>
            <a:r>
              <a:rPr lang="en-US" dirty="0" smtClean="0"/>
              <a:t>p+/(1-p+).</a:t>
            </a:r>
            <a:endParaRPr lang="en-US" b="1" dirty="0" smtClean="0"/>
          </a:p>
          <a:p>
            <a:r>
              <a:rPr lang="en-US" dirty="0" smtClean="0"/>
              <a:t>Exercise: Show the following implication for the class odds: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Therefore 			the </a:t>
            </a:r>
            <a:r>
              <a:rPr lang="en-US" b="1" dirty="0" smtClean="0"/>
              <a:t>log class odds</a:t>
            </a:r>
            <a:r>
              <a:rPr lang="en-US" dirty="0" smtClean="0"/>
              <a:t>.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38959"/>
              </p:ext>
            </p:extLst>
          </p:nvPr>
        </p:nvGraphicFramePr>
        <p:xfrm>
          <a:off x="1754716" y="2906182"/>
          <a:ext cx="4159732" cy="86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name="Equation" r:id="rId4" imgW="2130120" imgH="429480" progId="Equation.3">
                  <p:embed/>
                </p:oleObj>
              </mc:Choice>
              <mc:Fallback>
                <p:oleObj name="Equation" r:id="rId4" imgW="2130120" imgH="42948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716" y="2906182"/>
                        <a:ext cx="4159732" cy="86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76890" y="3816509"/>
          <a:ext cx="2094610" cy="88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name="Equation" r:id="rId6" imgW="978120" imgH="411120" progId="Equation.3">
                  <p:embed/>
                </p:oleObj>
              </mc:Choice>
              <mc:Fallback>
                <p:oleObj name="Equation" r:id="rId6" imgW="978120" imgH="41112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890" y="3816509"/>
                        <a:ext cx="2094610" cy="8861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5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logistic regression, the log-class odds are a linear function of the input features: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Learning logistic regression is conceptually similar to linear regression.</a:t>
            </a:r>
          </a:p>
          <a:p>
            <a:r>
              <a:rPr lang="en-US" dirty="0" smtClean="0"/>
              <a:t>Log-linear (or exponential) models are the “nicest” general family of </a:t>
            </a:r>
            <a:r>
              <a:rPr lang="en-US" smtClean="0"/>
              <a:t>statistical models.</a:t>
            </a: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47739"/>
              </p:ext>
            </p:extLst>
          </p:nvPr>
        </p:nvGraphicFramePr>
        <p:xfrm>
          <a:off x="4326468" y="1989668"/>
          <a:ext cx="205739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3" imgW="1051200" imgH="429480" progId="Equation.3">
                  <p:embed/>
                </p:oleObj>
              </mc:Choice>
              <mc:Fallback>
                <p:oleObj name="Equation" r:id="rId3" imgW="1051200" imgH="42948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468" y="1989668"/>
                        <a:ext cx="2057399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76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Regression: Maximum Likelihood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Notation: the probability that the n-</a:t>
            </a:r>
            <a:r>
              <a:rPr lang="en-US" dirty="0" err="1" smtClean="0"/>
              <a:t>th</a:t>
            </a:r>
            <a:r>
              <a:rPr lang="en-US" dirty="0" smtClean="0"/>
              <a:t> input example is positive = 		which depends on a weight vector </a:t>
            </a:r>
            <a:r>
              <a:rPr lang="en-US" b="1" dirty="0" smtClean="0"/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Positive example has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1</a:t>
            </a:r>
            <a:r>
              <a:rPr lang="en-US" dirty="0" smtClean="0"/>
              <a:t>, negative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the likelihood assigned to </a:t>
            </a:r>
            <a:r>
              <a:rPr lang="en-US" i="1" dirty="0" smtClean="0"/>
              <a:t>N</a:t>
            </a:r>
            <a:r>
              <a:rPr lang="en-US" dirty="0" smtClean="0"/>
              <a:t> independent training data is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cross-entropy error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000" dirty="0" smtClean="0"/>
              <a:t>Equivalent to minimizing the KL divergence between the predicted class probabilities and the observed class frequencies.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33496"/>
              </p:ext>
            </p:extLst>
          </p:nvPr>
        </p:nvGraphicFramePr>
        <p:xfrm>
          <a:off x="2656416" y="1871133"/>
          <a:ext cx="425449" cy="53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" name="Equation" r:id="rId4" imgW="182520" imgH="228240" progId="Equation.3">
                  <p:embed/>
                </p:oleObj>
              </mc:Choice>
              <mc:Fallback>
                <p:oleObj name="Equation" r:id="rId4" imgW="182520" imgH="22824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416" y="1871133"/>
                        <a:ext cx="425449" cy="538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696999"/>
              </p:ext>
            </p:extLst>
          </p:nvPr>
        </p:nvGraphicFramePr>
        <p:xfrm>
          <a:off x="1274763" y="4371975"/>
          <a:ext cx="47831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" name="Equation" r:id="rId6" imgW="3302000" imgH="457200" progId="Equation.3">
                  <p:embed/>
                </p:oleObj>
              </mc:Choice>
              <mc:Fallback>
                <p:oleObj name="Equation" r:id="rId6" imgW="3302000" imgH="4572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4371975"/>
                        <a:ext cx="4783137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57137"/>
              </p:ext>
            </p:extLst>
          </p:nvPr>
        </p:nvGraphicFramePr>
        <p:xfrm>
          <a:off x="2169111" y="2929456"/>
          <a:ext cx="3620541" cy="93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" name="Equation" r:id="rId8" imgW="1755360" imgH="447840" progId="Equation.3">
                  <p:embed/>
                </p:oleObj>
              </mc:Choice>
              <mc:Fallback>
                <p:oleObj name="Equation" r:id="rId8" imgW="1755360" imgH="44784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111" y="2929456"/>
                        <a:ext cx="3620541" cy="93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29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Will the person vote conservative, given age, income, previous votes?</a:t>
            </a:r>
          </a:p>
          <a:p>
            <a:r>
              <a:rPr lang="en-US" dirty="0" smtClean="0"/>
              <a:t>Is the patient at risk of diabetes given body mass, age, blood test measurements?</a:t>
            </a:r>
          </a:p>
          <a:p>
            <a:r>
              <a:rPr lang="en-US" dirty="0" smtClean="0"/>
              <a:t>Predict Earthquake vs. nuclear explosion given body wave magnitude and surface wave magnitude.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2226" y="3750734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29959" y="3750735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7692" y="3750736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Votes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13000" y="4885270"/>
            <a:ext cx="1337733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err="1" smtClean="0"/>
              <a:t>Convervative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4"/>
            <a:endCxn id="8" idx="0"/>
          </p:cNvCxnSpPr>
          <p:nvPr/>
        </p:nvCxnSpPr>
        <p:spPr>
          <a:xfrm>
            <a:off x="1852613" y="4301068"/>
            <a:ext cx="1229254" cy="58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8" idx="0"/>
          </p:cNvCxnSpPr>
          <p:nvPr/>
        </p:nvCxnSpPr>
        <p:spPr>
          <a:xfrm flipH="1">
            <a:off x="3081867" y="4301069"/>
            <a:ext cx="108479" cy="58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8" idx="0"/>
          </p:cNvCxnSpPr>
          <p:nvPr/>
        </p:nvCxnSpPr>
        <p:spPr>
          <a:xfrm flipH="1">
            <a:off x="3081867" y="4301070"/>
            <a:ext cx="1446212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266267" y="3594100"/>
            <a:ext cx="3420533" cy="2662766"/>
            <a:chOff x="5266267" y="3594100"/>
            <a:chExt cx="3420533" cy="266276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096001" y="5458485"/>
              <a:ext cx="1337733" cy="79838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smtClean="0"/>
                <a:t>disaster type</a:t>
              </a:r>
              <a:endParaRPr lang="en-US" sz="1800" dirty="0"/>
            </a:p>
          </p:txBody>
        </p:sp>
        <p:cxnSp>
          <p:nvCxnSpPr>
            <p:cNvPr id="19" name="Straight Arrow Connector 18"/>
            <p:cNvCxnSpPr>
              <a:endCxn id="17" idx="0"/>
            </p:cNvCxnSpPr>
            <p:nvPr/>
          </p:nvCxnSpPr>
          <p:spPr>
            <a:xfrm>
              <a:off x="5978261" y="4874287"/>
              <a:ext cx="786607" cy="584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2" idx="4"/>
              <a:endCxn id="17" idx="0"/>
            </p:cNvCxnSpPr>
            <p:nvPr/>
          </p:nvCxnSpPr>
          <p:spPr>
            <a:xfrm flipH="1">
              <a:off x="6764868" y="4502964"/>
              <a:ext cx="1172632" cy="9555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66267" y="3594100"/>
              <a:ext cx="1498601" cy="12983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surface wave magnitude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88199" y="3594100"/>
              <a:ext cx="1498601" cy="9088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body wave magnitude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738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Learning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 </a:t>
            </a:r>
            <a:r>
              <a:rPr lang="en-US" dirty="0"/>
              <a:t>Exercise: find the gradient of the </a:t>
            </a:r>
            <a:r>
              <a:rPr lang="en-US" dirty="0" smtClean="0"/>
              <a:t>cross-entropy error </a:t>
            </a:r>
            <a:r>
              <a:rPr lang="en-US" dirty="0"/>
              <a:t>function </a:t>
            </a:r>
            <a:r>
              <a:rPr lang="en-US" dirty="0" err="1"/>
              <a:t>wrt</a:t>
            </a:r>
            <a:r>
              <a:rPr lang="en-US" dirty="0"/>
              <a:t> a single input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Hint: recall that </a:t>
            </a:r>
            <a:endParaRPr lang="en-US" dirty="0"/>
          </a:p>
          <a:p>
            <a:r>
              <a:rPr lang="en-US" dirty="0" smtClean="0"/>
              <a:t>No closed form minimum since 	is non-linear function of input features.</a:t>
            </a:r>
          </a:p>
          <a:p>
            <a:r>
              <a:rPr lang="en-US" dirty="0" smtClean="0"/>
              <a:t>Can use gradient descent. See </a:t>
            </a:r>
            <a:r>
              <a:rPr lang="en-US" dirty="0" smtClean="0">
                <a:hlinkClick r:id="rId4"/>
              </a:rPr>
              <a:t>Stanford Demo </a:t>
            </a:r>
            <a:r>
              <a:rPr lang="en-US" dirty="0" smtClean="0"/>
              <a:t>with softmax.</a:t>
            </a:r>
          </a:p>
          <a:p>
            <a:r>
              <a:rPr lang="en-US" dirty="0" smtClean="0"/>
              <a:t>Better approach: Use Iterative Reweighted Least Squares (IRLS).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08200"/>
              </p:ext>
            </p:extLst>
          </p:nvPr>
        </p:nvGraphicFramePr>
        <p:xfrm>
          <a:off x="1274763" y="2235200"/>
          <a:ext cx="47831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Equation" r:id="rId5" imgW="3302000" imgH="457200" progId="Equation.3">
                  <p:embed/>
                </p:oleObj>
              </mc:Choice>
              <mc:Fallback>
                <p:oleObj name="Equation" r:id="rId5" imgW="3302000" imgH="4572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235200"/>
                        <a:ext cx="4783137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12136"/>
              </p:ext>
            </p:extLst>
          </p:nvPr>
        </p:nvGraphicFramePr>
        <p:xfrm>
          <a:off x="5120058" y="3851845"/>
          <a:ext cx="30079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Equation" r:id="rId7" imgW="182520" imgH="228240" progId="Equation.3">
                  <p:embed/>
                </p:oleObj>
              </mc:Choice>
              <mc:Fallback>
                <p:oleObj name="Equation" r:id="rId7" imgW="182520" imgH="22824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058" y="3851845"/>
                        <a:ext cx="30079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21567"/>
              </p:ext>
            </p:extLst>
          </p:nvPr>
        </p:nvGraphicFramePr>
        <p:xfrm>
          <a:off x="3234890" y="3107266"/>
          <a:ext cx="1387910" cy="66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4" name="Equation" r:id="rId9" imgW="886680" imgH="420480" progId="Equation.3">
                  <p:embed/>
                </p:oleObj>
              </mc:Choice>
              <mc:Fallback>
                <p:oleObj name="Equation" r:id="rId9" imgW="886680" imgH="42048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890" y="3107266"/>
                        <a:ext cx="1387910" cy="664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28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logistic regression model learned on non-separable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Russell and </a:t>
            </a:r>
            <a:r>
              <a:rPr lang="en-US" dirty="0" err="1" smtClean="0"/>
              <a:t>Norvig</a:t>
            </a:r>
            <a:r>
              <a:rPr lang="en-US" dirty="0" smtClean="0"/>
              <a:t> 18.17</a:t>
            </a:r>
            <a:endParaRPr lang="en-US" dirty="0"/>
          </a:p>
        </p:txBody>
      </p:sp>
      <p:pic>
        <p:nvPicPr>
          <p:cNvPr id="6" name="Content Placeholder 5" descr="logistic-cliff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b="7922"/>
          <a:stretch>
            <a:fillRect/>
          </a:stretch>
        </p:blipFill>
        <p:spPr>
          <a:xfrm>
            <a:off x="2938276" y="1439838"/>
            <a:ext cx="7027188" cy="4133640"/>
          </a:xfrm>
        </p:spPr>
      </p:pic>
      <p:pic>
        <p:nvPicPr>
          <p:cNvPr id="7" name="Content Placeholder 5" descr="earthquake-nois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>
          <a:xfrm>
            <a:off x="-251965" y="3588312"/>
            <a:ext cx="4187252" cy="24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8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12333"/>
          </a:xfrm>
        </p:spPr>
        <p:txBody>
          <a:bodyPr/>
          <a:lstStyle/>
          <a:p>
            <a:r>
              <a:rPr lang="en-US" dirty="0" smtClean="0"/>
              <a:t>Logistic regression can be extended to multiple classes. </a:t>
            </a:r>
          </a:p>
          <a:p>
            <a:r>
              <a:rPr lang="en-US" dirty="0" smtClean="0"/>
              <a:t>Here’s a picture of what decision boundaries can </a:t>
            </a:r>
            <a:r>
              <a:rPr lang="en-US" smtClean="0"/>
              <a:t>look like.</a:t>
            </a:r>
            <a:endParaRPr lang="en-US" dirty="0"/>
          </a:p>
        </p:txBody>
      </p:sp>
      <p:pic>
        <p:nvPicPr>
          <p:cNvPr id="5" name="Picture 4" descr="Figure4-5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2789765"/>
            <a:ext cx="3670299" cy="36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Margin Classifiers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37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Drawing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2815" y="1642019"/>
            <a:ext cx="4214482" cy="2037504"/>
          </a:xfrm>
        </p:spPr>
        <p:txBody>
          <a:bodyPr>
            <a:normAutofit/>
          </a:bodyPr>
          <a:lstStyle/>
          <a:p>
            <a:r>
              <a:rPr lang="en-US" dirty="0" smtClean="0"/>
              <a:t>The second big idea of SVMs</a:t>
            </a:r>
          </a:p>
          <a:p>
            <a:r>
              <a:rPr lang="en-US" dirty="0" smtClean="0"/>
              <a:t>Where should we try the line between the classes?</a:t>
            </a:r>
          </a:p>
          <a:p>
            <a:r>
              <a:rPr lang="en-US" dirty="0" smtClean="0"/>
              <a:t>Right in the middle!</a:t>
            </a:r>
            <a:endParaRPr lang="en-US" dirty="0"/>
          </a:p>
        </p:txBody>
      </p:sp>
      <p:pic>
        <p:nvPicPr>
          <p:cNvPr id="5" name="Picture 4" descr="linear-op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97" y="1642019"/>
            <a:ext cx="3686569" cy="3686569"/>
          </a:xfrm>
          <a:prstGeom prst="rect">
            <a:avLst/>
          </a:prstGeom>
        </p:spPr>
      </p:pic>
      <p:pic>
        <p:nvPicPr>
          <p:cNvPr id="6" name="Picture 5" descr="max-margi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3554110"/>
            <a:ext cx="3333426" cy="33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3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Maximum Margin Classifier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17035" y="1447800"/>
            <a:ext cx="8255427" cy="4572000"/>
          </a:xfrm>
        </p:spPr>
        <p:txBody>
          <a:bodyPr/>
          <a:lstStyle/>
          <a:p>
            <a:r>
              <a:rPr lang="en-US" dirty="0" smtClean="0"/>
              <a:t>Distance from positive/negative class to decision boundary =</a:t>
            </a:r>
            <a:br>
              <a:rPr lang="en-US" dirty="0" smtClean="0"/>
            </a:br>
            <a:r>
              <a:rPr lang="en-US" dirty="0" smtClean="0"/>
              <a:t>distance of closest positive/negative point to boundary</a:t>
            </a:r>
          </a:p>
          <a:p>
            <a:r>
              <a:rPr lang="en-US" b="1" dirty="0"/>
              <a:t>Margin</a:t>
            </a:r>
            <a:r>
              <a:rPr lang="en-US" dirty="0"/>
              <a:t> = minimum distance of either class to </a:t>
            </a:r>
            <a:r>
              <a:rPr lang="en-US" dirty="0" smtClean="0"/>
              <a:t>boundary</a:t>
            </a:r>
          </a:p>
          <a:p>
            <a:r>
              <a:rPr lang="en-US" dirty="0" smtClean="0"/>
              <a:t>Line in the middle =  both classes at same distance = max margin</a:t>
            </a:r>
          </a:p>
        </p:txBody>
      </p:sp>
      <p:pic>
        <p:nvPicPr>
          <p:cNvPr id="12" name="Content Placeholder 14" descr="Figure7-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9781"/>
          <a:stretch>
            <a:fillRect/>
          </a:stretch>
        </p:blipFill>
        <p:spPr>
          <a:xfrm>
            <a:off x="1052797" y="3540270"/>
            <a:ext cx="3098543" cy="3225014"/>
          </a:xfrm>
          <a:prstGeom prst="rect">
            <a:avLst/>
          </a:prstGeom>
        </p:spPr>
      </p:pic>
      <p:pic>
        <p:nvPicPr>
          <p:cNvPr id="13" name="Content Placeholder 15" descr="Figure7-1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60" b="-12160"/>
          <a:stretch>
            <a:fillRect/>
          </a:stretch>
        </p:blipFill>
        <p:spPr>
          <a:xfrm>
            <a:off x="4953000" y="3618936"/>
            <a:ext cx="3098543" cy="3225014"/>
          </a:xfrm>
          <a:prstGeom prst="rect">
            <a:avLst/>
          </a:prstGeom>
        </p:spPr>
      </p:pic>
      <p:sp>
        <p:nvSpPr>
          <p:cNvPr id="14" name="Text Placeholder 10"/>
          <p:cNvSpPr txBox="1">
            <a:spLocks/>
          </p:cNvSpPr>
          <p:nvPr/>
        </p:nvSpPr>
        <p:spPr>
          <a:xfrm>
            <a:off x="981850" y="3335787"/>
            <a:ext cx="2906722" cy="5413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Maximum Margin</a:t>
            </a:r>
            <a:endParaRPr lang="en-US" dirty="0"/>
          </a:p>
        </p:txBody>
      </p:sp>
      <p:sp>
        <p:nvSpPr>
          <p:cNvPr id="15" name="Text Placeholder 10"/>
          <p:cNvSpPr txBox="1">
            <a:spLocks/>
          </p:cNvSpPr>
          <p:nvPr/>
        </p:nvSpPr>
        <p:spPr>
          <a:xfrm>
            <a:off x="5292529" y="3387045"/>
            <a:ext cx="2906722" cy="5413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Smaller Margin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8337" y="3830851"/>
            <a:ext cx="213106" cy="1827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32749" y="4455445"/>
            <a:ext cx="39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Formulation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Decision Boundary = </a:t>
            </a:r>
          </a:p>
          <a:p>
            <a:r>
              <a:rPr lang="en-US" dirty="0" smtClean="0"/>
              <a:t>The distance of a point </a:t>
            </a:r>
            <a:r>
              <a:rPr lang="en-US" b="1" dirty="0" smtClean="0"/>
              <a:t>x</a:t>
            </a:r>
            <a:r>
              <a:rPr lang="en-US" dirty="0" smtClean="0"/>
              <a:t> to the decision boundary =</a:t>
            </a:r>
          </a:p>
          <a:p>
            <a:r>
              <a:rPr lang="en-US" dirty="0" smtClean="0"/>
              <a:t>So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Want to maximize the margin: </a:t>
            </a:r>
            <a:endParaRPr lang="en-US" dirty="0"/>
          </a:p>
        </p:txBody>
      </p:sp>
      <p:pic>
        <p:nvPicPr>
          <p:cNvPr id="7" name="Picture 6" descr="Figure4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87" y="3061311"/>
            <a:ext cx="4004733" cy="314657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13966"/>
              </p:ext>
            </p:extLst>
          </p:nvPr>
        </p:nvGraphicFramePr>
        <p:xfrm>
          <a:off x="4011070" y="1447800"/>
          <a:ext cx="3149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4" imgW="1422400" imgH="241300" progId="Equation.3">
                  <p:embed/>
                </p:oleObj>
              </mc:Choice>
              <mc:Fallback>
                <p:oleObj name="Equation" r:id="rId4" imgW="1422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070" y="1447800"/>
                        <a:ext cx="31496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13649"/>
              </p:ext>
            </p:extLst>
          </p:nvPr>
        </p:nvGraphicFramePr>
        <p:xfrm>
          <a:off x="1884849" y="2320384"/>
          <a:ext cx="2677570" cy="85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6" imgW="1600200" imgH="482600" progId="Equation.3">
                  <p:embed/>
                </p:oleObj>
              </mc:Choice>
              <mc:Fallback>
                <p:oleObj name="Equation" r:id="rId6" imgW="1600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849" y="2320384"/>
                        <a:ext cx="2677570" cy="8517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7113"/>
              </p:ext>
            </p:extLst>
          </p:nvPr>
        </p:nvGraphicFramePr>
        <p:xfrm>
          <a:off x="1347601" y="3924114"/>
          <a:ext cx="18383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8" imgW="1270000" imgH="203200" progId="Equation.3">
                  <p:embed/>
                </p:oleObj>
              </mc:Choice>
              <mc:Fallback>
                <p:oleObj name="Equation" r:id="rId8" imgW="127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601" y="3924114"/>
                        <a:ext cx="1838325" cy="300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92530"/>
              </p:ext>
            </p:extLst>
          </p:nvPr>
        </p:nvGraphicFramePr>
        <p:xfrm>
          <a:off x="7798007" y="1782475"/>
          <a:ext cx="637053" cy="73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9" name="Equation" r:id="rId10" imgW="406400" imgH="444500" progId="Equation.3">
                  <p:embed/>
                </p:oleObj>
              </mc:Choice>
              <mc:Fallback>
                <p:oleObj name="Equation" r:id="rId10" imgW="406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8007" y="1782475"/>
                        <a:ext cx="637053" cy="7348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47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Max-Margin Weight Learning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Lots of complicated math, deep ideas.</a:t>
            </a:r>
          </a:p>
          <a:p>
            <a:r>
              <a:rPr lang="en-US" dirty="0" smtClean="0"/>
              <a:t>Key: change the parameterization (dual problem).</a:t>
            </a:r>
          </a:p>
          <a:p>
            <a:pPr lvl="1"/>
            <a:r>
              <a:rPr lang="en-US" dirty="0" smtClean="0"/>
              <a:t>introduce importance weights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dirty="0" smtClean="0"/>
              <a:t>, one for each data point.</a:t>
            </a:r>
          </a:p>
          <a:p>
            <a:pPr lvl="1"/>
            <a:r>
              <a:rPr lang="en-US" dirty="0" smtClean="0"/>
              <a:t>Weight vector </a:t>
            </a:r>
            <a:r>
              <a:rPr lang="en-US" sz="2000" b="1" dirty="0"/>
              <a:t>w</a:t>
            </a:r>
            <a:r>
              <a:rPr lang="en-US" sz="2000" dirty="0"/>
              <a:t> := </a:t>
            </a:r>
            <a:r>
              <a:rPr lang="en-US" sz="2800" dirty="0"/>
              <a:t>(</a:t>
            </a:r>
            <a:r>
              <a:rPr lang="en-US" dirty="0" err="1"/>
              <a:t>Σ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en-US" dirty="0" smtClean="0"/>
              <a:t> is function of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dirty="0" smtClean="0"/>
              <a:t>data. </a:t>
            </a:r>
          </a:p>
          <a:p>
            <a:pPr lvl="1"/>
            <a:r>
              <a:rPr lang="en-US" dirty="0" smtClean="0"/>
              <a:t>Find </a:t>
            </a:r>
            <a:r>
              <a:rPr lang="en-US" b="1" dirty="0" smtClean="0"/>
              <a:t>α</a:t>
            </a:r>
            <a:r>
              <a:rPr lang="en-US" b="1" baseline="-25000" dirty="0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 resulting </a:t>
            </a:r>
            <a:r>
              <a:rPr lang="en-US" b="1" dirty="0"/>
              <a:t>w</a:t>
            </a:r>
            <a:r>
              <a:rPr lang="en-US" dirty="0"/>
              <a:t> </a:t>
            </a:r>
            <a:r>
              <a:rPr lang="en-US" dirty="0" smtClean="0"/>
              <a:t>maximizes the margin: relatively easy.</a:t>
            </a:r>
          </a:p>
        </p:txBody>
      </p:sp>
    </p:spTree>
    <p:extLst>
      <p:ext uri="{BB962C8B-B14F-4D97-AF65-F5344CB8AC3E}">
        <p14:creationId xmlns:p14="http://schemas.microsoft.com/office/powerpoint/2010/main" val="6450953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Max-Margin Classifier = Support Vector Machine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sz="2000" b="1" dirty="0"/>
              <a:t>w</a:t>
            </a:r>
            <a:r>
              <a:rPr lang="en-US" sz="2000" dirty="0"/>
              <a:t> := </a:t>
            </a:r>
            <a:r>
              <a:rPr lang="en-US" sz="2800" dirty="0"/>
              <a:t>(</a:t>
            </a:r>
            <a:r>
              <a:rPr lang="en-US" dirty="0" err="1"/>
              <a:t>Σ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r>
              <a:rPr lang="en-US" dirty="0" smtClean="0"/>
              <a:t>, what </a:t>
            </a:r>
            <a:r>
              <a:rPr lang="en-US" dirty="0"/>
              <a:t>is the resulting classifier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y(</a:t>
            </a:r>
            <a:r>
              <a:rPr lang="en-US" b="1" dirty="0" smtClean="0"/>
              <a:t>x</a:t>
            </a:r>
            <a:r>
              <a:rPr lang="en-US" dirty="0" smtClean="0"/>
              <a:t>) = </a:t>
            </a:r>
            <a:r>
              <a:rPr lang="en-US" b="1" dirty="0" smtClean="0"/>
              <a:t>w </a:t>
            </a: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x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+ w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0</a:t>
            </a:r>
            <a:r>
              <a:rPr lang="en-US" dirty="0" smtClean="0">
                <a:ea typeface="Wingdings"/>
                <a:cs typeface="Wingdings"/>
                <a:sym typeface="Wingdings"/>
              </a:rPr>
              <a:t/>
            </a:r>
            <a:br>
              <a:rPr lang="en-US" dirty="0" smtClean="0">
                <a:ea typeface="Wingdings"/>
                <a:cs typeface="Wingdings"/>
                <a:sym typeface="Wingdings"/>
              </a:rPr>
            </a:br>
            <a:r>
              <a:rPr lang="en-US" dirty="0" smtClean="0">
                <a:ea typeface="Wingdings"/>
                <a:cs typeface="Wingdings"/>
                <a:sym typeface="Wingdings"/>
              </a:rPr>
              <a:t>        = 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r>
              <a:rPr lang="en-US" b="1" dirty="0" smtClean="0"/>
              <a:t> </a:t>
            </a:r>
            <a:r>
              <a:rPr lang="en-US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>
                <a:ea typeface="Wingdings"/>
                <a:cs typeface="Wingdings"/>
                <a:sym typeface="Wingdings"/>
              </a:rPr>
              <a:t>x</a:t>
            </a:r>
            <a:r>
              <a:rPr lang="en-US" dirty="0">
                <a:ea typeface="Wingdings"/>
                <a:cs typeface="Wingdings"/>
                <a:sym typeface="Wingdings"/>
              </a:rPr>
              <a:t> +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w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0</a:t>
            </a:r>
            <a:r>
              <a:rPr lang="en-US" dirty="0" smtClean="0">
                <a:ea typeface="Wingdings"/>
                <a:cs typeface="Wingdings"/>
                <a:sym typeface="Wingdings"/>
              </a:rPr>
              <a:t/>
            </a:r>
            <a:br>
              <a:rPr lang="en-US" dirty="0" smtClean="0">
                <a:ea typeface="Wingdings"/>
                <a:cs typeface="Wingdings"/>
                <a:sym typeface="Wingdings"/>
              </a:rPr>
            </a:br>
            <a:r>
              <a:rPr lang="en-US" dirty="0" smtClean="0">
                <a:ea typeface="Wingdings"/>
                <a:cs typeface="Wingdings"/>
                <a:sym typeface="Wingdings"/>
              </a:rPr>
              <a:t>        =  </a:t>
            </a:r>
            <a:r>
              <a:rPr lang="en-US" dirty="0" err="1"/>
              <a:t>Σ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 </a:t>
            </a:r>
            <a:r>
              <a:rPr lang="en-US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x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) -b           % b = -w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0</a:t>
            </a:r>
            <a:br>
              <a:rPr lang="en-US" baseline="-25000" dirty="0" smtClean="0">
                <a:ea typeface="Wingdings"/>
                <a:cs typeface="Wingdings"/>
                <a:sym typeface="Wingdings"/>
              </a:rPr>
            </a:br>
            <a:r>
              <a:rPr lang="en-US" dirty="0" smtClean="0">
                <a:ea typeface="Wingdings"/>
                <a:cs typeface="Wingdings"/>
                <a:sym typeface="Wingdings"/>
              </a:rPr>
              <a:t>        = the SVM classification formula!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Transformations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 Functions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3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Russell and </a:t>
            </a:r>
            <a:r>
              <a:rPr lang="en-US" dirty="0" err="1" smtClean="0"/>
              <a:t>Norvig</a:t>
            </a:r>
            <a:r>
              <a:rPr lang="en-US" dirty="0" smtClean="0"/>
              <a:t> Figure 18.15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7667" y="3469460"/>
            <a:ext cx="3092225" cy="2785900"/>
            <a:chOff x="5266267" y="3594100"/>
            <a:chExt cx="3092225" cy="27859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459626" y="5458485"/>
              <a:ext cx="2419105" cy="9215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smtClean="0"/>
                <a:t>white = earthquake</a:t>
              </a:r>
            </a:p>
            <a:p>
              <a:pPr>
                <a:buFont typeface="Wingdings 2"/>
                <a:buNone/>
              </a:pPr>
              <a:r>
                <a:rPr lang="en-US" sz="1800" dirty="0" smtClean="0"/>
                <a:t>black = nuclear explosion</a:t>
              </a:r>
              <a:endParaRPr lang="en-US" sz="1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096001" y="4663541"/>
              <a:ext cx="780530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</p:cNvCxnSpPr>
            <p:nvPr/>
          </p:nvCxnSpPr>
          <p:spPr>
            <a:xfrm flipH="1">
              <a:off x="6876531" y="4663541"/>
              <a:ext cx="732661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66267" y="359410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x1 = surface wave magnitude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9891" y="362484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x2 = body wave magnitude</a:t>
              </a:r>
              <a:endParaRPr lang="en-US" sz="1400" dirty="0"/>
            </a:p>
          </p:txBody>
        </p:sp>
      </p:grpSp>
      <p:pic>
        <p:nvPicPr>
          <p:cNvPr id="21" name="Content Placeholder 20" descr="earthquake-paper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>
          <a:xfrm>
            <a:off x="2158506" y="1417638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5903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Powerful approach to non-</a:t>
            </a:r>
            <a:r>
              <a:rPr lang="en-US" dirty="0" err="1" smtClean="0"/>
              <a:t>separability</a:t>
            </a:r>
            <a:endParaRPr lang="en-US" dirty="0"/>
          </a:p>
          <a:p>
            <a:r>
              <a:rPr lang="en-US" dirty="0" smtClean="0"/>
              <a:t>Extract new features from the original data </a:t>
            </a:r>
          </a:p>
          <a:p>
            <a:pPr lvl="1"/>
            <a:r>
              <a:rPr lang="en-US" dirty="0" smtClean="0"/>
              <a:t>Called basis functions in the context of linear regression</a:t>
            </a:r>
          </a:p>
          <a:p>
            <a:r>
              <a:rPr lang="en-US" dirty="0" smtClean="0"/>
              <a:t>Perform linear classification on the new features, not the original data</a:t>
            </a:r>
          </a:p>
          <a:p>
            <a:pPr>
              <a:buFont typeface="Lucida Grande"/>
              <a:buChar char="+"/>
            </a:pPr>
            <a:r>
              <a:rPr lang="en-US" dirty="0" smtClean="0"/>
              <a:t>Instances may be linearly separable in the new feature space</a:t>
            </a:r>
          </a:p>
          <a:p>
            <a:pPr>
              <a:buFont typeface="Lucida Grande"/>
              <a:buChar char="-"/>
            </a:pPr>
            <a:r>
              <a:rPr lang="en-US" dirty="0" smtClean="0"/>
              <a:t>The new features may not be as meaningful or </a:t>
            </a:r>
            <a:r>
              <a:rPr lang="en-US" b="1" dirty="0" smtClean="0"/>
              <a:t>interpretable</a:t>
            </a:r>
            <a:r>
              <a:rPr lang="en-US" dirty="0" smtClean="0"/>
              <a:t> as the original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6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Bishop 4.12 see also </a:t>
            </a:r>
            <a:endParaRPr lang="en-US" dirty="0"/>
          </a:p>
        </p:txBody>
      </p:sp>
      <p:pic>
        <p:nvPicPr>
          <p:cNvPr id="6" name="Content Placeholder 5" descr="Figure4.12a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5" b="-10965"/>
          <a:stretch>
            <a:fillRect/>
          </a:stretch>
        </p:blipFill>
        <p:spPr>
          <a:xfrm>
            <a:off x="914400" y="1011229"/>
            <a:ext cx="3749675" cy="4572000"/>
          </a:xfrm>
        </p:spPr>
      </p:pic>
      <p:pic>
        <p:nvPicPr>
          <p:cNvPr id="7" name="Content Placeholder 6" descr="Figure4.12b.pdf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6" b="-10976"/>
          <a:stretch>
            <a:fillRect/>
          </a:stretch>
        </p:blipFill>
        <p:spPr>
          <a:xfrm>
            <a:off x="4876800" y="1011229"/>
            <a:ext cx="3749040" cy="4572000"/>
          </a:xfrm>
        </p:spPr>
      </p:pic>
      <p:sp>
        <p:nvSpPr>
          <p:cNvPr id="5" name="TextBox 4"/>
          <p:cNvSpPr txBox="1"/>
          <p:nvPr/>
        </p:nvSpPr>
        <p:spPr>
          <a:xfrm>
            <a:off x="533399" y="5063066"/>
            <a:ext cx="728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φ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dirty="0" smtClean="0"/>
              <a:t>) measures distance from left green cross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φ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,x</a:t>
            </a:r>
            <a:r>
              <a:rPr lang="en-US" i="1" baseline="-25000" dirty="0"/>
              <a:t>2</a:t>
            </a:r>
            <a:r>
              <a:rPr lang="en-US" dirty="0"/>
              <a:t>) </a:t>
            </a:r>
            <a:r>
              <a:rPr lang="en-US" dirty="0" smtClean="0"/>
              <a:t>measures closeness to </a:t>
            </a:r>
            <a:r>
              <a:rPr lang="en-US" dirty="0" err="1" smtClean="0"/>
              <a:t>centre</a:t>
            </a:r>
            <a:r>
              <a:rPr lang="en-US" dirty="0" smtClean="0"/>
              <a:t> green cross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5"/>
              </a:rPr>
              <a:t>3D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7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Transformation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96181"/>
              </p:ext>
            </p:extLst>
          </p:nvPr>
        </p:nvGraphicFramePr>
        <p:xfrm>
          <a:off x="1151466" y="185504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94494"/>
              </p:ext>
            </p:extLst>
          </p:nvPr>
        </p:nvGraphicFramePr>
        <p:xfrm>
          <a:off x="1278466" y="3572933"/>
          <a:ext cx="6096000" cy="370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3445933" y="2429933"/>
            <a:ext cx="440267" cy="812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18000" y="2717800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function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74466" y="1855047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36205" y="3572933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transformed 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0794" y="4350336"/>
            <a:ext cx="679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Transformations can keep/increase/decrease original dimensionality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29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SVM classification formula</a:t>
            </a:r>
            <a:br>
              <a:rPr lang="en-US" dirty="0" smtClean="0"/>
            </a:br>
            <a:r>
              <a:rPr lang="en-US" dirty="0" smtClean="0"/>
              <a:t>y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 smtClean="0"/>
              <a:t>) =</a:t>
            </a:r>
            <a:r>
              <a:rPr lang="en-US" dirty="0" err="1"/>
              <a:t>Σ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r>
              <a:rPr lang="en-US" b="1" dirty="0"/>
              <a:t> </a:t>
            </a:r>
            <a:r>
              <a:rPr lang="en-US" b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>
                <a:ea typeface="Wingdings"/>
                <a:cs typeface="Wingdings"/>
                <a:sym typeface="Wingdings"/>
              </a:rPr>
              <a:t>x</a:t>
            </a:r>
            <a:r>
              <a:rPr lang="en-US" dirty="0">
                <a:ea typeface="Wingdings"/>
                <a:cs typeface="Wingdings"/>
                <a:sym typeface="Wingdings"/>
              </a:rPr>
              <a:t>) -b 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replace the dot product by a general kernel</a:t>
            </a:r>
            <a:br>
              <a:rPr lang="en-US" dirty="0" smtClean="0"/>
            </a:br>
            <a:r>
              <a:rPr lang="en-US" dirty="0"/>
              <a:t>y(</a:t>
            </a:r>
            <a:r>
              <a:rPr lang="en-US" b="1" dirty="0"/>
              <a:t>x</a:t>
            </a:r>
            <a:r>
              <a:rPr lang="en-US" dirty="0"/>
              <a:t>) =</a:t>
            </a:r>
            <a:r>
              <a:rPr lang="en-US" dirty="0" err="1"/>
              <a:t>Σ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b="1" dirty="0"/>
              <a:t>α</a:t>
            </a:r>
            <a:r>
              <a:rPr lang="en-US" b="1" baseline="-25000" dirty="0"/>
              <a:t>j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smtClean="0"/>
              <a:t>(k(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j</a:t>
            </a:r>
            <a:r>
              <a:rPr lang="en-US" b="1" dirty="0" err="1"/>
              <a:t>,</a:t>
            </a:r>
            <a:r>
              <a:rPr lang="en-US" b="1" dirty="0" err="1" smtClean="0">
                <a:ea typeface="Wingdings"/>
                <a:cs typeface="Wingdings"/>
                <a:sym typeface="Wingdings"/>
              </a:rPr>
              <a:t>x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)) </a:t>
            </a:r>
            <a:r>
              <a:rPr lang="mr-IN" dirty="0" smtClean="0">
                <a:ea typeface="Wingdings"/>
                <a:cs typeface="Wingdings"/>
                <a:sym typeface="Wingdings"/>
              </a:rPr>
              <a:t>–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b</a:t>
            </a: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Kernel measures similarity between two data points</a:t>
            </a: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Non-linear kernel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non-linear classifier!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882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99955"/>
          </a:xfrm>
        </p:spPr>
        <p:txBody>
          <a:bodyPr/>
          <a:lstStyle/>
          <a:p>
            <a:r>
              <a:rPr lang="en-US" dirty="0" smtClean="0"/>
              <a:t>SVM with Gaussian kernel K(</a:t>
            </a:r>
            <a:r>
              <a:rPr lang="en-US" dirty="0" err="1" smtClean="0"/>
              <a:t>x,z</a:t>
            </a:r>
            <a:r>
              <a:rPr lang="en-US" dirty="0" smtClean="0"/>
              <a:t>) = </a:t>
            </a:r>
            <a:r>
              <a:rPr lang="en-US" dirty="0" err="1" smtClean="0"/>
              <a:t>exp</a:t>
            </a:r>
            <a:r>
              <a:rPr lang="en-US" dirty="0" smtClean="0"/>
              <a:t>{- </a:t>
            </a:r>
            <a:r>
              <a:rPr lang="en-US" dirty="0" err="1" smtClean="0"/>
              <a:t>dist</a:t>
            </a:r>
            <a:r>
              <a:rPr lang="en-US" dirty="0" smtClean="0"/>
              <a:t>(</a:t>
            </a:r>
            <a:r>
              <a:rPr lang="en-US" dirty="0" err="1" smtClean="0"/>
              <a:t>x,z</a:t>
            </a:r>
            <a:r>
              <a:rPr lang="en-US" dirty="0" smtClean="0"/>
              <a:t>)/2σ</a:t>
            </a:r>
            <a:r>
              <a:rPr lang="en-US" baseline="30000" dirty="0" smtClean="0"/>
              <a:t>2</a:t>
            </a:r>
            <a:r>
              <a:rPr lang="en-US" dirty="0" smtClean="0"/>
              <a:t>}</a:t>
            </a:r>
          </a:p>
          <a:p>
            <a:r>
              <a:rPr lang="en-US" dirty="0" smtClean="0"/>
              <a:t>Support vectors circled</a:t>
            </a:r>
          </a:p>
          <a:p>
            <a:r>
              <a:rPr lang="en-US" dirty="0" smtClean="0"/>
              <a:t>Linear decision boundary in basis function space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/>
              <a:t>non-linear in original feature space</a:t>
            </a:r>
            <a:endParaRPr lang="en-US" dirty="0"/>
          </a:p>
        </p:txBody>
      </p:sp>
      <p:pic>
        <p:nvPicPr>
          <p:cNvPr id="5" name="Picture 4" descr="Figure7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48" y="3401549"/>
            <a:ext cx="3711627" cy="27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Naive Option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basis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dot product for basis functions</a:t>
            </a:r>
          </a:p>
          <a:p>
            <a:r>
              <a:rPr lang="en-US" dirty="0" smtClean="0"/>
              <a:t>Kernel  Trick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dot product for basis functions </a:t>
            </a:r>
            <a:r>
              <a:rPr lang="en-US" b="1" dirty="0" smtClean="0"/>
              <a:t>directly</a:t>
            </a:r>
            <a:r>
              <a:rPr lang="en-US" dirty="0" smtClean="0"/>
              <a:t> using similarity metric on </a:t>
            </a:r>
            <a:r>
              <a:rPr lang="en-US" b="1" dirty="0" smtClean="0"/>
              <a:t>original feature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2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1191356"/>
              </p:ext>
            </p:extLst>
          </p:nvPr>
        </p:nvGraphicFramePr>
        <p:xfrm>
          <a:off x="914400" y="1832287"/>
          <a:ext cx="4663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(x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√2x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x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624" y="4430598"/>
            <a:ext cx="8347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Exercise: show that </a:t>
            </a:r>
            <a:br>
              <a:rPr lang="en-US" sz="2800" dirty="0" smtClean="0"/>
            </a:br>
            <a:r>
              <a:rPr lang="en-US" sz="2800" dirty="0" smtClean="0"/>
              <a:t>(f1,f2,f3)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/>
              <a:t>(g1, g2,g3) = [(x1,x2)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smtClean="0"/>
              <a:t> (z1,z2)]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3589734"/>
              </p:ext>
            </p:extLst>
          </p:nvPr>
        </p:nvGraphicFramePr>
        <p:xfrm>
          <a:off x="914400" y="3146866"/>
          <a:ext cx="4663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(z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(z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√2z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z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30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0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Mercer’s Theorem (1909)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6400" cy="1921933"/>
          </a:xfrm>
        </p:spPr>
        <p:txBody>
          <a:bodyPr/>
          <a:lstStyle/>
          <a:p>
            <a:r>
              <a:rPr lang="en-US" dirty="0" smtClean="0"/>
              <a:t>For any reasonable kernel K, there is a set of basis functions F such that K(</a:t>
            </a:r>
            <a:r>
              <a:rPr lang="en-US" dirty="0" err="1" smtClean="0"/>
              <a:t>x,z</a:t>
            </a:r>
            <a:r>
              <a:rPr lang="en-US" dirty="0" smtClean="0"/>
              <a:t>) = F(x)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F(z).</a:t>
            </a:r>
          </a:p>
          <a:p>
            <a:r>
              <a:rPr lang="en-US" dirty="0" smtClean="0"/>
              <a:t>In words, the kernel computes the dot product in basis function space without actually computing the basis functions!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65348"/>
              </p:ext>
            </p:extLst>
          </p:nvPr>
        </p:nvGraphicFramePr>
        <p:xfrm>
          <a:off x="575734" y="3632199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/>
                <a:gridCol w="567267"/>
                <a:gridCol w="567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80779"/>
              </p:ext>
            </p:extLst>
          </p:nvPr>
        </p:nvGraphicFramePr>
        <p:xfrm>
          <a:off x="1109133" y="4648200"/>
          <a:ext cx="680718" cy="3886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359"/>
                <a:gridCol w="340359"/>
              </a:tblGrid>
              <a:tr h="3886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 flipH="1">
            <a:off x="1380067" y="4207085"/>
            <a:ext cx="143934" cy="3141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03963"/>
              </p:ext>
            </p:extLst>
          </p:nvPr>
        </p:nvGraphicFramePr>
        <p:xfrm>
          <a:off x="2870194" y="3632199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/>
                <a:gridCol w="567267"/>
                <a:gridCol w="567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50416"/>
              </p:ext>
            </p:extLst>
          </p:nvPr>
        </p:nvGraphicFramePr>
        <p:xfrm>
          <a:off x="3302000" y="4665132"/>
          <a:ext cx="680718" cy="3886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359"/>
                <a:gridCol w="340359"/>
              </a:tblGrid>
              <a:tr h="3886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 flipH="1">
            <a:off x="3556000" y="4215552"/>
            <a:ext cx="143934" cy="3141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4836" y="5579533"/>
            <a:ext cx="8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=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80067" y="5053751"/>
            <a:ext cx="1143000" cy="52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3" idx="0"/>
          </p:cNvCxnSpPr>
          <p:nvPr/>
        </p:nvCxnSpPr>
        <p:spPr>
          <a:xfrm flipH="1">
            <a:off x="2783933" y="5053751"/>
            <a:ext cx="858426" cy="52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824"/>
              </p:ext>
            </p:extLst>
          </p:nvPr>
        </p:nvGraphicFramePr>
        <p:xfrm>
          <a:off x="4978395" y="3633047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/>
                <a:gridCol w="567267"/>
                <a:gridCol w="567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88315"/>
              </p:ext>
            </p:extLst>
          </p:nvPr>
        </p:nvGraphicFramePr>
        <p:xfrm>
          <a:off x="7272855" y="3633047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/>
                <a:gridCol w="567267"/>
                <a:gridCol w="567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680196" y="4817533"/>
            <a:ext cx="8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4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50467" y="4003039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985000" y="4003039"/>
            <a:ext cx="1016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0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classification: learn a linear function of features that separates positive and negative classes.</a:t>
            </a:r>
          </a:p>
          <a:p>
            <a:r>
              <a:rPr lang="en-US" dirty="0" smtClean="0"/>
              <a:t>Find feature weights by minimizing an error function.</a:t>
            </a:r>
          </a:p>
          <a:p>
            <a:r>
              <a:rPr lang="en-US" dirty="0" smtClean="0"/>
              <a:t>Different error functions  used:</a:t>
            </a:r>
          </a:p>
          <a:p>
            <a:pPr lvl="1"/>
            <a:r>
              <a:rPr lang="en-US" dirty="0" smtClean="0"/>
              <a:t>perceptron</a:t>
            </a:r>
          </a:p>
          <a:p>
            <a:pPr lvl="1"/>
            <a:r>
              <a:rPr lang="en-US" dirty="0" smtClean="0"/>
              <a:t>cross-entropy (logistic regression)</a:t>
            </a:r>
          </a:p>
          <a:p>
            <a:pPr lvl="1"/>
            <a:r>
              <a:rPr lang="en-US" dirty="0" smtClean="0"/>
              <a:t>max-margin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653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classes are not linearly separable, no linear classifier is 100% accurate.</a:t>
            </a:r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use the best line you </a:t>
            </a:r>
            <a:r>
              <a:rPr lang="en-US" dirty="0" smtClean="0"/>
              <a:t>can</a:t>
            </a:r>
          </a:p>
          <a:p>
            <a:pPr lvl="1"/>
            <a:r>
              <a:rPr lang="en-US" dirty="0" smtClean="0"/>
              <a:t>use non-linear kernel instead of dot product</a:t>
            </a:r>
          </a:p>
          <a:p>
            <a:pPr lvl="1"/>
            <a:r>
              <a:rPr lang="en-US" dirty="0" smtClean="0"/>
              <a:t>Transform input space so that transformed classes become linearly separable (basis functions)</a:t>
            </a:r>
          </a:p>
          <a:p>
            <a:r>
              <a:rPr lang="en-US" dirty="0" smtClean="0"/>
              <a:t>By Mercer’s theorem, using a non-linear kernel is equivalent to transforming the input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5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linear model:</a:t>
            </a:r>
          </a:p>
          <a:p>
            <a:r>
              <a:rPr lang="en-US" dirty="0" smtClean="0"/>
              <a:t>Can drop explicit w</a:t>
            </a:r>
            <a:r>
              <a:rPr lang="en-US" baseline="-25000" dirty="0" smtClean="0"/>
              <a:t>0</a:t>
            </a:r>
            <a:r>
              <a:rPr lang="en-US" dirty="0" smtClean="0"/>
              <a:t> if we assume fixed dummy bias.</a:t>
            </a:r>
          </a:p>
          <a:p>
            <a:r>
              <a:rPr lang="en-US" dirty="0" smtClean="0"/>
              <a:t>Decision surface is line, orthogonal to </a:t>
            </a:r>
            <a:r>
              <a:rPr lang="en-US" b="1" dirty="0" smtClean="0"/>
              <a:t>w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 2-D, just a line between the classes!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27869"/>
              </p:ext>
            </p:extLst>
          </p:nvPr>
        </p:nvGraphicFramePr>
        <p:xfrm>
          <a:off x="3958167" y="1509184"/>
          <a:ext cx="2387846" cy="47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4" imgW="1078560" imgH="200880" progId="Equation.3">
                  <p:embed/>
                </p:oleObj>
              </mc:Choice>
              <mc:Fallback>
                <p:oleObj name="Equation" r:id="rId4" imgW="1078560" imgH="20088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167" y="1509184"/>
                        <a:ext cx="2387846" cy="472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gure4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6" y="3429000"/>
            <a:ext cx="4004733" cy="31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to Deep Learning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Neural nets:</a:t>
            </a:r>
          </a:p>
          <a:p>
            <a:pPr lvl="1"/>
            <a:r>
              <a:rPr lang="en-US" dirty="0" smtClean="0"/>
              <a:t>Hidden layers transform the input features</a:t>
            </a:r>
          </a:p>
          <a:p>
            <a:pPr lvl="1"/>
            <a:r>
              <a:rPr lang="en-US" dirty="0" smtClean="0"/>
              <a:t>Output nodes perform linear classification/regression on the transformed features</a:t>
            </a:r>
          </a:p>
          <a:p>
            <a:r>
              <a:rPr lang="en-US" dirty="0" smtClean="0"/>
              <a:t>Deep neural nets: transform input features, transform the transformed features, ...., again and again</a:t>
            </a:r>
          </a:p>
          <a:p>
            <a:r>
              <a:rPr lang="en-US" dirty="0" smtClean="0"/>
              <a:t>The transformations are </a:t>
            </a:r>
            <a:r>
              <a:rPr lang="en-US" i="1" dirty="0" smtClean="0"/>
              <a:t>learned</a:t>
            </a:r>
            <a:r>
              <a:rPr lang="en-US" dirty="0" smtClean="0"/>
              <a:t> not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1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Convexity and Linear Separability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points </a:t>
            </a:r>
            <a:r>
              <a:rPr lang="en-US" i="1" dirty="0"/>
              <a:t>C</a:t>
            </a:r>
            <a:r>
              <a:rPr lang="en-US" dirty="0"/>
              <a:t> is convex if for any two points </a:t>
            </a:r>
            <a:r>
              <a:rPr lang="en-US" b="1" dirty="0" err="1"/>
              <a:t>x,y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i="1" dirty="0"/>
              <a:t>C</a:t>
            </a:r>
            <a:r>
              <a:rPr lang="en-US" dirty="0"/>
              <a:t>, fraction 0≤α≤1 we have α</a:t>
            </a:r>
            <a:r>
              <a:rPr lang="en-US" b="1" dirty="0"/>
              <a:t>x</a:t>
            </a:r>
            <a:r>
              <a:rPr lang="en-US" dirty="0"/>
              <a:t>+(1-α)</a:t>
            </a:r>
            <a:r>
              <a:rPr lang="en-US" b="1" dirty="0"/>
              <a:t>y</a:t>
            </a:r>
            <a:r>
              <a:rPr lang="en-US" dirty="0"/>
              <a:t> is also in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If two classes are linearly separable, they are convex.</a:t>
            </a:r>
          </a:p>
          <a:p>
            <a:r>
              <a:rPr lang="en-US" dirty="0"/>
              <a:t>Separating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dirty="0"/>
              <a:t>Theorem: If two disjoint sets (classes) are each convex, there exists a linear separator for them.</a:t>
            </a:r>
          </a:p>
        </p:txBody>
      </p:sp>
    </p:spTree>
    <p:extLst>
      <p:ext uri="{BB962C8B-B14F-4D97-AF65-F5344CB8AC3E}">
        <p14:creationId xmlns:p14="http://schemas.microsoft.com/office/powerpoint/2010/main" val="23561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Linear Classifiers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/>
              <a:t>Efficient to learn</a:t>
            </a:r>
          </a:p>
          <a:p>
            <a:r>
              <a:rPr lang="en-US"/>
              <a:t>Interpretable</a:t>
            </a:r>
          </a:p>
          <a:p>
            <a:pPr lvl="1"/>
            <a:r>
              <a:rPr lang="en-US"/>
              <a:t>in many applications, the “effects” are most important – which features receive the biggest weight.</a:t>
            </a:r>
          </a:p>
          <a:p>
            <a:r>
              <a:rPr lang="en-US"/>
              <a:t>Can </a:t>
            </a:r>
            <a:r>
              <a:rPr lang="en-US" i="1"/>
              <a:t>quantify predictive uncertainty</a:t>
            </a:r>
          </a:p>
          <a:p>
            <a:pPr lvl="1"/>
            <a:r>
              <a:rPr lang="en-US"/>
              <a:t> derive confidence bounds on accuracy of predictions.</a:t>
            </a:r>
          </a:p>
          <a:p>
            <a:r>
              <a:rPr lang="en-US"/>
              <a:t>In machine learning, interpretability and quantifying uncertainty often go together, but trade off against accuracy.</a:t>
            </a:r>
          </a:p>
          <a:p>
            <a:r>
              <a:rPr lang="en-US"/>
              <a:t>Science manages to combine all three.</a:t>
            </a:r>
          </a:p>
        </p:txBody>
      </p:sp>
    </p:spTree>
    <p:extLst>
      <p:ext uri="{BB962C8B-B14F-4D97-AF65-F5344CB8AC3E}">
        <p14:creationId xmlns:p14="http://schemas.microsoft.com/office/powerpoint/2010/main" val="292606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Nonseparability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82785"/>
          </a:xfrm>
        </p:spPr>
        <p:txBody>
          <a:bodyPr/>
          <a:lstStyle/>
          <a:p>
            <a:r>
              <a:rPr lang="en-US" dirty="0" smtClean="0"/>
              <a:t>Linear discriminants can solve problems only if the classes can be separated by a line (</a:t>
            </a:r>
            <a:r>
              <a:rPr lang="en-US" dirty="0" err="1" smtClean="0"/>
              <a:t>hyperplane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Canonical example of non-separable problem is X-OR.</a:t>
            </a:r>
          </a:p>
        </p:txBody>
      </p:sp>
      <p:pic>
        <p:nvPicPr>
          <p:cNvPr id="6" name="Picture 5" descr="perceptron-line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3488274"/>
            <a:ext cx="6486905" cy="2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0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5332</TotalTime>
  <Words>2827</Words>
  <Application>Microsoft Macintosh PowerPoint</Application>
  <PresentationFormat>On-screen Show (4:3)</PresentationFormat>
  <Paragraphs>413</Paragraphs>
  <Slides>60</Slides>
  <Notes>28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Equity</vt:lpstr>
      <vt:lpstr>Equation</vt:lpstr>
      <vt:lpstr>Classification: Linear Models</vt:lpstr>
      <vt:lpstr>Linear Classification Models</vt:lpstr>
      <vt:lpstr>Example: Classifying Digits</vt:lpstr>
      <vt:lpstr>Other Examples</vt:lpstr>
      <vt:lpstr>Linear Separation</vt:lpstr>
      <vt:lpstr>Linear Discriminants</vt:lpstr>
      <vt:lpstr>Convexity and Linear Separability</vt:lpstr>
      <vt:lpstr>Strengths of Linear Classifiers</vt:lpstr>
      <vt:lpstr>Nonseparability</vt:lpstr>
      <vt:lpstr>Nonseparability: real world example</vt:lpstr>
      <vt:lpstr>Responses to Nonseparability</vt:lpstr>
      <vt:lpstr>Gradient Descent Learning</vt:lpstr>
      <vt:lpstr>Learning a Linear Classifier</vt:lpstr>
      <vt:lpstr>Gradient Descent: Choosing a direction.</vt:lpstr>
      <vt:lpstr>Gradient Descent Scheme</vt:lpstr>
      <vt:lpstr>Gradient Descent in One Dimension</vt:lpstr>
      <vt:lpstr>Gradient Descent In Multiple Dimensions</vt:lpstr>
      <vt:lpstr>Gradient Descent: Example.</vt:lpstr>
      <vt:lpstr>Gradient Descent: Exercise</vt:lpstr>
      <vt:lpstr>Local Search With Second-Order Information</vt:lpstr>
      <vt:lpstr>Better Approach: Newton-Raphson</vt:lpstr>
      <vt:lpstr>Newton-Raphson Example</vt:lpstr>
      <vt:lpstr>Derivation from Newton’s Method For Roots</vt:lpstr>
      <vt:lpstr>Newton-Raphson for Optimization</vt:lpstr>
      <vt:lpstr>Newton-Raphson Geometry</vt:lpstr>
      <vt:lpstr>Optimization Problems for Local Search</vt:lpstr>
      <vt:lpstr>Perceptron Learning</vt:lpstr>
      <vt:lpstr>Defining an Error Function</vt:lpstr>
      <vt:lpstr>The Error Function for linear discriminants</vt:lpstr>
      <vt:lpstr>The Perceptron Criterion</vt:lpstr>
      <vt:lpstr>Perceptron Demo</vt:lpstr>
      <vt:lpstr>Perceptron Learning Analysis</vt:lpstr>
      <vt:lpstr>Logistic Regression</vt:lpstr>
      <vt:lpstr>From Values to Probabilities</vt:lpstr>
      <vt:lpstr>The Logistic Sigmoid Function</vt:lpstr>
      <vt:lpstr>Soft threshold interpretation</vt:lpstr>
      <vt:lpstr>Probabilistic Interpretation</vt:lpstr>
      <vt:lpstr>Logistic Regression</vt:lpstr>
      <vt:lpstr>Logistic Regression: Maximum Likelihood</vt:lpstr>
      <vt:lpstr>Weight Learning</vt:lpstr>
      <vt:lpstr>Example logistic regression model learned on non-separable data</vt:lpstr>
      <vt:lpstr>Multi-Class Example</vt:lpstr>
      <vt:lpstr>Maximum Margin Classifiers</vt:lpstr>
      <vt:lpstr>Line Drawing</vt:lpstr>
      <vt:lpstr>The Maximum Margin Classifier</vt:lpstr>
      <vt:lpstr>Mathematical Formulation</vt:lpstr>
      <vt:lpstr>Max-Margin Weight Learning</vt:lpstr>
      <vt:lpstr>Max-Margin Classifier = Support Vector Machine</vt:lpstr>
      <vt:lpstr>Feature Transformations</vt:lpstr>
      <vt:lpstr>Basis Functions</vt:lpstr>
      <vt:lpstr>Example</vt:lpstr>
      <vt:lpstr>Visualize Transformation</vt:lpstr>
      <vt:lpstr>Kernelization</vt:lpstr>
      <vt:lpstr>Example</vt:lpstr>
      <vt:lpstr>The Kernel Trick</vt:lpstr>
      <vt:lpstr>Example</vt:lpstr>
      <vt:lpstr>Mercer’s Theorem (1909)</vt:lpstr>
      <vt:lpstr>Summary I</vt:lpstr>
      <vt:lpstr>Summary II</vt:lpstr>
      <vt:lpstr>Looking Ahead to Deep Learning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158</cp:revision>
  <dcterms:created xsi:type="dcterms:W3CDTF">2012-10-19T03:36:27Z</dcterms:created>
  <dcterms:modified xsi:type="dcterms:W3CDTF">2019-01-11T01:18:53Z</dcterms:modified>
</cp:coreProperties>
</file>