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1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2.bin" ContentType="application/vnd.openxmlformats-officedocument.oleObject"/>
  <Override PartName="/ppt/notesSlides/notesSlide9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5.bin" ContentType="application/vnd.openxmlformats-officedocument.oleObject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notesSlides/notesSlide21.xml" ContentType="application/vnd.openxmlformats-officedocument.presentationml.notesSlide+xml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notesSlides/notesSlide22.xml" ContentType="application/vnd.openxmlformats-officedocument.presentationml.notesSlide+xml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62"/>
  </p:notesMasterIdLst>
  <p:handoutMasterIdLst>
    <p:handoutMasterId r:id="rId63"/>
  </p:handoutMasterIdLst>
  <p:sldIdLst>
    <p:sldId id="256" r:id="rId2"/>
    <p:sldId id="257" r:id="rId3"/>
    <p:sldId id="332" r:id="rId4"/>
    <p:sldId id="351" r:id="rId5"/>
    <p:sldId id="357" r:id="rId6"/>
    <p:sldId id="333" r:id="rId7"/>
    <p:sldId id="359" r:id="rId8"/>
    <p:sldId id="360" r:id="rId9"/>
    <p:sldId id="369" r:id="rId10"/>
    <p:sldId id="370" r:id="rId11"/>
    <p:sldId id="371" r:id="rId12"/>
    <p:sldId id="334" r:id="rId13"/>
    <p:sldId id="361" r:id="rId14"/>
    <p:sldId id="362" r:id="rId15"/>
    <p:sldId id="364" r:id="rId16"/>
    <p:sldId id="374" r:id="rId17"/>
    <p:sldId id="363" r:id="rId18"/>
    <p:sldId id="375" r:id="rId19"/>
    <p:sldId id="376" r:id="rId20"/>
    <p:sldId id="377" r:id="rId21"/>
    <p:sldId id="378" r:id="rId22"/>
    <p:sldId id="379" r:id="rId23"/>
    <p:sldId id="380" r:id="rId24"/>
    <p:sldId id="381" r:id="rId25"/>
    <p:sldId id="382" r:id="rId26"/>
    <p:sldId id="383" r:id="rId27"/>
    <p:sldId id="365" r:id="rId28"/>
    <p:sldId id="358" r:id="rId29"/>
    <p:sldId id="335" r:id="rId30"/>
    <p:sldId id="336" r:id="rId31"/>
    <p:sldId id="372" r:id="rId32"/>
    <p:sldId id="373" r:id="rId33"/>
    <p:sldId id="342" r:id="rId34"/>
    <p:sldId id="343" r:id="rId35"/>
    <p:sldId id="344" r:id="rId36"/>
    <p:sldId id="345" r:id="rId37"/>
    <p:sldId id="346" r:id="rId38"/>
    <p:sldId id="347" r:id="rId39"/>
    <p:sldId id="348" r:id="rId40"/>
    <p:sldId id="349" r:id="rId41"/>
    <p:sldId id="352" r:id="rId42"/>
    <p:sldId id="350" r:id="rId43"/>
    <p:sldId id="366" r:id="rId44"/>
    <p:sldId id="387" r:id="rId45"/>
    <p:sldId id="388" r:id="rId46"/>
    <p:sldId id="384" r:id="rId47"/>
    <p:sldId id="389" r:id="rId48"/>
    <p:sldId id="390" r:id="rId49"/>
    <p:sldId id="385" r:id="rId50"/>
    <p:sldId id="391" r:id="rId51"/>
    <p:sldId id="386" r:id="rId52"/>
    <p:sldId id="392" r:id="rId53"/>
    <p:sldId id="393" r:id="rId54"/>
    <p:sldId id="397" r:id="rId55"/>
    <p:sldId id="394" r:id="rId56"/>
    <p:sldId id="395" r:id="rId57"/>
    <p:sldId id="396" r:id="rId58"/>
    <p:sldId id="398" r:id="rId59"/>
    <p:sldId id="399" r:id="rId60"/>
    <p:sldId id="400" r:id="rId6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151" autoAdjust="0"/>
  </p:normalViewPr>
  <p:slideViewPr>
    <p:cSldViewPr snapToGrid="0" snapToObjects="1">
      <p:cViewPr varScale="1">
        <p:scale>
          <a:sx n="61" d="100"/>
          <a:sy n="61" d="100"/>
        </p:scale>
        <p:origin x="-164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handoutMaster" Target="handoutMasters/handoutMaster1.xml"/><Relationship Id="rId64" Type="http://schemas.openxmlformats.org/officeDocument/2006/relationships/printerSettings" Target="printerSettings/printerSettings1.bin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Relationship Id="rId2" Type="http://schemas.openxmlformats.org/officeDocument/2006/relationships/image" Target="../media/image29.emf"/><Relationship Id="rId3" Type="http://schemas.openxmlformats.org/officeDocument/2006/relationships/image" Target="../media/image22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1" Type="http://schemas.openxmlformats.org/officeDocument/2006/relationships/image" Target="../media/image40.emf"/><Relationship Id="rId2" Type="http://schemas.openxmlformats.org/officeDocument/2006/relationships/image" Target="../media/image4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Relationship Id="rId2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Relationship Id="rId2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Relationship Id="rId2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Relationship Id="rId2" Type="http://schemas.openxmlformats.org/officeDocument/2006/relationships/image" Target="../media/image2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Relationship Id="rId2" Type="http://schemas.openxmlformats.org/officeDocument/2006/relationships/image" Target="../media/image30.emf"/><Relationship Id="rId3" Type="http://schemas.openxmlformats.org/officeDocument/2006/relationships/image" Target="../media/image3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3B91-F85D-B248-9AF5-1909BBFA2DC5}" type="datetimeFigureOut">
              <a:rPr lang="en-US" smtClean="0"/>
              <a:pPr/>
              <a:t>19-01-10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4EF4E-CA93-ED4F-BF08-65F125D95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776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1E128-8506-7C43-ABAC-0B919FE47743}" type="datetimeFigureOut">
              <a:rPr lang="en-US" smtClean="0"/>
              <a:pPr/>
              <a:t>19-01-10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00D86-F039-EC42-8630-CEEC8B777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98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</a:t>
            </a:r>
            <a:r>
              <a:rPr lang="en-US" baseline="0" dirty="0" smtClean="0"/>
              <a:t> you use “insert slide number” under “Footer”, that text box only displays the slide number, not the total number of slides. So I use a new textbox for the slide number in </a:t>
            </a:r>
            <a:r>
              <a:rPr lang="en-US" baseline="0" smtClean="0"/>
              <a:t>the master.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Answer: x = 4, y = 3 – 6 = -3.</a:t>
            </a:r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E222343-C6AF-104E-8DFA-0B7606EC2C74}" type="slidenum">
              <a:rPr lang="en-US" sz="1200"/>
              <a:pPr/>
              <a:t>19</a:t>
            </a:fld>
            <a:endParaRPr 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http://en.wikipedia.org/wiki/File:NewtonIteration_Ani.gif</a:t>
            </a:r>
          </a:p>
          <a:p>
            <a:endParaRPr lang="en-US">
              <a:ea typeface="ＭＳ Ｐゴシック" charset="0"/>
              <a:cs typeface="ＭＳ Ｐゴシック" charset="0"/>
            </a:endParaRPr>
          </a:p>
          <a:p>
            <a:r>
              <a:rPr lang="en-US">
                <a:ea typeface="ＭＳ Ｐゴシック" charset="0"/>
                <a:cs typeface="ＭＳ Ｐゴシック" charset="0"/>
              </a:rPr>
              <a:t>Why does that make sense? Look at hill-climbing graph.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940D972-D46C-E947-B8F6-F504611B37C4}" type="slidenum">
              <a:rPr lang="en-US" sz="1200"/>
              <a:pPr/>
              <a:t>21</a:t>
            </a:fld>
            <a:endParaRPr 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 You can use NR with step sizes, but the method doesn</a:t>
            </a:r>
            <a:r>
              <a:rPr lang="ja-JP" altLang="en-US"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ea typeface="ＭＳ Ｐゴシック" charset="0"/>
                <a:cs typeface="ＭＳ Ｐゴシック" charset="0"/>
              </a:rPr>
              <a:t>t require it.</a:t>
            </a:r>
          </a:p>
          <a:p>
            <a:r>
              <a:rPr lang="en-US" altLang="ja-JP">
                <a:ea typeface="ＭＳ Ｐゴシック" charset="0"/>
                <a:cs typeface="ＭＳ Ｐゴシック" charset="0"/>
              </a:rPr>
              <a:t>If the acceleration is high, slow down. Otherwise speed up.</a:t>
            </a:r>
          </a:p>
          <a:p>
            <a:r>
              <a:rPr lang="en-US" altLang="ja-JP">
                <a:ea typeface="ＭＳ Ｐゴシック" charset="0"/>
                <a:cs typeface="ＭＳ Ｐゴシック" charset="0"/>
              </a:rPr>
              <a:t>Bold vector = (x,y) pair.</a:t>
            </a:r>
          </a:p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56904F3-4FBC-0547-A59E-8F9B0FF0A767}" type="slidenum">
              <a:rPr lang="en-US" sz="1200"/>
              <a:pPr/>
              <a:t>22</a:t>
            </a:fld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http://en.wikipedia.org/wiki/File:NewtonIteration_Ani.gif</a:t>
            </a: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540D928-86BC-3943-9CE6-75F57D46E2B1}" type="slidenum">
              <a:rPr lang="en-US" sz="1200"/>
              <a:pPr/>
              <a:t>23</a:t>
            </a:fld>
            <a:endParaRPr 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 You can use NR with step sizes, but the method doesn</a:t>
            </a:r>
            <a:r>
              <a:rPr lang="ja-JP" altLang="en-US"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ea typeface="ＭＳ Ｐゴシック" charset="0"/>
                <a:cs typeface="ＭＳ Ｐゴシック" charset="0"/>
              </a:rPr>
              <a:t>t require it.</a:t>
            </a:r>
          </a:p>
          <a:p>
            <a:r>
              <a:rPr lang="en-US" altLang="ja-JP">
                <a:ea typeface="ＭＳ Ｐゴシック" charset="0"/>
                <a:cs typeface="ＭＳ Ｐゴシック" charset="0"/>
              </a:rPr>
              <a:t>If the acceleration is high, slow down. Otherwise speed up.</a:t>
            </a:r>
          </a:p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8107A72-CE8F-C64D-AD64-B79B3A78F33F}" type="slidenum">
              <a:rPr lang="en-US" sz="1200"/>
              <a:pPr/>
              <a:t>24</a:t>
            </a:fld>
            <a:endParaRPr 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ea typeface="ＭＳ Ｐゴシック" charset="0"/>
                <a:cs typeface="ＭＳ Ｐゴシック" charset="0"/>
              </a:rPr>
              <a:t>Gradient </a:t>
            </a:r>
            <a:r>
              <a:rPr lang="en-US" dirty="0">
                <a:ea typeface="ＭＳ Ｐゴシック" charset="0"/>
                <a:cs typeface="ＭＳ Ｐゴシック" charset="0"/>
              </a:rPr>
              <a:t>descent is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memoryless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</a:p>
          <a:p>
            <a:r>
              <a:rPr lang="de-DE" dirty="0" smtClean="0">
                <a:ea typeface="ＭＳ Ｐゴシック" charset="0"/>
                <a:cs typeface="ＭＳ Ｐゴシック" charset="0"/>
              </a:rPr>
              <a:t>https://</a:t>
            </a:r>
            <a:r>
              <a:rPr lang="de-DE" dirty="0" err="1" smtClean="0">
                <a:ea typeface="ＭＳ Ｐゴシック" charset="0"/>
                <a:cs typeface="ＭＳ Ｐゴシック" charset="0"/>
              </a:rPr>
              <a:t>www.facebook.com</a:t>
            </a:r>
            <a:r>
              <a:rPr lang="de-DE" dirty="0" smtClean="0">
                <a:ea typeface="ＭＳ Ｐゴシック" charset="0"/>
                <a:cs typeface="ＭＳ Ｐゴシック" charset="0"/>
              </a:rPr>
              <a:t>/oliver.schulte.754/</a:t>
            </a:r>
            <a:r>
              <a:rPr lang="de-DE" dirty="0" err="1" smtClean="0">
                <a:ea typeface="ＭＳ Ｐゴシック" charset="0"/>
                <a:cs typeface="ＭＳ Ｐゴシック" charset="0"/>
              </a:rPr>
              <a:t>grid?lst</a:t>
            </a:r>
            <a:r>
              <a:rPr lang="de-DE" dirty="0" smtClean="0">
                <a:ea typeface="ＭＳ Ｐゴシック" charset="0"/>
                <a:cs typeface="ＭＳ Ｐゴシック" charset="0"/>
              </a:rPr>
              <a:t>=638500864%3A638500864%3A1547148189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FF3340D-1427-054F-ACF8-243C95435E64}" type="slidenum">
              <a:rPr lang="en-US" sz="1200"/>
              <a:pPr/>
              <a:t>26</a:t>
            </a:fld>
            <a:endParaRPr 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Solution: 0 if </a:t>
            </a:r>
            <a:r>
              <a:rPr lang="en-US" dirty="0" err="1" smtClean="0"/>
              <a:t>x_n</a:t>
            </a:r>
            <a:r>
              <a:rPr lang="en-US" baseline="0" dirty="0" smtClean="0"/>
              <a:t> is correctly classified, </a:t>
            </a:r>
            <a:r>
              <a:rPr lang="en-US" baseline="0" dirty="0" err="1" smtClean="0"/>
              <a:t>o.w</a:t>
            </a:r>
            <a:r>
              <a:rPr lang="en-US" baseline="0" dirty="0" smtClean="0"/>
              <a:t>. - </a:t>
            </a:r>
            <a:r>
              <a:rPr lang="en-US" baseline="0" dirty="0" err="1" smtClean="0"/>
              <a:t>x_n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t_n</a:t>
            </a:r>
            <a:r>
              <a:rPr lang="en-US" baseline="0" dirty="0" smtClean="0"/>
              <a:t> (input vector times target scalar vector) </a:t>
            </a:r>
          </a:p>
          <a:p>
            <a:r>
              <a:rPr lang="en-US" baseline="0" dirty="0" smtClean="0"/>
              <a:t>Proof: fix single </a:t>
            </a:r>
            <a:r>
              <a:rPr lang="en-US" baseline="0" dirty="0" err="1" smtClean="0"/>
              <a:t>w_j</a:t>
            </a:r>
            <a:r>
              <a:rPr lang="en-US" baseline="0" dirty="0" smtClean="0"/>
              <a:t>, multiply </a:t>
            </a:r>
            <a:r>
              <a:rPr lang="en-US" baseline="0" dirty="0" err="1" smtClean="0"/>
              <a:t>t_n</a:t>
            </a:r>
            <a:r>
              <a:rPr lang="en-US" baseline="0" dirty="0" smtClean="0"/>
              <a:t> into the dot product. </a:t>
            </a:r>
          </a:p>
          <a:p>
            <a:r>
              <a:rPr lang="en-US" baseline="0" dirty="0" smtClean="0"/>
              <a:t>If output = 0, algorithm fails. Or assume this does not happen.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862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weight vector = black.</a:t>
            </a:r>
            <a:r>
              <a:rPr lang="en-US" baseline="0" dirty="0" smtClean="0"/>
              <a:t> points in direction of red class. Add weight vector to </a:t>
            </a:r>
            <a:r>
              <a:rPr lang="en-US" baseline="0" dirty="0" err="1" smtClean="0"/>
              <a:t>misclssified</a:t>
            </a:r>
            <a:r>
              <a:rPr lang="en-US" baseline="0" dirty="0" smtClean="0"/>
              <a:t> feature vector to get new weight vector.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36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80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18 from Russell and </a:t>
            </a:r>
            <a:r>
              <a:rPr lang="en-US" dirty="0" err="1" smtClean="0"/>
              <a:t>Norvig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58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could</a:t>
            </a:r>
            <a:r>
              <a:rPr lang="en-US" baseline="0" dirty="0" smtClean="0"/>
              <a:t> choose other values, like 1 vs. 0. This will turn out to be convenient.</a:t>
            </a:r>
          </a:p>
          <a:p>
            <a:r>
              <a:rPr lang="en-US" baseline="0" dirty="0" smtClean="0"/>
              <a:t>tiff </a:t>
            </a:r>
            <a:r>
              <a:rPr lang="en-US" baseline="0" smtClean="0"/>
              <a:t>images work on pc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036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Solution: p- = </a:t>
            </a:r>
            <a:r>
              <a:rPr lang="en-US" dirty="0" err="1" smtClean="0"/>
              <a:t>exp</a:t>
            </a:r>
            <a:r>
              <a:rPr lang="en-US" dirty="0" smtClean="0"/>
              <a:t>(-y) / 1 + </a:t>
            </a:r>
            <a:r>
              <a:rPr lang="en-US" dirty="0" err="1" smtClean="0"/>
              <a:t>exp</a:t>
            </a:r>
            <a:r>
              <a:rPr lang="en-US" dirty="0" smtClean="0"/>
              <a:t>(-y). Therefore p+/p-</a:t>
            </a:r>
            <a:r>
              <a:rPr lang="en-US" baseline="0" dirty="0" smtClean="0"/>
              <a:t> = 1/(</a:t>
            </a:r>
            <a:r>
              <a:rPr lang="en-US" baseline="0" dirty="0" err="1" smtClean="0"/>
              <a:t>exp</a:t>
            </a:r>
            <a:r>
              <a:rPr lang="en-US" baseline="0" dirty="0" smtClean="0"/>
              <a:t>(-y)) = </a:t>
            </a:r>
            <a:r>
              <a:rPr lang="en-US" baseline="0" dirty="0" err="1" smtClean="0"/>
              <a:t>exp</a:t>
            </a:r>
            <a:r>
              <a:rPr lang="en-US" baseline="0" dirty="0" smtClean="0"/>
              <a:t>(y).</a:t>
            </a:r>
          </a:p>
          <a:p>
            <a:r>
              <a:rPr lang="en-US" baseline="0" dirty="0" smtClean="0"/>
              <a:t>So the </a:t>
            </a:r>
            <a:r>
              <a:rPr lang="en-US" baseline="0" dirty="0" err="1" smtClean="0"/>
              <a:t>netinput</a:t>
            </a:r>
            <a:r>
              <a:rPr lang="en-US" baseline="0" dirty="0" smtClean="0"/>
              <a:t> is the log-difference </a:t>
            </a:r>
            <a:r>
              <a:rPr lang="en-US" baseline="0" smtClean="0"/>
              <a:t>in class odds.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947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I’m changing notation slightly</a:t>
            </a:r>
            <a:r>
              <a:rPr lang="en-US" baseline="0" dirty="0" smtClean="0"/>
              <a:t> from book.</a:t>
            </a:r>
          </a:p>
          <a:p>
            <a:r>
              <a:rPr lang="en-US" baseline="0" dirty="0" smtClean="0"/>
              <a:t>This turns out to be a good objective function, easy gradient.</a:t>
            </a:r>
          </a:p>
          <a:p>
            <a:r>
              <a:rPr lang="en-US" baseline="0" dirty="0" smtClean="0"/>
              <a:t>There is some freedom in choosing the objective function.</a:t>
            </a:r>
          </a:p>
          <a:p>
            <a:r>
              <a:rPr lang="en-US" baseline="0" dirty="0" smtClean="0"/>
              <a:t>Cross entropy can also be seen as doing data compression.</a:t>
            </a:r>
          </a:p>
          <a:p>
            <a:r>
              <a:rPr lang="en-US" baseline="0" dirty="0" smtClean="0"/>
              <a:t>(Classification story of spam via compression.)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1137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Maybe make this an assignment</a:t>
            </a:r>
            <a:r>
              <a:rPr lang="en-US" baseline="0" dirty="0" smtClean="0"/>
              <a:t> exercise.</a:t>
            </a:r>
          </a:p>
          <a:p>
            <a:r>
              <a:rPr lang="en-US" baseline="0" dirty="0" smtClean="0"/>
              <a:t>Show example from Russell and </a:t>
            </a:r>
            <a:r>
              <a:rPr lang="en-US" baseline="0" dirty="0" err="1" smtClean="0"/>
              <a:t>Norvig</a:t>
            </a:r>
            <a:r>
              <a:rPr lang="en-US" baseline="0" dirty="0" smtClean="0"/>
              <a:t> (Figure 18).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vision.stanford.edu</a:t>
            </a:r>
            <a:r>
              <a:rPr lang="en-US" dirty="0" smtClean="0"/>
              <a:t>/teaching/cs231n/linear-classify-demo/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07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vertical axis = probability of </a:t>
            </a:r>
            <a:r>
              <a:rPr lang="en-US" smtClean="0"/>
              <a:t>earth quake.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8552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402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circles are support vectors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901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dot product is</a:t>
            </a:r>
            <a:r>
              <a:rPr lang="en-US" baseline="0" dirty="0" smtClean="0"/>
              <a:t> linear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3043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Legend:</a:t>
            </a:r>
          </a:p>
          <a:p>
            <a:r>
              <a:rPr lang="en-US" dirty="0" smtClean="0"/>
              <a:t>left: </a:t>
            </a:r>
            <a:r>
              <a:rPr lang="en-US" dirty="0" err="1" smtClean="0"/>
              <a:t>datapoints</a:t>
            </a:r>
            <a:r>
              <a:rPr lang="en-US" dirty="0" smtClean="0"/>
              <a:t> in 2D. Red and blue are class labels (ignore).</a:t>
            </a:r>
            <a:r>
              <a:rPr lang="en-US" baseline="0" dirty="0" smtClean="0"/>
              <a:t> – 2 Gaussian basis functions, we see the centers shown as crosses and the </a:t>
            </a:r>
            <a:r>
              <a:rPr lang="en-US" baseline="0" dirty="0" err="1" smtClean="0"/>
              <a:t>countours</a:t>
            </a:r>
            <a:r>
              <a:rPr lang="en-US" baseline="0" dirty="0" smtClean="0"/>
              <a:t> shown by green circles.</a:t>
            </a:r>
          </a:p>
          <a:p>
            <a:r>
              <a:rPr lang="en-US" baseline="0" dirty="0" smtClean="0"/>
              <a:t>Right: Each point is now mapped to another pair of numbers (roughly, distance to phi1, distance to phi2). is s = 2?</a:t>
            </a:r>
          </a:p>
          <a:p>
            <a:r>
              <a:rPr lang="en-US" baseline="0" dirty="0" smtClean="0"/>
              <a:t>On right, classes are linearly separable, see black line. The black line on right corresponds to the black circle on left.</a:t>
            </a:r>
          </a:p>
          <a:p>
            <a:r>
              <a:rPr lang="en-US" baseline="0" dirty="0" smtClean="0"/>
              <a:t>Intuitive example: think of Gaussian centers as indicating parts of a picture, or parts of a body.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err="1" smtClean="0"/>
              <a:t>svm</a:t>
            </a:r>
            <a:r>
              <a:rPr lang="en-US" baseline="0" dirty="0" smtClean="0"/>
              <a:t> video at https://</a:t>
            </a:r>
            <a:r>
              <a:rPr lang="en-US" baseline="0" dirty="0" err="1" smtClean="0"/>
              <a:t>www.youtube.com</a:t>
            </a:r>
            <a:r>
              <a:rPr lang="en-US" baseline="0" dirty="0" smtClean="0"/>
              <a:t>/</a:t>
            </a:r>
            <a:r>
              <a:rPr lang="en-US" baseline="0" dirty="0" err="1" smtClean="0"/>
              <a:t>watch?v</a:t>
            </a:r>
            <a:r>
              <a:rPr lang="en-US" baseline="0" dirty="0" smtClean="0"/>
              <a:t>=3liCbRZPrZA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915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starting</a:t>
            </a:r>
            <a:r>
              <a:rPr lang="en-US" baseline="0" dirty="0" smtClean="0"/>
              <a:t> with dot product: [x1 z1 + x2 z2]^2 = (x1z1)^2 + (x2z2)^2 + 2x1z1x2z2, need to look at last component only, which is 2x1x2z1z2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58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Events</a:t>
            </a:r>
            <a:r>
              <a:rPr lang="en-US" baseline="0" dirty="0" smtClean="0"/>
              <a:t> in Asia and Middle East between 1982 and 1990.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72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weight vector points towards positive class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7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using 1 for true, 0 </a:t>
            </a:r>
            <a:r>
              <a:rPr lang="en-US" smtClean="0"/>
              <a:t>for false.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12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actual data points</a:t>
            </a:r>
            <a:r>
              <a:rPr lang="en-US" baseline="0" dirty="0" smtClean="0"/>
              <a:t> added, no longer linearly separable.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20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</a:t>
            </a:r>
            <a:r>
              <a:rPr lang="en-US" baseline="0"/>
              <a:t> also use a frequentist approach</a:t>
            </a:r>
          </a:p>
          <a:p>
            <a:r>
              <a:rPr lang="en-US" baseline="0"/>
              <a:t>can also use things other than gradient descent.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103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Real life: bad relationship, job is local maximum.</a:t>
            </a:r>
          </a:p>
          <a:p>
            <a:r>
              <a:rPr lang="en-US">
                <a:ea typeface="ＭＳ Ｐゴシック" charset="0"/>
                <a:cs typeface="ＭＳ Ｐゴシック" charset="0"/>
              </a:rPr>
              <a:t>Difference with learning: we don’t have the stopping</a:t>
            </a:r>
            <a:r>
              <a:rPr lang="en-US" baseline="0">
                <a:ea typeface="ＭＳ Ｐゴシック" charset="0"/>
                <a:cs typeface="ＭＳ Ｐゴシック" charset="0"/>
              </a:rPr>
              <a:t> criterion, so we don’t know when we’ve reached a global minimum.</a:t>
            </a:r>
            <a:endParaRPr lang="en-US">
              <a:ea typeface="ＭＳ Ｐゴシック" charset="0"/>
              <a:cs typeface="ＭＳ Ｐゴシック" charset="0"/>
            </a:endParaRPr>
          </a:p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D09F57A-7D03-644C-A380-CB17FAA7925B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should have been covered in Math150</a:t>
            </a:r>
          </a:p>
          <a:p>
            <a:r>
              <a:rPr lang="en-US">
                <a:ea typeface="ＭＳ Ｐゴシック" charset="0"/>
                <a:cs typeface="ＭＳ Ｐゴシック" charset="0"/>
              </a:rPr>
              <a:t>http://demo.activemath.org/ActiveMath2/main/applet.cmd;jsessionid=E1EF726B21EFBCDD2D27FC9070D7D543?itemId=mbase://OptimizationMarsu/opt_22_met_nais_grad_sp_th1/opt_22_met_nais_grad_sp_elab1&amp;lang=en</a:t>
            </a:r>
          </a:p>
          <a:p>
            <a:r>
              <a:rPr lang="en-US">
                <a:ea typeface="ＭＳ Ｐゴシック" charset="0"/>
                <a:cs typeface="ＭＳ Ｐゴシック" charset="0"/>
              </a:rPr>
              <a:t>Active Math Applet</a:t>
            </a:r>
          </a:p>
          <a:p>
            <a:r>
              <a:rPr lang="en-US">
                <a:ea typeface="ＭＳ Ｐゴシック" charset="0"/>
                <a:cs typeface="ＭＳ Ｐゴシック" charset="0"/>
              </a:rPr>
              <a:t>http://www.onmyphd.com/?p=gradient.descent</a:t>
            </a:r>
          </a:p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87D285F-4728-284D-8B6F-7453B90CB99C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CA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6DB8-04AA-4240-996E-59DA1A5AF79F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C09E-C479-9F4D-8826-A7B34FBC6437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7797-894D-094B-8DA4-1DCA1D6ECA39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D9A6C-B01C-DB46-89D4-B2BA0B2D4344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9D9F8-E4D8-114B-8F07-3AA0008FFB3C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A618-E21F-2947-925A-22F69CABA2D9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3CC9-3584-6F42-B762-30707575C1AE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0374-57D1-5049-ACC8-9BF0B3E4B53B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312D-7C96-C94B-9103-63CB9A70E392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B11-FFCA-554F-9931-34760E6081B2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F87E-4874-DA4B-8746-F0F35855B10D}" type="datetime1">
              <a:rPr lang="en-US" smtClean="0"/>
              <a:pPr/>
              <a:t>19-01-10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CA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CA" dirty="0" smtClean="0"/>
              <a:t>Click to edit Master text styles</a:t>
            </a:r>
          </a:p>
          <a:p>
            <a:pPr lvl="1" eaLnBrk="1" latinLnBrk="0" hangingPunct="1"/>
            <a:r>
              <a:rPr kumimoji="0" lang="en-CA" dirty="0" smtClean="0"/>
              <a:t>Second level</a:t>
            </a:r>
          </a:p>
          <a:p>
            <a:pPr lvl="2" eaLnBrk="1" latinLnBrk="0" hangingPunct="1"/>
            <a:r>
              <a:rPr kumimoji="0" lang="en-CA" dirty="0" smtClean="0"/>
              <a:t>Third level</a:t>
            </a:r>
          </a:p>
          <a:p>
            <a:pPr lvl="3" eaLnBrk="1" latinLnBrk="0" hangingPunct="1"/>
            <a:r>
              <a:rPr kumimoji="0" lang="en-CA" dirty="0" smtClean="0"/>
              <a:t>Fourth level</a:t>
            </a:r>
          </a:p>
          <a:p>
            <a:pPr lvl="4" eaLnBrk="1" latinLnBrk="0" hangingPunct="1"/>
            <a:r>
              <a:rPr kumimoji="0" lang="en-CA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242" y="61531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B695AFE-B155-E942-BA5B-147280665042}" type="datetime1">
              <a:rPr lang="en-US" smtClean="0"/>
              <a:pPr/>
              <a:t>19-01-10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898D379-3215-8949-9676-A9C60A9D30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769191" y="6210300"/>
            <a:ext cx="917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4214CE-A4BC-EA43-95DF-54C52CE624FD}" type="slidenum">
              <a:rPr lang="en-US" sz="1400" smtClean="0"/>
              <a:pPr/>
              <a:t>‹#›</a:t>
            </a:fld>
            <a:r>
              <a:rPr lang="en-US" sz="1400" dirty="0" smtClean="0"/>
              <a:t>/57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8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0.e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11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gradient-demo.xlsx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12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en.wikipedia.org/wiki/File:NewtonIteration_Ani.gif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hyperlink" Target="http://en.wikipedia.org/wiki/Newton's_method_in_optimization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facebook.com/oliver.schulte.754/grid?lst=638500864:638500864:1547148189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figures/TAHC_perceptron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15.emf"/><Relationship Id="rId6" Type="http://schemas.openxmlformats.org/officeDocument/2006/relationships/oleObject" Target="../embeddings/oleObject7.bin"/><Relationship Id="rId7" Type="http://schemas.openxmlformats.org/officeDocument/2006/relationships/image" Target="../media/image16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6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21.emf"/><Relationship Id="rId6" Type="http://schemas.openxmlformats.org/officeDocument/2006/relationships/oleObject" Target="../embeddings/oleObject9.bin"/><Relationship Id="rId7" Type="http://schemas.openxmlformats.org/officeDocument/2006/relationships/image" Target="../media/image22.emf"/><Relationship Id="rId8" Type="http://schemas.openxmlformats.org/officeDocument/2006/relationships/image" Target="../media/image23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26.emf"/><Relationship Id="rId6" Type="http://schemas.openxmlformats.org/officeDocument/2006/relationships/oleObject" Target="../embeddings/oleObject11.bin"/><Relationship Id="rId7" Type="http://schemas.openxmlformats.org/officeDocument/2006/relationships/image" Target="../media/image27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28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oleObject" Target="../embeddings/oleObject13.bin"/><Relationship Id="rId5" Type="http://schemas.openxmlformats.org/officeDocument/2006/relationships/image" Target="../media/image29.emf"/><Relationship Id="rId6" Type="http://schemas.openxmlformats.org/officeDocument/2006/relationships/oleObject" Target="../embeddings/oleObject14.bin"/><Relationship Id="rId7" Type="http://schemas.openxmlformats.org/officeDocument/2006/relationships/image" Target="../media/image30.emf"/><Relationship Id="rId8" Type="http://schemas.openxmlformats.org/officeDocument/2006/relationships/oleObject" Target="../embeddings/oleObject15.bin"/><Relationship Id="rId9" Type="http://schemas.openxmlformats.org/officeDocument/2006/relationships/image" Target="../media/image31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hyperlink" Target="http://vision.stanford.edu/teaching/cs231n/linear-classify-demo/" TargetMode="External"/><Relationship Id="rId5" Type="http://schemas.openxmlformats.org/officeDocument/2006/relationships/oleObject" Target="../embeddings/oleObject16.bin"/><Relationship Id="rId6" Type="http://schemas.openxmlformats.org/officeDocument/2006/relationships/image" Target="../media/image32.emf"/><Relationship Id="rId7" Type="http://schemas.openxmlformats.org/officeDocument/2006/relationships/oleObject" Target="../embeddings/oleObject17.bin"/><Relationship Id="rId8" Type="http://schemas.openxmlformats.org/officeDocument/2006/relationships/image" Target="../media/image29.emf"/><Relationship Id="rId9" Type="http://schemas.openxmlformats.org/officeDocument/2006/relationships/oleObject" Target="../embeddings/oleObject18.bin"/><Relationship Id="rId10" Type="http://schemas.openxmlformats.org/officeDocument/2006/relationships/image" Target="../media/image22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5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tiff"/><Relationship Id="rId3" Type="http://schemas.openxmlformats.org/officeDocument/2006/relationships/image" Target="../media/image37.tif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4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oleObject" Target="../embeddings/oleObject19.bin"/><Relationship Id="rId5" Type="http://schemas.openxmlformats.org/officeDocument/2006/relationships/image" Target="../media/image40.emf"/><Relationship Id="rId6" Type="http://schemas.openxmlformats.org/officeDocument/2006/relationships/oleObject" Target="../embeddings/oleObject20.bin"/><Relationship Id="rId7" Type="http://schemas.openxmlformats.org/officeDocument/2006/relationships/image" Target="../media/image41.emf"/><Relationship Id="rId8" Type="http://schemas.openxmlformats.org/officeDocument/2006/relationships/oleObject" Target="../embeddings/oleObject21.bin"/><Relationship Id="rId9" Type="http://schemas.openxmlformats.org/officeDocument/2006/relationships/image" Target="../media/image42.emf"/><Relationship Id="rId10" Type="http://schemas.openxmlformats.org/officeDocument/2006/relationships/oleObject" Target="../embeddings/oleObject22.bin"/><Relationship Id="rId11" Type="http://schemas.openxmlformats.org/officeDocument/2006/relationships/image" Target="../media/image43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45.emf"/><Relationship Id="rId5" Type="http://schemas.openxmlformats.org/officeDocument/2006/relationships/hyperlink" Target="https://www.youtube.com/watch?v=3liCbRZPrZA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Oliver Schulte</a:t>
            </a:r>
          </a:p>
          <a:p>
            <a:r>
              <a:rPr lang="en-US" dirty="0" smtClean="0"/>
              <a:t>Deep Learning 726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Classification: Linear Models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Nonseparability</a:t>
            </a:r>
            <a:r>
              <a:rPr lang="en-US" dirty="0" smtClean="0"/>
              <a:t>: real world 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Figure Russell and </a:t>
            </a:r>
            <a:r>
              <a:rPr lang="en-US" dirty="0" err="1" smtClean="0"/>
              <a:t>Norvig</a:t>
            </a:r>
            <a:r>
              <a:rPr lang="en-US" dirty="0" smtClean="0"/>
              <a:t> 18.15 b</a:t>
            </a:r>
            <a:endParaRPr lang="en-US" dirty="0"/>
          </a:p>
        </p:txBody>
      </p:sp>
      <p:pic>
        <p:nvPicPr>
          <p:cNvPr id="6" name="Content Placeholder 5" descr="earthquake-noisy.pd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13" r="-9413"/>
          <a:stretch>
            <a:fillRect/>
          </a:stretch>
        </p:blipFill>
        <p:spPr>
          <a:xfrm>
            <a:off x="2590494" y="1409676"/>
            <a:ext cx="7115317" cy="4185480"/>
          </a:xfrm>
        </p:spPr>
      </p:pic>
      <p:grpSp>
        <p:nvGrpSpPr>
          <p:cNvPr id="7" name="Group 6"/>
          <p:cNvGrpSpPr/>
          <p:nvPr/>
        </p:nvGrpSpPr>
        <p:grpSpPr>
          <a:xfrm>
            <a:off x="117667" y="3469460"/>
            <a:ext cx="3092225" cy="2785900"/>
            <a:chOff x="5266267" y="3594100"/>
            <a:chExt cx="3092225" cy="2785900"/>
          </a:xfrm>
        </p:grpSpPr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5459626" y="5458485"/>
              <a:ext cx="2419105" cy="92151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sz="1800" dirty="0" smtClean="0"/>
                <a:t>white = earthquake</a:t>
              </a:r>
            </a:p>
            <a:p>
              <a:pPr>
                <a:buFont typeface="Wingdings 2"/>
                <a:buNone/>
              </a:pPr>
              <a:r>
                <a:rPr lang="en-US" sz="1800" dirty="0" smtClean="0"/>
                <a:t>black = nuclear explosion</a:t>
              </a:r>
              <a:endParaRPr lang="en-US" sz="1800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6096001" y="4663541"/>
              <a:ext cx="780530" cy="794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stCxn id="12" idx="4"/>
            </p:cNvCxnSpPr>
            <p:nvPr/>
          </p:nvCxnSpPr>
          <p:spPr>
            <a:xfrm flipH="1">
              <a:off x="6876531" y="4663541"/>
              <a:ext cx="732661" cy="794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266267" y="3594100"/>
              <a:ext cx="1498601" cy="103870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x1 = surface wave magnitude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59891" y="3624840"/>
              <a:ext cx="1498601" cy="103870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x2 = body wave magnitude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95880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Responses to </a:t>
            </a:r>
            <a:r>
              <a:rPr lang="en-US" dirty="0" err="1" smtClean="0"/>
              <a:t>Nonseparability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42067" y="1989667"/>
            <a:ext cx="46143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Classes cannot be separated by a linear discriminant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9912" y="4527872"/>
            <a:ext cx="331644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Fisher </a:t>
            </a:r>
            <a:r>
              <a:rPr lang="en-US" dirty="0" smtClean="0"/>
              <a:t>discriminant (</a:t>
            </a:r>
            <a:r>
              <a:rPr lang="en-US" dirty="0" smtClean="0"/>
              <a:t>not covered</a:t>
            </a:r>
            <a:r>
              <a:rPr lang="en-US" dirty="0" smtClean="0"/>
              <a:t>)</a:t>
            </a:r>
          </a:p>
          <a:p>
            <a:r>
              <a:rPr lang="en-US" dirty="0" smtClean="0"/>
              <a:t>logistic regression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7775" y="2719606"/>
            <a:ext cx="382858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separate classes </a:t>
            </a:r>
            <a:r>
              <a:rPr lang="en-US" dirty="0" smtClean="0"/>
              <a:t>not </a:t>
            </a:r>
            <a:r>
              <a:rPr lang="en-US" dirty="0"/>
              <a:t>completely but “well”</a:t>
            </a:r>
            <a:br>
              <a:rPr lang="en-US" dirty="0"/>
            </a:b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58519" y="4527872"/>
            <a:ext cx="23876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mtClean="0"/>
              <a:t>neural network</a:t>
            </a:r>
          </a:p>
          <a:p>
            <a:r>
              <a:rPr lang="en-US" smtClean="0"/>
              <a:t>support </a:t>
            </a:r>
            <a:r>
              <a:rPr lang="en-US" dirty="0" smtClean="0"/>
              <a:t>vector machine</a:t>
            </a:r>
            <a:endParaRPr lang="en-US" dirty="0"/>
          </a:p>
        </p:txBody>
      </p:sp>
      <p:cxnSp>
        <p:nvCxnSpPr>
          <p:cNvPr id="13" name="Straight Connector 12"/>
          <p:cNvCxnSpPr>
            <a:stCxn id="5" idx="2"/>
          </p:cNvCxnSpPr>
          <p:nvPr/>
        </p:nvCxnSpPr>
        <p:spPr>
          <a:xfrm flipH="1">
            <a:off x="1936009" y="2358999"/>
            <a:ext cx="2513225" cy="21688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2"/>
            <a:endCxn id="9" idx="0"/>
          </p:cNvCxnSpPr>
          <p:nvPr/>
        </p:nvCxnSpPr>
        <p:spPr>
          <a:xfrm>
            <a:off x="4449234" y="2358999"/>
            <a:ext cx="2503115" cy="21688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58519" y="2816606"/>
            <a:ext cx="199576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add hidden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239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47333" y="2506132"/>
            <a:ext cx="6609292" cy="951973"/>
          </a:xfrm>
        </p:spPr>
        <p:txBody>
          <a:bodyPr>
            <a:normAutofit/>
          </a:bodyPr>
          <a:lstStyle/>
          <a:p>
            <a:r>
              <a:rPr lang="en-US" dirty="0" smtClean="0"/>
              <a:t>Gradient Descent Learning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320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a Linear Classifier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Most </a:t>
            </a:r>
            <a:r>
              <a:rPr lang="en-US" dirty="0" smtClean="0"/>
              <a:t>learning for continuous data </a:t>
            </a:r>
            <a:r>
              <a:rPr lang="en-US" dirty="0"/>
              <a:t>follows a decision-theoretic (Bayesian) approach to learning.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For a given data set D, define an </a:t>
            </a:r>
            <a:r>
              <a:rPr lang="en-US" b="1" dirty="0"/>
              <a:t>error function</a:t>
            </a:r>
            <a:r>
              <a:rPr lang="en-US" dirty="0"/>
              <a:t> E(</a:t>
            </a:r>
            <a:r>
              <a:rPr lang="en-US" b="1" dirty="0" err="1"/>
              <a:t>w</a:t>
            </a:r>
            <a:r>
              <a:rPr lang="en-US" dirty="0" err="1"/>
              <a:t>,D</a:t>
            </a:r>
            <a:r>
              <a:rPr lang="en-US" dirty="0"/>
              <a:t>) that measures how well the weights </a:t>
            </a:r>
            <a:r>
              <a:rPr lang="en-US" b="1" dirty="0"/>
              <a:t>w </a:t>
            </a:r>
            <a:r>
              <a:rPr lang="en-US" dirty="0"/>
              <a:t>fit the data 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</a:t>
            </a:r>
            <a:r>
              <a:rPr lang="en-US" b="1" dirty="0"/>
              <a:t>w</a:t>
            </a:r>
            <a:r>
              <a:rPr lang="en-US" dirty="0"/>
              <a:t> that minimize the error for a given input data set 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neural net learning, the basic minimization algorithm is </a:t>
            </a:r>
            <a:r>
              <a:rPr lang="en-US" b="1" dirty="0"/>
              <a:t>gradient descent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3744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Gradient Descent: Choosing a direction.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Intuition: think about trying to find street number 1000 on a block. You stop and see that you are at number 100. Which direction should you go, left or right?</a:t>
            </a:r>
          </a:p>
          <a:p>
            <a:pPr eaLnBrk="1" hangingPunct="1"/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You initially check every 50 houses or so where you are. What happens when you get closer to the goal 1000?</a:t>
            </a:r>
          </a:p>
          <a:p>
            <a:pPr eaLnBrk="1" hangingPunct="1"/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The fly and the window: the fly sees that the wall is darker, so the light gradient goes down: bad direction.</a:t>
            </a:r>
          </a:p>
        </p:txBody>
      </p:sp>
    </p:spTree>
    <p:extLst>
      <p:ext uri="{BB962C8B-B14F-4D97-AF65-F5344CB8AC3E}">
        <p14:creationId xmlns:p14="http://schemas.microsoft.com/office/powerpoint/2010/main" val="3820064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Gradient Descent Scheme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Initialize weight vectors somehow. (Typically randomly).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Update 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Until some convergence criterion is true.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9273652"/>
              </p:ext>
            </p:extLst>
          </p:nvPr>
        </p:nvGraphicFramePr>
        <p:xfrm>
          <a:off x="2646363" y="1927225"/>
          <a:ext cx="1504950" cy="624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4" name="Equation" r:id="rId3" imgW="1041400" imgH="431800" progId="Equation.3">
                  <p:embed/>
                </p:oleObj>
              </mc:Choice>
              <mc:Fallback>
                <p:oleObj name="Equation" r:id="rId3" imgW="10414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46363" y="1927225"/>
                        <a:ext cx="1504950" cy="624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9289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Gradient Descent in One Dimension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Update Rule</a:t>
            </a:r>
            <a:b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400" b="1">
                <a:latin typeface="Georgia" charset="0"/>
                <a:ea typeface="ＭＳ Ｐゴシック" charset="0"/>
                <a:cs typeface="ＭＳ Ｐゴシック" charset="0"/>
              </a:rPr>
              <a:t>x := x – η f'(x)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   where η is a step size</a:t>
            </a:r>
            <a:b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Example: 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Try to find y that minimizes f(y) = </a:t>
            </a:r>
            <a:r>
              <a:rPr lang="en-US" sz="2400" i="1">
                <a:latin typeface="Georgia" charset="0"/>
                <a:ea typeface="ＭＳ Ｐゴシック" charset="0"/>
                <a:cs typeface="ＭＳ Ｐゴシック" charset="0"/>
              </a:rPr>
              <a:t>y</a:t>
            </a:r>
            <a:r>
              <a:rPr lang="en-US" sz="2400" i="1" baseline="30000">
                <a:latin typeface="Georgia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 baseline="30000">
                <a:latin typeface="Georgia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Your current location is y = -3.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What is f</a:t>
            </a:r>
            <a:r>
              <a:rPr lang="en-US" sz="2400" b="1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2400">
                <a:latin typeface="Georgia" charset="0"/>
                <a:ea typeface="ＭＳ Ｐゴシック" charset="0"/>
                <a:cs typeface="ＭＳ Ｐゴシック" charset="0"/>
              </a:rPr>
              <a:t>(y)?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Answer: the derivative function is</a:t>
            </a:r>
            <a:r>
              <a:rPr lang="en-US" sz="2400" i="1">
                <a:latin typeface="Georgia" charset="0"/>
                <a:ea typeface="ＭＳ Ｐゴシック" charset="0"/>
                <a:cs typeface="ＭＳ Ｐゴシック" charset="0"/>
              </a:rPr>
              <a:t> 2y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Evaluated at the location -3, the derivative is 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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= -6. 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To minimize, we move in the opposite direction -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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. 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Letting the step size 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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= 1, your new location is </a:t>
            </a:r>
            <a:b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-3 – (-6) = -3+6=3</a:t>
            </a:r>
          </a:p>
          <a:p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159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Gradient Descent In Multiple Dimensions</a:t>
            </a:r>
          </a:p>
        </p:txBody>
      </p:sp>
      <p:pic>
        <p:nvPicPr>
          <p:cNvPr id="40963" name="Picture 4" descr="gradient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1268413"/>
            <a:ext cx="5097463" cy="534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620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Gradient Descent: Example.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Try to find x,y that minimize </a:t>
            </a:r>
            <a:b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f(x,y) = 3x + y</a:t>
            </a:r>
            <a:r>
              <a:rPr lang="en-US" sz="2400" baseline="30000">
                <a:latin typeface="Georgia" charset="0"/>
                <a:ea typeface="ＭＳ Ｐゴシック" charset="0"/>
                <a:cs typeface="ＭＳ Ｐゴシック" charset="0"/>
              </a:rPr>
              <a:t>2.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Your current location is x = 10, y = -3.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What is        ?      ?</a:t>
            </a:r>
            <a:b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</a:b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Answer: the gradient vector is </a:t>
            </a:r>
            <a:r>
              <a:rPr lang="en-US" sz="2400" i="1">
                <a:latin typeface="Georgia" charset="0"/>
                <a:ea typeface="ＭＳ Ｐゴシック" charset="0"/>
                <a:cs typeface="ＭＳ Ｐゴシック" charset="0"/>
              </a:rPr>
              <a:t>(3, 2y)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Evaluated at the location (10,-3), the gradient is 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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= (3, -6). 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To minimize, we move in the opposite direction -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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. 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Letting the step size 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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= 1, your new location is </a:t>
            </a:r>
            <a:b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(10,-3) - (3,-6) = (7, 3).</a:t>
            </a:r>
          </a:p>
        </p:txBody>
      </p:sp>
      <p:graphicFrame>
        <p:nvGraphicFramePr>
          <p:cNvPr id="43011" name="Object 2"/>
          <p:cNvGraphicFramePr>
            <a:graphicFrameLocks noChangeAspect="1"/>
          </p:cNvGraphicFramePr>
          <p:nvPr/>
        </p:nvGraphicFramePr>
        <p:xfrm>
          <a:off x="1828800" y="2819400"/>
          <a:ext cx="395288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9" name="Equation" r:id="rId3" imgW="203200" imgH="368300" progId="Equation.3">
                  <p:embed/>
                </p:oleObj>
              </mc:Choice>
              <mc:Fallback>
                <p:oleObj name="Equation" r:id="rId3" imgW="2032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819400"/>
                        <a:ext cx="395288" cy="71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3"/>
          <p:cNvGraphicFramePr>
            <a:graphicFrameLocks noChangeAspect="1"/>
          </p:cNvGraphicFramePr>
          <p:nvPr/>
        </p:nvGraphicFramePr>
        <p:xfrm>
          <a:off x="2514600" y="2819400"/>
          <a:ext cx="395288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0" name="Equation" r:id="rId5" imgW="203200" imgH="393700" progId="Equation.3">
                  <p:embed/>
                </p:oleObj>
              </mc:Choice>
              <mc:Fallback>
                <p:oleObj name="Equation" r:id="rId5" imgW="203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819400"/>
                        <a:ext cx="395288" cy="814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7457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Gradient Descent: Exercise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Try to find x,y that minimize </a:t>
            </a:r>
            <a:b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f(x,y) = 3x + y</a:t>
            </a:r>
            <a:r>
              <a:rPr lang="en-US" sz="2400" baseline="30000">
                <a:latin typeface="Georgia" charset="0"/>
                <a:ea typeface="ＭＳ Ｐゴシック" charset="0"/>
                <a:cs typeface="ＭＳ Ｐゴシック" charset="0"/>
              </a:rPr>
              <a:t>2.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Your current location is x = 7, y = 3.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The gradient vector is </a:t>
            </a:r>
            <a:r>
              <a:rPr lang="en-US" sz="2400" i="1">
                <a:latin typeface="Georgia" charset="0"/>
                <a:ea typeface="ＭＳ Ｐゴシック" charset="0"/>
                <a:cs typeface="ＭＳ Ｐゴシック" charset="0"/>
              </a:rPr>
              <a:t>(3, 2y)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Letting the step size 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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= 1, what is your new location?.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  <a:hlinkClick r:id="rId3" action="ppaction://hlinkfile"/>
              </a:rPr>
              <a:t>Excel Demo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</a:b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083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Classification Models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929467"/>
          </a:xfrm>
        </p:spPr>
        <p:txBody>
          <a:bodyPr>
            <a:normAutofit/>
          </a:bodyPr>
          <a:lstStyle/>
          <a:p>
            <a:r>
              <a:rPr lang="en-US" dirty="0" smtClean="0"/>
              <a:t>General Idea: 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 smtClean="0"/>
              <a:t>Learn linear continuous function </a:t>
            </a:r>
            <a:r>
              <a:rPr lang="en-US" i="1" dirty="0" smtClean="0"/>
              <a:t>y</a:t>
            </a:r>
            <a:r>
              <a:rPr lang="en-US" dirty="0" smtClean="0"/>
              <a:t> of continuous features </a:t>
            </a:r>
            <a:r>
              <a:rPr lang="en-US" b="1" dirty="0" smtClean="0"/>
              <a:t>x</a:t>
            </a:r>
            <a:r>
              <a:rPr lang="en-US" dirty="0" smtClean="0"/>
              <a:t>.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 smtClean="0"/>
              <a:t>Classify as positive if </a:t>
            </a:r>
            <a:r>
              <a:rPr lang="en-US" i="1" dirty="0" smtClean="0"/>
              <a:t>y</a:t>
            </a:r>
            <a:r>
              <a:rPr lang="en-US" dirty="0" smtClean="0"/>
              <a:t> crosses a threshold, typically 0.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 smtClean="0"/>
              <a:t>As in linear regression, can use more complicated features defined by basis functions </a:t>
            </a:r>
            <a:r>
              <a:rPr lang="en-US" dirty="0" err="1" smtClean="0"/>
              <a:t>ϕ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68425" y="2743200"/>
            <a:ext cx="6480175" cy="16732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Using acceleration, curvature</a:t>
            </a:r>
            <a:endParaRPr lang="en-US" dirty="0"/>
          </a:p>
        </p:txBody>
      </p:sp>
      <p:sp>
        <p:nvSpPr>
          <p:cNvPr id="4710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Local Search With Second-Order Information</a:t>
            </a:r>
          </a:p>
        </p:txBody>
      </p:sp>
    </p:spTree>
    <p:extLst>
      <p:ext uri="{BB962C8B-B14F-4D97-AF65-F5344CB8AC3E}">
        <p14:creationId xmlns:p14="http://schemas.microsoft.com/office/powerpoint/2010/main" val="2789360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Better Approach: Newton-Raphson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Uses information about </a:t>
            </a:r>
            <a:r>
              <a:rPr lang="en-US" sz="2800" b="1">
                <a:latin typeface="Georgia" charset="0"/>
                <a:ea typeface="ＭＳ Ｐゴシック" charset="0"/>
                <a:cs typeface="ＭＳ Ｐゴシック" charset="0"/>
              </a:rPr>
              <a:t>second-order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 derivatives.</a:t>
            </a:r>
          </a:p>
          <a:p>
            <a:pPr eaLnBrk="1" hangingPunct="1"/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Over 300 years old.</a:t>
            </a:r>
          </a:p>
          <a:p>
            <a:pPr eaLnBrk="1" hangingPunct="1"/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Idea: Step size is inversely proportional to 2</a:t>
            </a:r>
            <a:r>
              <a:rPr lang="en-US" sz="2800" baseline="30000">
                <a:latin typeface="Georgia" charset="0"/>
                <a:ea typeface="ＭＳ Ｐゴシック" charset="0"/>
                <a:cs typeface="ＭＳ Ｐゴシック" charset="0"/>
              </a:rPr>
              <a:t>nd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-order derivative.</a:t>
            </a:r>
          </a:p>
          <a:p>
            <a:pPr eaLnBrk="1" hangingPunct="1"/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Update Rule: </a:t>
            </a:r>
            <a:b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x := x - f'(x)/f''(x) </a:t>
            </a:r>
          </a:p>
        </p:txBody>
      </p:sp>
    </p:spTree>
    <p:extLst>
      <p:ext uri="{BB962C8B-B14F-4D97-AF65-F5344CB8AC3E}">
        <p14:creationId xmlns:p14="http://schemas.microsoft.com/office/powerpoint/2010/main" val="1315423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Newton-Raphson Example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Update Rule:</a:t>
            </a:r>
            <a:b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800" b="1">
                <a:latin typeface="Georgia" charset="0"/>
                <a:ea typeface="ＭＳ Ｐゴシック" charset="0"/>
                <a:cs typeface="ＭＳ Ｐゴシック" charset="0"/>
              </a:rPr>
              <a:t>x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 := </a:t>
            </a:r>
            <a:r>
              <a:rPr lang="en-US" sz="2800" b="1">
                <a:latin typeface="Georgia" charset="0"/>
                <a:ea typeface="ＭＳ Ｐゴシック" charset="0"/>
                <a:cs typeface="ＭＳ Ｐゴシック" charset="0"/>
              </a:rPr>
              <a:t>x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 - f(</a:t>
            </a:r>
            <a:r>
              <a:rPr lang="en-US" sz="2800" b="1">
                <a:latin typeface="Georgia" charset="0"/>
                <a:ea typeface="ＭＳ Ｐゴシック" charset="0"/>
                <a:cs typeface="ＭＳ Ｐゴシック" charset="0"/>
              </a:rPr>
              <a:t>x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)'/f''(</a:t>
            </a:r>
            <a:r>
              <a:rPr lang="en-US" sz="2800" b="1">
                <a:latin typeface="Georgia" charset="0"/>
                <a:ea typeface="ＭＳ Ｐゴシック" charset="0"/>
                <a:cs typeface="ＭＳ Ｐゴシック" charset="0"/>
              </a:rPr>
              <a:t>x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In our example with </a:t>
            </a:r>
            <a:b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f(x,y) = 3x + y</a:t>
            </a:r>
            <a:r>
              <a:rPr lang="en-US" sz="2800" baseline="30000">
                <a:latin typeface="Georgia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 </a:t>
            </a:r>
            <a:b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there is no curvature in the x-dimension, so we use NR only in the second dimension with </a:t>
            </a:r>
            <a:b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</a:br>
            <a:endParaRPr lang="en-US" sz="28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50179" name="Object 2"/>
          <p:cNvGraphicFramePr>
            <a:graphicFrameLocks noChangeAspect="1"/>
          </p:cNvGraphicFramePr>
          <p:nvPr/>
        </p:nvGraphicFramePr>
        <p:xfrm>
          <a:off x="3429000" y="3857625"/>
          <a:ext cx="98742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8" name="Equation" r:id="rId4" imgW="508000" imgH="419100" progId="Equation.3">
                  <p:embed/>
                </p:oleObj>
              </mc:Choice>
              <mc:Fallback>
                <p:oleObj name="Equation" r:id="rId4" imgW="5080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857625"/>
                        <a:ext cx="98742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33400" y="4800600"/>
            <a:ext cx="7924800" cy="9540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285750" indent="-285750" eaLnBrk="1" hangingPunct="1">
              <a:spcBef>
                <a:spcPct val="50000"/>
              </a:spcBef>
              <a:buFont typeface="Arial"/>
              <a:buChar char="•"/>
              <a:defRPr/>
            </a:pPr>
            <a:r>
              <a:rPr lang="en-US" sz="2800" dirty="0" smtClean="0">
                <a:latin typeface="+mn-lt"/>
              </a:rPr>
              <a:t>So the new location is </a:t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(10,-3) - (3, -6/2) = (7,0).</a:t>
            </a:r>
          </a:p>
        </p:txBody>
      </p:sp>
    </p:spTree>
    <p:extLst>
      <p:ext uri="{BB962C8B-B14F-4D97-AF65-F5344CB8AC3E}">
        <p14:creationId xmlns:p14="http://schemas.microsoft.com/office/powerpoint/2010/main" val="3672746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Derivation from Newton’s Method For Roots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  <a:t>Problem: find a root x such that g(x) = 0.</a:t>
            </a:r>
          </a:p>
          <a:p>
            <a:pPr eaLnBrk="1" hangingPunct="1"/>
            <a: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  <a:t>Use update rule.</a:t>
            </a:r>
            <a:b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  <a:t>x := x - g(x)/g'(x).</a:t>
            </a:r>
          </a:p>
          <a:p>
            <a:pPr eaLnBrk="1" hangingPunct="1"/>
            <a: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  <a:t>Geometry: fit a line (tangent) to g(x), move to intersection with x-axis.</a:t>
            </a:r>
          </a:p>
          <a:p>
            <a:pPr eaLnBrk="1" hangingPunct="1"/>
            <a:r>
              <a:rPr lang="en-US" sz="3600">
                <a:latin typeface="Georgia" charset="0"/>
                <a:ea typeface="ＭＳ Ｐゴシック" charset="0"/>
                <a:cs typeface="ＭＳ Ｐゴシック" charset="0"/>
                <a:hlinkClick r:id="rId3"/>
              </a:rPr>
              <a:t>Demo in 1 Dimension</a:t>
            </a:r>
            <a:endParaRPr lang="en-US" sz="36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84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Newton-Raphson for Optimization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  <a:t>Newton for finding roots (g(x)=0):</a:t>
            </a:r>
            <a:b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  <a:t>x := x - g(x)/g'(x)</a:t>
            </a:r>
          </a:p>
          <a:p>
            <a:pPr eaLnBrk="1" hangingPunct="1">
              <a:lnSpc>
                <a:spcPct val="90000"/>
              </a:lnSpc>
            </a:pPr>
            <a: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  <a:t>Want to find root of derivative:</a:t>
            </a:r>
            <a:b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  <a:t>f'(z) = 0 </a:t>
            </a:r>
          </a:p>
          <a:p>
            <a:pPr eaLnBrk="1" hangingPunct="1">
              <a:lnSpc>
                <a:spcPct val="90000"/>
              </a:lnSpc>
            </a:pPr>
            <a: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  <a:t>NR update rule then becomes (g = f’)</a:t>
            </a:r>
            <a:b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3600">
                <a:latin typeface="Georgia" charset="0"/>
                <a:ea typeface="ＭＳ Ｐゴシック" charset="0"/>
                <a:cs typeface="ＭＳ Ｐゴシック" charset="0"/>
              </a:rPr>
              <a:t>z := z - f'(z)/f''(z). </a:t>
            </a:r>
          </a:p>
        </p:txBody>
      </p:sp>
    </p:spTree>
    <p:extLst>
      <p:ext uri="{BB962C8B-B14F-4D97-AF65-F5344CB8AC3E}">
        <p14:creationId xmlns:p14="http://schemas.microsoft.com/office/powerpoint/2010/main" val="3834491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Newton-Raphson Geometry</a:t>
            </a:r>
          </a:p>
        </p:txBody>
      </p:sp>
      <p:pic>
        <p:nvPicPr>
          <p:cNvPr id="56322" name="Picture 6" descr="mac-harddisk:Users:oschulte:Documents:svn-projects:My Classes:310:2011:myslides:newton-step.pdf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2895600"/>
            <a:ext cx="5791200" cy="3563938"/>
          </a:xfrm>
        </p:spPr>
      </p:pic>
      <p:sp>
        <p:nvSpPr>
          <p:cNvPr id="56323" name="Text Box 9"/>
          <p:cNvSpPr txBox="1">
            <a:spLocks noChangeArrowheads="1"/>
          </p:cNvSpPr>
          <p:nvPr/>
        </p:nvSpPr>
        <p:spPr bwMode="auto">
          <a:xfrm>
            <a:off x="609600" y="1447800"/>
            <a:ext cx="7620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Georgia" charset="0"/>
              </a:rPr>
              <a:t> NR fits a quadratic function to the current location, then moves to the minimum of the quadratic.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Georgia" charset="0"/>
              </a:rPr>
              <a:t> For more discussion and a picture see </a:t>
            </a:r>
            <a:r>
              <a:rPr lang="en-US">
                <a:latin typeface="Georgia" charset="0"/>
                <a:hlinkClick r:id="rId3"/>
              </a:rPr>
              <a:t>Wikipedia</a:t>
            </a:r>
            <a:endParaRPr lang="en-US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5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Optimization Problems for Local Search</a:t>
            </a:r>
          </a:p>
        </p:txBody>
      </p:sp>
      <p:sp>
        <p:nvSpPr>
          <p:cNvPr id="57346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As we get close to the minimum, a fixed step size can keep over/undershooting (oscillation).</a:t>
            </a:r>
          </a:p>
          <a:p>
            <a:pPr lvl="1"/>
            <a:r>
              <a:rPr lang="en-US" dirty="0">
                <a:latin typeface="Georgia" charset="0"/>
                <a:ea typeface="ＭＳ Ｐゴシック" charset="0"/>
              </a:rPr>
              <a:t>See gradient descent example.</a:t>
            </a:r>
          </a:p>
          <a:p>
            <a:pPr lvl="1"/>
            <a:r>
              <a:rPr lang="en-US" dirty="0">
                <a:latin typeface="Georgia" charset="0"/>
                <a:ea typeface="ＭＳ Ｐゴシック" charset="0"/>
              </a:rPr>
              <a:t>Simple solution: decrease step size with number of steps taken.</a:t>
            </a:r>
          </a:p>
          <a:p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No explicit goal statement – we don</a:t>
            </a:r>
            <a:r>
              <a:rPr lang="ja-JP" altLang="en-US" dirty="0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dirty="0">
                <a:latin typeface="Georgia" charset="0"/>
                <a:ea typeface="ＭＳ Ｐゴシック" charset="0"/>
                <a:cs typeface="ＭＳ Ｐゴシック" charset="0"/>
              </a:rPr>
              <a:t>t know when minimum has been reached.</a:t>
            </a:r>
          </a:p>
          <a:p>
            <a:pPr lvl="1"/>
            <a:r>
              <a:rPr lang="en-US" dirty="0">
                <a:latin typeface="Georgia" charset="0"/>
                <a:ea typeface="ＭＳ Ｐゴシック" charset="0"/>
              </a:rPr>
              <a:t>Simple solution: stop searching when </a:t>
            </a:r>
            <a:r>
              <a:rPr lang="ja-JP" altLang="en-US" dirty="0">
                <a:latin typeface="Georgia" charset="0"/>
                <a:ea typeface="ＭＳ Ｐゴシック" charset="0"/>
              </a:rPr>
              <a:t>“</a:t>
            </a:r>
            <a:r>
              <a:rPr lang="en-US" altLang="ja-JP" dirty="0">
                <a:latin typeface="Georgia" charset="0"/>
                <a:ea typeface="ＭＳ Ｐゴシック" charset="0"/>
              </a:rPr>
              <a:t>not enough</a:t>
            </a:r>
            <a:r>
              <a:rPr lang="ja-JP" altLang="en-US" dirty="0">
                <a:latin typeface="Georgia" charset="0"/>
                <a:ea typeface="ＭＳ Ｐゴシック" charset="0"/>
              </a:rPr>
              <a:t>”</a:t>
            </a:r>
            <a:r>
              <a:rPr lang="en-US" altLang="ja-JP" dirty="0">
                <a:latin typeface="Georgia" charset="0"/>
                <a:ea typeface="ＭＳ Ｐゴシック" charset="0"/>
              </a:rPr>
              <a:t> progress has been made in the </a:t>
            </a:r>
            <a:r>
              <a:rPr lang="ja-JP" altLang="en-US" dirty="0">
                <a:latin typeface="Georgia" charset="0"/>
                <a:ea typeface="ＭＳ Ｐゴシック" charset="0"/>
              </a:rPr>
              <a:t>“</a:t>
            </a:r>
            <a:r>
              <a:rPr lang="en-US" altLang="ja-JP" dirty="0">
                <a:latin typeface="Georgia" charset="0"/>
                <a:ea typeface="ＭＳ Ｐゴシック" charset="0"/>
              </a:rPr>
              <a:t>last few</a:t>
            </a:r>
            <a:r>
              <a:rPr lang="ja-JP" altLang="en-US" dirty="0">
                <a:latin typeface="Georgia" charset="0"/>
                <a:ea typeface="ＭＳ Ｐゴシック" charset="0"/>
              </a:rPr>
              <a:t>”</a:t>
            </a:r>
            <a:r>
              <a:rPr lang="en-US" altLang="ja-JP" dirty="0">
                <a:latin typeface="Georgia" charset="0"/>
                <a:ea typeface="ＭＳ Ｐゴシック" charset="0"/>
              </a:rPr>
              <a:t> iterations.</a:t>
            </a:r>
          </a:p>
          <a:p>
            <a:pPr lvl="1"/>
            <a:r>
              <a:rPr lang="en-US" dirty="0">
                <a:latin typeface="Georgia" charset="0"/>
                <a:ea typeface="ＭＳ Ｐゴシック" charset="0"/>
              </a:rPr>
              <a:t>These are user-defined parameters</a:t>
            </a:r>
            <a:r>
              <a:rPr lang="en-US" dirty="0" smtClean="0">
                <a:latin typeface="Georgia" charset="0"/>
                <a:ea typeface="ＭＳ Ｐゴシック" charset="0"/>
              </a:rPr>
              <a:t>.</a:t>
            </a:r>
          </a:p>
          <a:p>
            <a:r>
              <a:rPr lang="en-US" dirty="0" smtClean="0">
                <a:latin typeface="Georgia" charset="0"/>
                <a:ea typeface="ＭＳ Ｐゴシック" charset="0"/>
              </a:rPr>
              <a:t>Assumes continuity of the error function</a:t>
            </a:r>
          </a:p>
          <a:p>
            <a:r>
              <a:rPr lang="en-US" dirty="0" smtClean="0">
                <a:latin typeface="Georgia" charset="0"/>
                <a:ea typeface="ＭＳ Ｐゴシック" charset="0"/>
                <a:hlinkClick r:id="rId3"/>
              </a:rPr>
              <a:t>Why gradient descent fails at SFU</a:t>
            </a:r>
            <a:endParaRPr lang="en-US" dirty="0">
              <a:latin typeface="Georgi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95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Perceptron Learning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44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an Error Function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General idea: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Encode class label using a real number </a:t>
            </a:r>
            <a:r>
              <a:rPr lang="en-US" i="1" dirty="0" smtClean="0"/>
              <a:t>t</a:t>
            </a:r>
            <a:r>
              <a:rPr lang="en-US" dirty="0" smtClean="0"/>
              <a:t>.</a:t>
            </a:r>
          </a:p>
          <a:p>
            <a:pPr marL="788670" lvl="1" indent="-514350"/>
            <a:r>
              <a:rPr lang="en-US" dirty="0" smtClean="0"/>
              <a:t>e.g., “positive” = 1, “negative” = 0 or “negative” = -1.</a:t>
            </a:r>
          </a:p>
          <a:p>
            <a:pPr marL="788670" lvl="1" indent="-514350"/>
            <a:r>
              <a:rPr lang="en-US" dirty="0"/>
              <a:t>This is the first example we see of </a:t>
            </a:r>
            <a:r>
              <a:rPr lang="en-US" i="1" dirty="0"/>
              <a:t>embedding</a:t>
            </a:r>
            <a:r>
              <a:rPr lang="en-US" dirty="0"/>
              <a:t>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Measure error or </a:t>
            </a:r>
            <a:r>
              <a:rPr lang="en-US" b="1" dirty="0" smtClean="0"/>
              <a:t>loss </a:t>
            </a:r>
            <a:r>
              <a:rPr lang="en-US" dirty="0" smtClean="0"/>
              <a:t>by comparing continuous linear output </a:t>
            </a:r>
            <a:r>
              <a:rPr lang="en-US" i="1" dirty="0" smtClean="0"/>
              <a:t>y</a:t>
            </a:r>
            <a:r>
              <a:rPr lang="en-US" dirty="0" smtClean="0"/>
              <a:t> and class label code </a:t>
            </a:r>
            <a:r>
              <a:rPr lang="en-US" i="1" dirty="0" smtClean="0"/>
              <a:t>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Obvious loss function is 0-1: 0 if prediction correct, 1 otherwise.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 practice use </a:t>
            </a:r>
            <a:r>
              <a:rPr lang="en-US" i="1" dirty="0" smtClean="0"/>
              <a:t>convex</a:t>
            </a:r>
            <a:r>
              <a:rPr lang="en-US" dirty="0" smtClean="0"/>
              <a:t> upper bounds on 0-1 loss:</a:t>
            </a:r>
            <a:br>
              <a:rPr lang="en-US" dirty="0" smtClean="0"/>
            </a:br>
            <a:r>
              <a:rPr lang="en-US" i="1" dirty="0" smtClean="0"/>
              <a:t>loss(</a:t>
            </a:r>
            <a:r>
              <a:rPr lang="en-US" i="1" dirty="0" err="1" smtClean="0"/>
              <a:t>y,t</a:t>
            </a:r>
            <a:r>
              <a:rPr lang="en-US" i="1" dirty="0" smtClean="0"/>
              <a:t>) ≥ 0 </a:t>
            </a:r>
            <a:r>
              <a:rPr lang="en-US" dirty="0" smtClean="0"/>
              <a:t>if prediction correct</a:t>
            </a:r>
            <a:br>
              <a:rPr lang="en-US" dirty="0" smtClean="0"/>
            </a:br>
            <a:r>
              <a:rPr lang="en-US" i="1" dirty="0"/>
              <a:t>loss(</a:t>
            </a:r>
            <a:r>
              <a:rPr lang="en-US" i="1" dirty="0" err="1"/>
              <a:t>y,t</a:t>
            </a:r>
            <a:r>
              <a:rPr lang="en-US" i="1" dirty="0"/>
              <a:t>) ≥ </a:t>
            </a:r>
            <a:r>
              <a:rPr lang="en-US" i="1" dirty="0" smtClean="0"/>
              <a:t>1 </a:t>
            </a:r>
            <a:r>
              <a:rPr lang="en-US" dirty="0"/>
              <a:t>if </a:t>
            </a:r>
            <a:r>
              <a:rPr lang="en-US"/>
              <a:t>prediction </a:t>
            </a:r>
            <a:r>
              <a:rPr lang="en-US" smtClean="0"/>
              <a:t>false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6395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Error Function for linear discriminants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084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Could use squared error as in linear regression.</a:t>
            </a:r>
          </a:p>
          <a:p>
            <a:r>
              <a:rPr lang="en-US" dirty="0" smtClean="0"/>
              <a:t>Various problems. Basically due to the fact that 1,-1 are not real target values.</a:t>
            </a:r>
          </a:p>
          <a:p>
            <a:r>
              <a:rPr lang="en-US" dirty="0" smtClean="0"/>
              <a:t>Different criterion developed for learning </a:t>
            </a:r>
            <a:r>
              <a:rPr lang="en-US" b="1" dirty="0" err="1" smtClean="0"/>
              <a:t>perceptrons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Perceptrons</a:t>
            </a:r>
            <a:r>
              <a:rPr lang="en-US" dirty="0" smtClean="0"/>
              <a:t> are a precursor to neural nets.</a:t>
            </a:r>
          </a:p>
          <a:p>
            <a:pPr lvl="1"/>
            <a:r>
              <a:rPr lang="en-US" dirty="0" smtClean="0"/>
              <a:t>Analog implementation by Rosenblatt in the 1950s, see Figure 4.8.</a:t>
            </a:r>
            <a:endParaRPr lang="en-US" dirty="0"/>
          </a:p>
        </p:txBody>
      </p:sp>
      <p:pic>
        <p:nvPicPr>
          <p:cNvPr id="5" name="TAHC_perceptron.jpg" descr="/Users/oschulte/Documents/svn-projects/My Classes/726-main/2012/slides/figures/TAHC_perceptron.jp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00" y="1595967"/>
            <a:ext cx="3898900" cy="330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28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Classifying Digits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799"/>
            <a:ext cx="6409267" cy="3674533"/>
          </a:xfrm>
        </p:spPr>
        <p:txBody>
          <a:bodyPr>
            <a:normAutofit/>
          </a:bodyPr>
          <a:lstStyle/>
          <a:p>
            <a:r>
              <a:rPr lang="en-US" dirty="0" smtClean="0"/>
              <a:t>Classify input vector as “4” vs. “not 4”.</a:t>
            </a:r>
          </a:p>
          <a:p>
            <a:r>
              <a:rPr lang="en-US" dirty="0" smtClean="0"/>
              <a:t>Represent input image as vector </a:t>
            </a:r>
            <a:r>
              <a:rPr lang="en-US" b="1" dirty="0" smtClean="0"/>
              <a:t>x</a:t>
            </a:r>
            <a:r>
              <a:rPr lang="en-US" dirty="0" smtClean="0"/>
              <a:t> with 28x28 =784 numbers.</a:t>
            </a:r>
          </a:p>
          <a:p>
            <a:r>
              <a:rPr lang="en-US" dirty="0" smtClean="0"/>
              <a:t>Target </a:t>
            </a:r>
            <a:r>
              <a:rPr lang="en-US" i="1" dirty="0" smtClean="0"/>
              <a:t>t</a:t>
            </a:r>
            <a:r>
              <a:rPr lang="en-US" dirty="0" smtClean="0"/>
              <a:t> = 1 for “positive”, -1 for “negative”.</a:t>
            </a:r>
          </a:p>
          <a:p>
            <a:r>
              <a:rPr lang="en-US" dirty="0" smtClean="0"/>
              <a:t>Given a training set (</a:t>
            </a:r>
            <a:r>
              <a:rPr lang="en-US" b="1" dirty="0" smtClean="0"/>
              <a:t>x</a:t>
            </a:r>
            <a:r>
              <a:rPr lang="en-US" b="1" baseline="-25000" dirty="0" smtClean="0"/>
              <a:t>1</a:t>
            </a:r>
            <a:r>
              <a:rPr lang="en-US" b="1" dirty="0" smtClean="0"/>
              <a:t>,</a:t>
            </a:r>
            <a:r>
              <a:rPr lang="en-US" dirty="0" smtClean="0"/>
              <a:t>t</a:t>
            </a:r>
            <a:r>
              <a:rPr lang="en-US" baseline="-25000" dirty="0" smtClean="0"/>
              <a:t>1</a:t>
            </a:r>
            <a:r>
              <a:rPr lang="en-US" b="1" dirty="0" smtClean="0"/>
              <a:t>,..,x</a:t>
            </a:r>
            <a:r>
              <a:rPr lang="en-US" b="1" baseline="-25000" dirty="0" smtClean="0"/>
              <a:t>N</a:t>
            </a:r>
            <a:r>
              <a:rPr lang="en-US" b="1" dirty="0" smtClean="0"/>
              <a:t>,</a:t>
            </a:r>
            <a:r>
              <a:rPr lang="en-US" dirty="0" smtClean="0"/>
              <a:t>t</a:t>
            </a:r>
            <a:r>
              <a:rPr lang="en-US" baseline="-25000" dirty="0" smtClean="0"/>
              <a:t>N</a:t>
            </a:r>
            <a:r>
              <a:rPr lang="en-US" b="1" dirty="0" smtClean="0"/>
              <a:t>)</a:t>
            </a:r>
            <a:r>
              <a:rPr lang="en-US" dirty="0" smtClean="0"/>
              <a:t>, the problem is find a good linear function y(</a:t>
            </a:r>
            <a:r>
              <a:rPr lang="en-US" b="1" dirty="0" smtClean="0"/>
              <a:t>x</a:t>
            </a:r>
            <a:r>
              <a:rPr lang="en-US" dirty="0" smtClean="0"/>
              <a:t>).</a:t>
            </a:r>
          </a:p>
          <a:p>
            <a:r>
              <a:rPr lang="en-US" dirty="0" smtClean="0"/>
              <a:t>y:R</a:t>
            </a:r>
            <a:r>
              <a:rPr lang="en-US" baseline="30000" dirty="0" smtClean="0"/>
              <a:t>784</a:t>
            </a:r>
            <a:r>
              <a:rPr lang="en-US" dirty="0" smtClean="0"/>
              <a:t>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sym typeface="Wingdings"/>
              </a:rPr>
              <a:t>R</a:t>
            </a:r>
            <a:r>
              <a:rPr lang="en-US" dirty="0" smtClean="0"/>
              <a:t>.</a:t>
            </a:r>
          </a:p>
          <a:p>
            <a:r>
              <a:rPr lang="en-US" dirty="0"/>
              <a:t>Classify </a:t>
            </a:r>
            <a:r>
              <a:rPr lang="en-US" b="1" dirty="0"/>
              <a:t>x</a:t>
            </a:r>
            <a:r>
              <a:rPr lang="en-US" dirty="0"/>
              <a:t> as positive if y(</a:t>
            </a:r>
            <a:r>
              <a:rPr lang="en-US" b="1" dirty="0"/>
              <a:t>x</a:t>
            </a:r>
            <a:r>
              <a:rPr lang="en-US" dirty="0"/>
              <a:t>) &gt;0, negative </a:t>
            </a:r>
            <a:r>
              <a:rPr lang="en-US" dirty="0" err="1"/>
              <a:t>o.w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6" name="Picture 5" descr="digit4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765" y="2535767"/>
            <a:ext cx="1282701" cy="141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70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Perceptron Criterion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example is misclassified if </a:t>
            </a:r>
            <a:endParaRPr lang="en-US" dirty="0"/>
          </a:p>
          <a:p>
            <a:r>
              <a:rPr lang="en-US" dirty="0" smtClean="0"/>
              <a:t>(Take a moment to verify this.)</a:t>
            </a:r>
          </a:p>
          <a:p>
            <a:r>
              <a:rPr lang="en-US" dirty="0" smtClean="0"/>
              <a:t>Perceptron Error (fixed dataset </a:t>
            </a:r>
            <a:r>
              <a:rPr lang="en-US" i="1" dirty="0" smtClean="0"/>
              <a:t>D</a:t>
            </a:r>
            <a:r>
              <a:rPr lang="en-US" dirty="0" smtClean="0"/>
              <a:t>)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 </a:t>
            </a:r>
            <a:r>
              <a:rPr lang="en-US" i="1" dirty="0" smtClean="0"/>
              <a:t>M</a:t>
            </a:r>
            <a:r>
              <a:rPr lang="en-US" dirty="0" smtClean="0"/>
              <a:t> is the set of misclassified inputs, the </a:t>
            </a:r>
            <a:r>
              <a:rPr lang="en-US" b="1" dirty="0" smtClean="0"/>
              <a:t>mistakes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Homework Exercise: find the gradient of the error function </a:t>
            </a:r>
            <a:r>
              <a:rPr lang="en-US" dirty="0" err="1" smtClean="0"/>
              <a:t>wrt</a:t>
            </a:r>
            <a:r>
              <a:rPr lang="en-US" dirty="0" smtClean="0"/>
              <a:t> a single input </a:t>
            </a:r>
            <a:r>
              <a:rPr lang="en-US" b="1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119832"/>
              </p:ext>
            </p:extLst>
          </p:nvPr>
        </p:nvGraphicFramePr>
        <p:xfrm>
          <a:off x="5063066" y="1490133"/>
          <a:ext cx="2142067" cy="5355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7" name="Equation" r:id="rId4" imgW="849960" imgH="200880" progId="Equation.3">
                  <p:embed/>
                </p:oleObj>
              </mc:Choice>
              <mc:Fallback>
                <p:oleObj name="Equation" r:id="rId4" imgW="849960" imgH="200880" progId="Equation.3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3066" y="1490133"/>
                        <a:ext cx="2142067" cy="5355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2917545"/>
              </p:ext>
            </p:extLst>
          </p:nvPr>
        </p:nvGraphicFramePr>
        <p:xfrm>
          <a:off x="1210732" y="2710919"/>
          <a:ext cx="2537178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8" name="Equation" r:id="rId6" imgW="1462680" imgH="447840" progId="Equation.3">
                  <p:embed/>
                </p:oleObj>
              </mc:Choice>
              <mc:Fallback>
                <p:oleObj name="Equation" r:id="rId6" imgW="1462680" imgH="447840" progId="Equation.3">
                  <p:embed/>
                  <p:pic>
                    <p:nvPicPr>
                      <p:cNvPr id="0" name="Picture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0732" y="2710919"/>
                        <a:ext cx="2537178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7124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Perceptron Demo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Figure4-7a.pd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000" r="-35000"/>
          <a:stretch>
            <a:fillRect/>
          </a:stretch>
        </p:blipFill>
        <p:spPr>
          <a:xfrm>
            <a:off x="677333" y="1257300"/>
            <a:ext cx="4334933" cy="2549961"/>
          </a:xfrm>
        </p:spPr>
      </p:pic>
      <p:pic>
        <p:nvPicPr>
          <p:cNvPr id="7" name="Picture 6" descr="Figure4-7b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33" y="1139732"/>
            <a:ext cx="2705100" cy="2705100"/>
          </a:xfrm>
          <a:prstGeom prst="rect">
            <a:avLst/>
          </a:prstGeom>
        </p:spPr>
      </p:pic>
      <p:pic>
        <p:nvPicPr>
          <p:cNvPr id="8" name="Picture 7" descr="Figure4-7c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3568700"/>
            <a:ext cx="2705100" cy="2705100"/>
          </a:xfrm>
          <a:prstGeom prst="rect">
            <a:avLst/>
          </a:prstGeom>
        </p:spPr>
      </p:pic>
      <p:pic>
        <p:nvPicPr>
          <p:cNvPr id="9" name="Picture 8" descr="Figure4-7d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50" y="3568700"/>
            <a:ext cx="27051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30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Perceptron Learning Analysis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Theorem</a:t>
            </a:r>
            <a:r>
              <a:rPr lang="en-US" dirty="0" smtClean="0"/>
              <a:t> If the classes are linearly separable, the perceptron learning algorithm converges to a weight vector that separates them.</a:t>
            </a:r>
          </a:p>
          <a:p>
            <a:r>
              <a:rPr lang="en-US" dirty="0" smtClean="0"/>
              <a:t>Convergence can be slow.</a:t>
            </a:r>
          </a:p>
          <a:p>
            <a:r>
              <a:rPr lang="en-US" dirty="0" smtClean="0"/>
              <a:t>Sensitive to initialization.</a:t>
            </a:r>
          </a:p>
          <a:p>
            <a:r>
              <a:rPr lang="en-US" dirty="0" smtClean="0"/>
              <a:t>If classes are not linearly separable (e.g. X-OR), typically fails to converge.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04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11867" y="1993372"/>
            <a:ext cx="5520266" cy="1143000"/>
          </a:xfrm>
        </p:spPr>
        <p:txBody>
          <a:bodyPr/>
          <a:lstStyle/>
          <a:p>
            <a:r>
              <a:rPr lang="en-US" dirty="0" smtClean="0"/>
              <a:t>Logistic Regression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334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Values to Probabilities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Key idea: instead of predicting a class label, predict the </a:t>
            </a:r>
            <a:r>
              <a:rPr lang="en-US" i="1" dirty="0" smtClean="0"/>
              <a:t>probability of a class label</a:t>
            </a:r>
            <a:r>
              <a:rPr lang="en-US" dirty="0" smtClean="0"/>
              <a:t>.</a:t>
            </a:r>
          </a:p>
          <a:p>
            <a:r>
              <a:rPr lang="en-US" dirty="0" smtClean="0"/>
              <a:t>E.g., p+ = P(class is </a:t>
            </a:r>
            <a:r>
              <a:rPr lang="en-US" dirty="0" err="1" smtClean="0"/>
              <a:t>positive|features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	p- = P(class is </a:t>
            </a:r>
            <a:r>
              <a:rPr lang="en-US" dirty="0" err="1" smtClean="0"/>
              <a:t>negative|features</a:t>
            </a:r>
            <a:r>
              <a:rPr lang="en-US" dirty="0" smtClean="0"/>
              <a:t>)</a:t>
            </a:r>
          </a:p>
          <a:p>
            <a:r>
              <a:rPr lang="en-US" dirty="0" smtClean="0"/>
              <a:t>Naturally a continuous quantity.</a:t>
            </a:r>
          </a:p>
          <a:p>
            <a:r>
              <a:rPr lang="en-US" dirty="0" smtClean="0"/>
              <a:t>How to turn a </a:t>
            </a:r>
            <a:r>
              <a:rPr lang="en-US" u="sng" dirty="0" smtClean="0"/>
              <a:t>real number</a:t>
            </a:r>
            <a:r>
              <a:rPr lang="en-US" dirty="0" smtClean="0"/>
              <a:t> </a:t>
            </a:r>
            <a:r>
              <a:rPr lang="en-US" i="1" dirty="0" smtClean="0"/>
              <a:t>y</a:t>
            </a:r>
            <a:r>
              <a:rPr lang="en-US" dirty="0" smtClean="0"/>
              <a:t> into a </a:t>
            </a:r>
            <a:r>
              <a:rPr lang="en-US" u="sng" dirty="0" smtClean="0"/>
              <a:t>probability</a:t>
            </a:r>
            <a:r>
              <a:rPr lang="en-US" dirty="0" smtClean="0"/>
              <a:t> p+?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922184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Logistic Sigmoid Function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Definition:</a:t>
            </a:r>
          </a:p>
          <a:p>
            <a:r>
              <a:rPr lang="en-US" dirty="0" smtClean="0"/>
              <a:t>Squeezes the real line into [0,1].</a:t>
            </a:r>
          </a:p>
          <a:p>
            <a:r>
              <a:rPr lang="en-US" dirty="0" smtClean="0"/>
              <a:t>Differentiable: 		</a:t>
            </a:r>
            <a:r>
              <a:rPr lang="en-US" dirty="0"/>
              <a:t> </a:t>
            </a:r>
            <a:r>
              <a:rPr lang="en-US" dirty="0" smtClean="0"/>
              <a:t>	(nice exercise)  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5597508"/>
              </p:ext>
            </p:extLst>
          </p:nvPr>
        </p:nvGraphicFramePr>
        <p:xfrm>
          <a:off x="3079750" y="1439332"/>
          <a:ext cx="1654238" cy="618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1" name="Equation" r:id="rId4" imgW="1142640" imgH="420480" progId="Equation.3">
                  <p:embed/>
                </p:oleObj>
              </mc:Choice>
              <mc:Fallback>
                <p:oleObj name="Equation" r:id="rId4" imgW="1142640" imgH="420480" progId="Equation.3">
                  <p:embed/>
                  <p:pic>
                    <p:nvPicPr>
                      <p:cNvPr id="0" name="Picture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9750" y="1439332"/>
                        <a:ext cx="1654238" cy="6180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566894"/>
              </p:ext>
            </p:extLst>
          </p:nvPr>
        </p:nvGraphicFramePr>
        <p:xfrm>
          <a:off x="3488890" y="2506133"/>
          <a:ext cx="1387910" cy="664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2" name="Equation" r:id="rId6" imgW="886680" imgH="420480" progId="Equation.3">
                  <p:embed/>
                </p:oleObj>
              </mc:Choice>
              <mc:Fallback>
                <p:oleObj name="Equation" r:id="rId6" imgW="886680" imgH="420480" progId="Equation.3">
                  <p:embed/>
                  <p:pic>
                    <p:nvPicPr>
                      <p:cNvPr id="0" name="Picture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8890" y="2506133"/>
                        <a:ext cx="1387910" cy="6646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Figure4-9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887" y="3422650"/>
            <a:ext cx="4075579" cy="304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94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threshold interpretation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Figure Russell and </a:t>
            </a:r>
            <a:r>
              <a:rPr lang="en-US" dirty="0" err="1" smtClean="0"/>
              <a:t>Norvig</a:t>
            </a:r>
            <a:r>
              <a:rPr lang="en-US" dirty="0" smtClean="0"/>
              <a:t> 18.17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282440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i="1" dirty="0" smtClean="0"/>
              <a:t>y</a:t>
            </a:r>
            <a:r>
              <a:rPr lang="en-US" dirty="0" smtClean="0"/>
              <a:t>&gt; 0, </a:t>
            </a:r>
            <a:r>
              <a:rPr lang="en-US" sz="2000" dirty="0" err="1" smtClean="0"/>
              <a:t>σ</a:t>
            </a:r>
            <a:r>
              <a:rPr lang="en-US" sz="2000" dirty="0" smtClean="0"/>
              <a:t>(</a:t>
            </a:r>
            <a:r>
              <a:rPr lang="en-US" sz="2000" i="1" dirty="0" smtClean="0"/>
              <a:t>y</a:t>
            </a:r>
            <a:r>
              <a:rPr lang="en-US" sz="2000" dirty="0" smtClean="0"/>
              <a:t>)</a:t>
            </a:r>
            <a:r>
              <a:rPr lang="en-US" dirty="0" smtClean="0"/>
              <a:t> goes to 1 very quickly.</a:t>
            </a:r>
          </a:p>
          <a:p>
            <a:r>
              <a:rPr lang="en-US" dirty="0"/>
              <a:t>If </a:t>
            </a:r>
            <a:r>
              <a:rPr lang="en-US" i="1" dirty="0" smtClean="0"/>
              <a:t>y</a:t>
            </a:r>
            <a:r>
              <a:rPr lang="en-US" dirty="0" smtClean="0"/>
              <a:t>&lt;0</a:t>
            </a:r>
            <a:r>
              <a:rPr lang="en-US" dirty="0"/>
              <a:t>, </a:t>
            </a:r>
            <a:r>
              <a:rPr lang="en-US" sz="2000" dirty="0" err="1"/>
              <a:t>σ</a:t>
            </a:r>
            <a:r>
              <a:rPr lang="en-US" sz="2000" dirty="0"/>
              <a:t>(</a:t>
            </a:r>
            <a:r>
              <a:rPr lang="en-US" sz="2000" i="1" dirty="0"/>
              <a:t>y</a:t>
            </a:r>
            <a:r>
              <a:rPr lang="en-US" sz="2000" dirty="0"/>
              <a:t>)</a:t>
            </a:r>
            <a:r>
              <a:rPr lang="en-US" dirty="0"/>
              <a:t> goes to </a:t>
            </a:r>
            <a:r>
              <a:rPr lang="en-US" dirty="0" smtClean="0"/>
              <a:t>0 </a:t>
            </a:r>
            <a:r>
              <a:rPr lang="en-US" dirty="0"/>
              <a:t>very quickly</a:t>
            </a:r>
            <a:r>
              <a:rPr lang="en-US" dirty="0" smtClean="0"/>
              <a:t>.</a:t>
            </a:r>
          </a:p>
        </p:txBody>
      </p:sp>
      <p:pic>
        <p:nvPicPr>
          <p:cNvPr id="5" name="Picture 4" descr="threshol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23" y="2791239"/>
            <a:ext cx="2339972" cy="2674253"/>
          </a:xfrm>
          <a:prstGeom prst="rect">
            <a:avLst/>
          </a:prstGeom>
        </p:spPr>
      </p:pic>
      <p:pic>
        <p:nvPicPr>
          <p:cNvPr id="6" name="Picture 5" descr="logistic-threshold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699" y="2751742"/>
            <a:ext cx="2409091" cy="275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496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Probabilistic Interpretation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sigmoid can be interpreted in terms of the </a:t>
            </a:r>
            <a:r>
              <a:rPr lang="en-US" b="1" dirty="0" smtClean="0"/>
              <a:t>class odds</a:t>
            </a:r>
            <a:br>
              <a:rPr lang="en-US" b="1" dirty="0" smtClean="0"/>
            </a:br>
            <a:r>
              <a:rPr lang="en-US" dirty="0" smtClean="0"/>
              <a:t>p+/(1-p+).</a:t>
            </a:r>
            <a:endParaRPr lang="en-US" b="1" dirty="0" smtClean="0"/>
          </a:p>
          <a:p>
            <a:r>
              <a:rPr lang="en-US" dirty="0" smtClean="0"/>
              <a:t>Exercise: Show the following implication for the class odds: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Therefore 			the </a:t>
            </a:r>
            <a:r>
              <a:rPr lang="en-US" b="1" dirty="0" smtClean="0"/>
              <a:t>log class odds</a:t>
            </a:r>
            <a:r>
              <a:rPr lang="en-US" dirty="0" smtClean="0"/>
              <a:t>.  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538959"/>
              </p:ext>
            </p:extLst>
          </p:nvPr>
        </p:nvGraphicFramePr>
        <p:xfrm>
          <a:off x="1754716" y="2906182"/>
          <a:ext cx="4159732" cy="861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" name="Equation" r:id="rId4" imgW="2130120" imgH="429480" progId="Equation.3">
                  <p:embed/>
                </p:oleObj>
              </mc:Choice>
              <mc:Fallback>
                <p:oleObj name="Equation" r:id="rId4" imgW="2130120" imgH="429480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4716" y="2906182"/>
                        <a:ext cx="4159732" cy="8614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476890" y="3816509"/>
          <a:ext cx="2094610" cy="886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" name="Equation" r:id="rId6" imgW="978120" imgH="411120" progId="Equation.3">
                  <p:embed/>
                </p:oleObj>
              </mc:Choice>
              <mc:Fallback>
                <p:oleObj name="Equation" r:id="rId6" imgW="978120" imgH="411120" progId="Equation.3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890" y="3816509"/>
                        <a:ext cx="2094610" cy="8861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0548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Logistic Regression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 logistic regression, the log-class odds are a linear function of the input features: 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Learning logistic regression is conceptually similar to linear regression.</a:t>
            </a:r>
          </a:p>
          <a:p>
            <a:r>
              <a:rPr lang="en-US" dirty="0" smtClean="0"/>
              <a:t>Log-linear (or exponential) models are the “nicest” general family of </a:t>
            </a:r>
            <a:r>
              <a:rPr lang="en-US" smtClean="0"/>
              <a:t>statistical models.</a:t>
            </a:r>
            <a:endParaRPr lang="en-US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747739"/>
              </p:ext>
            </p:extLst>
          </p:nvPr>
        </p:nvGraphicFramePr>
        <p:xfrm>
          <a:off x="4326468" y="1989668"/>
          <a:ext cx="2057399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1" name="Equation" r:id="rId3" imgW="1051200" imgH="429480" progId="Equation.3">
                  <p:embed/>
                </p:oleObj>
              </mc:Choice>
              <mc:Fallback>
                <p:oleObj name="Equation" r:id="rId3" imgW="1051200" imgH="429480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6468" y="1989668"/>
                        <a:ext cx="2057399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4767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Logistic Regression: Maximum Likelihood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Notation: the probability that the n-</a:t>
            </a:r>
            <a:r>
              <a:rPr lang="en-US" dirty="0" err="1" smtClean="0"/>
              <a:t>th</a:t>
            </a:r>
            <a:r>
              <a:rPr lang="en-US" dirty="0" smtClean="0"/>
              <a:t> input example is positive = 		which depends on a weight vector </a:t>
            </a:r>
            <a:r>
              <a:rPr lang="en-US" b="1" dirty="0" smtClean="0"/>
              <a:t>w</a:t>
            </a:r>
            <a:r>
              <a:rPr lang="en-US" dirty="0" smtClean="0"/>
              <a:t>.</a:t>
            </a:r>
          </a:p>
          <a:p>
            <a:r>
              <a:rPr lang="en-US" dirty="0" smtClean="0"/>
              <a:t>Positive example has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 = 1</a:t>
            </a:r>
            <a:r>
              <a:rPr lang="en-US" dirty="0" smtClean="0"/>
              <a:t>, negative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 = 0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Then the likelihood assigned to </a:t>
            </a:r>
            <a:r>
              <a:rPr lang="en-US" i="1" dirty="0" smtClean="0"/>
              <a:t>N</a:t>
            </a:r>
            <a:r>
              <a:rPr lang="en-US" dirty="0" smtClean="0"/>
              <a:t> independent training data is</a:t>
            </a:r>
            <a:br>
              <a:rPr lang="en-US" dirty="0" smtClean="0"/>
            </a:br>
            <a:r>
              <a:rPr lang="en-US" dirty="0" smtClean="0"/>
              <a:t> 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The </a:t>
            </a:r>
            <a:r>
              <a:rPr lang="en-US" b="1" dirty="0" smtClean="0"/>
              <a:t>cross-entropy error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2000" dirty="0" smtClean="0"/>
              <a:t>Equivalent to minimizing the KL divergence between the predicted class probabilities and the observed class frequencies.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933496"/>
              </p:ext>
            </p:extLst>
          </p:nvPr>
        </p:nvGraphicFramePr>
        <p:xfrm>
          <a:off x="2656416" y="1871133"/>
          <a:ext cx="425449" cy="53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05" name="Equation" r:id="rId4" imgW="182520" imgH="228240" progId="Equation.3">
                  <p:embed/>
                </p:oleObj>
              </mc:Choice>
              <mc:Fallback>
                <p:oleObj name="Equation" r:id="rId4" imgW="182520" imgH="228240" progId="Equation.3">
                  <p:embed/>
                  <p:pic>
                    <p:nvPicPr>
                      <p:cNvPr id="0" name="Picture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6416" y="1871133"/>
                        <a:ext cx="425449" cy="5389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9696999"/>
              </p:ext>
            </p:extLst>
          </p:nvPr>
        </p:nvGraphicFramePr>
        <p:xfrm>
          <a:off x="1274763" y="4371975"/>
          <a:ext cx="4783137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06" name="Equation" r:id="rId6" imgW="3302000" imgH="457200" progId="Equation.3">
                  <p:embed/>
                </p:oleObj>
              </mc:Choice>
              <mc:Fallback>
                <p:oleObj name="Equation" r:id="rId6" imgW="3302000" imgH="457200" progId="Equation.3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4371975"/>
                        <a:ext cx="4783137" cy="674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857137"/>
              </p:ext>
            </p:extLst>
          </p:nvPr>
        </p:nvGraphicFramePr>
        <p:xfrm>
          <a:off x="2169111" y="2929456"/>
          <a:ext cx="3620541" cy="937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07" name="Equation" r:id="rId8" imgW="1755360" imgH="447840" progId="Equation.3">
                  <p:embed/>
                </p:oleObj>
              </mc:Choice>
              <mc:Fallback>
                <p:oleObj name="Equation" r:id="rId8" imgW="1755360" imgH="447840" progId="Equation.3">
                  <p:embed/>
                  <p:pic>
                    <p:nvPicPr>
                      <p:cNvPr id="0" name="Picture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9111" y="2929456"/>
                        <a:ext cx="3620541" cy="937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5295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Examples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209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Will the person vote conservative, given age, income, previous votes?</a:t>
            </a:r>
          </a:p>
          <a:p>
            <a:r>
              <a:rPr lang="en-US" dirty="0" smtClean="0"/>
              <a:t>Is the patient at risk of diabetes given body mass, age, blood test measurements?</a:t>
            </a:r>
          </a:p>
          <a:p>
            <a:r>
              <a:rPr lang="en-US" dirty="0" smtClean="0"/>
              <a:t>Predict Earthquake vs. nuclear explosion given body wave magnitude and surface wave magnitude.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92226" y="3750734"/>
            <a:ext cx="112077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629959" y="3750735"/>
            <a:ext cx="112077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700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smtClean="0"/>
              <a:t>Income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967692" y="3750736"/>
            <a:ext cx="112077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smtClean="0"/>
              <a:t>Votes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413000" y="4885270"/>
            <a:ext cx="1337733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err="1" smtClean="0"/>
              <a:t>Convervative</a:t>
            </a:r>
            <a:endParaRPr lang="en-US" dirty="0"/>
          </a:p>
        </p:txBody>
      </p:sp>
      <p:cxnSp>
        <p:nvCxnSpPr>
          <p:cNvPr id="10" name="Straight Arrow Connector 9"/>
          <p:cNvCxnSpPr>
            <a:stCxn id="5" idx="4"/>
            <a:endCxn id="8" idx="0"/>
          </p:cNvCxnSpPr>
          <p:nvPr/>
        </p:nvCxnSpPr>
        <p:spPr>
          <a:xfrm>
            <a:off x="1852613" y="4301068"/>
            <a:ext cx="1229254" cy="5842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4"/>
            <a:endCxn id="8" idx="0"/>
          </p:cNvCxnSpPr>
          <p:nvPr/>
        </p:nvCxnSpPr>
        <p:spPr>
          <a:xfrm flipH="1">
            <a:off x="3081867" y="4301069"/>
            <a:ext cx="108479" cy="5842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4"/>
            <a:endCxn id="8" idx="0"/>
          </p:cNvCxnSpPr>
          <p:nvPr/>
        </p:nvCxnSpPr>
        <p:spPr>
          <a:xfrm flipH="1">
            <a:off x="3081867" y="4301070"/>
            <a:ext cx="1446212" cy="584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5266267" y="3594100"/>
            <a:ext cx="3420533" cy="2662766"/>
            <a:chOff x="5266267" y="3594100"/>
            <a:chExt cx="3420533" cy="2662766"/>
          </a:xfrm>
        </p:grpSpPr>
        <p:sp>
          <p:nvSpPr>
            <p:cNvPr id="17" name="Content Placeholder 2"/>
            <p:cNvSpPr txBox="1">
              <a:spLocks/>
            </p:cNvSpPr>
            <p:nvPr/>
          </p:nvSpPr>
          <p:spPr>
            <a:xfrm>
              <a:off x="6096001" y="5458485"/>
              <a:ext cx="1337733" cy="798381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sz="1800" dirty="0" smtClean="0"/>
                <a:t>disaster type</a:t>
              </a:r>
              <a:endParaRPr lang="en-US" sz="1800" dirty="0"/>
            </a:p>
          </p:txBody>
        </p:sp>
        <p:cxnSp>
          <p:nvCxnSpPr>
            <p:cNvPr id="19" name="Straight Arrow Connector 18"/>
            <p:cNvCxnSpPr>
              <a:endCxn id="17" idx="0"/>
            </p:cNvCxnSpPr>
            <p:nvPr/>
          </p:nvCxnSpPr>
          <p:spPr>
            <a:xfrm>
              <a:off x="5978261" y="4874287"/>
              <a:ext cx="786607" cy="5841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32" idx="4"/>
              <a:endCxn id="17" idx="0"/>
            </p:cNvCxnSpPr>
            <p:nvPr/>
          </p:nvCxnSpPr>
          <p:spPr>
            <a:xfrm flipH="1">
              <a:off x="6764868" y="4502964"/>
              <a:ext cx="1172632" cy="95552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5266267" y="3594100"/>
              <a:ext cx="1498601" cy="129837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surface wave magnitude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188199" y="3594100"/>
              <a:ext cx="1498601" cy="90886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body wave magnitude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57385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 Learning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Homework </a:t>
            </a:r>
            <a:r>
              <a:rPr lang="en-US" dirty="0"/>
              <a:t>Exercise: find the gradient of the </a:t>
            </a:r>
            <a:r>
              <a:rPr lang="en-US" dirty="0" smtClean="0"/>
              <a:t>cross-entropy error </a:t>
            </a:r>
            <a:r>
              <a:rPr lang="en-US" dirty="0"/>
              <a:t>function </a:t>
            </a:r>
            <a:r>
              <a:rPr lang="en-US" dirty="0" err="1"/>
              <a:t>wrt</a:t>
            </a:r>
            <a:r>
              <a:rPr lang="en-US" dirty="0"/>
              <a:t> a single input </a:t>
            </a:r>
            <a:r>
              <a:rPr lang="en-US" b="1" dirty="0" err="1" smtClean="0"/>
              <a:t>x</a:t>
            </a:r>
            <a:r>
              <a:rPr lang="en-US" baseline="-25000" dirty="0" err="1" smtClean="0"/>
              <a:t>n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Hint: recall that </a:t>
            </a:r>
            <a:endParaRPr lang="en-US" dirty="0"/>
          </a:p>
          <a:p>
            <a:r>
              <a:rPr lang="en-US" dirty="0" smtClean="0"/>
              <a:t>No closed form minimum since 	is non-linear function of input features.</a:t>
            </a:r>
          </a:p>
          <a:p>
            <a:r>
              <a:rPr lang="en-US" dirty="0" smtClean="0"/>
              <a:t>Can use gradient descent. See </a:t>
            </a:r>
            <a:r>
              <a:rPr lang="en-US" dirty="0" smtClean="0">
                <a:hlinkClick r:id="rId4"/>
              </a:rPr>
              <a:t>Stanford Demo </a:t>
            </a:r>
            <a:r>
              <a:rPr lang="en-US" dirty="0" smtClean="0"/>
              <a:t>with softmax.</a:t>
            </a:r>
          </a:p>
          <a:p>
            <a:r>
              <a:rPr lang="en-US" dirty="0" smtClean="0"/>
              <a:t>Better approach: Use Iterative Reweighted Least Squares (IRLS). 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108200"/>
              </p:ext>
            </p:extLst>
          </p:nvPr>
        </p:nvGraphicFramePr>
        <p:xfrm>
          <a:off x="1274763" y="2235200"/>
          <a:ext cx="4783137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92" name="Equation" r:id="rId5" imgW="3302000" imgH="457200" progId="Equation.3">
                  <p:embed/>
                </p:oleObj>
              </mc:Choice>
              <mc:Fallback>
                <p:oleObj name="Equation" r:id="rId5" imgW="3302000" imgH="457200" progId="Equation.3">
                  <p:embed/>
                  <p:pic>
                    <p:nvPicPr>
                      <p:cNvPr id="0" name="Picture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2235200"/>
                        <a:ext cx="4783137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0712136"/>
              </p:ext>
            </p:extLst>
          </p:nvPr>
        </p:nvGraphicFramePr>
        <p:xfrm>
          <a:off x="5120058" y="3851845"/>
          <a:ext cx="30079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93" name="Equation" r:id="rId7" imgW="182520" imgH="228240" progId="Equation.3">
                  <p:embed/>
                </p:oleObj>
              </mc:Choice>
              <mc:Fallback>
                <p:oleObj name="Equation" r:id="rId7" imgW="182520" imgH="228240" progId="Equation.3">
                  <p:embed/>
                  <p:pic>
                    <p:nvPicPr>
                      <p:cNvPr id="0" name="Picture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0058" y="3851845"/>
                        <a:ext cx="30079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521567"/>
              </p:ext>
            </p:extLst>
          </p:nvPr>
        </p:nvGraphicFramePr>
        <p:xfrm>
          <a:off x="3234890" y="3107266"/>
          <a:ext cx="1387910" cy="664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94" name="Equation" r:id="rId9" imgW="886680" imgH="420480" progId="Equation.3">
                  <p:embed/>
                </p:oleObj>
              </mc:Choice>
              <mc:Fallback>
                <p:oleObj name="Equation" r:id="rId9" imgW="886680" imgH="420480" progId="Equation.3">
                  <p:embed/>
                  <p:pic>
                    <p:nvPicPr>
                      <p:cNvPr id="0" name="Picture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4890" y="3107266"/>
                        <a:ext cx="1387910" cy="6646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5284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logistic regression model learned on non-separable data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Figure Russell and </a:t>
            </a:r>
            <a:r>
              <a:rPr lang="en-US" dirty="0" err="1" smtClean="0"/>
              <a:t>Norvig</a:t>
            </a:r>
            <a:r>
              <a:rPr lang="en-US" dirty="0" smtClean="0"/>
              <a:t> 18.17</a:t>
            </a:r>
            <a:endParaRPr lang="en-US" dirty="0"/>
          </a:p>
        </p:txBody>
      </p:sp>
      <p:pic>
        <p:nvPicPr>
          <p:cNvPr id="6" name="Content Placeholder 5" descr="logistic-cliff.pd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2" b="7922"/>
          <a:stretch>
            <a:fillRect/>
          </a:stretch>
        </p:blipFill>
        <p:spPr>
          <a:xfrm>
            <a:off x="2938276" y="1439838"/>
            <a:ext cx="7027188" cy="4133640"/>
          </a:xfrm>
        </p:spPr>
      </p:pic>
      <p:pic>
        <p:nvPicPr>
          <p:cNvPr id="7" name="Content Placeholder 5" descr="earthquake-noisy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13" r="-9413"/>
          <a:stretch>
            <a:fillRect/>
          </a:stretch>
        </p:blipFill>
        <p:spPr>
          <a:xfrm>
            <a:off x="-251965" y="3588312"/>
            <a:ext cx="4187252" cy="246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81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Multi-Class 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312333"/>
          </a:xfrm>
        </p:spPr>
        <p:txBody>
          <a:bodyPr/>
          <a:lstStyle/>
          <a:p>
            <a:r>
              <a:rPr lang="en-US" dirty="0" smtClean="0"/>
              <a:t>Logistic regression can be extended to multiple classes. </a:t>
            </a:r>
          </a:p>
          <a:p>
            <a:r>
              <a:rPr lang="en-US" dirty="0" smtClean="0"/>
              <a:t>Here’s a picture of what decision boundaries can </a:t>
            </a:r>
            <a:r>
              <a:rPr lang="en-US" smtClean="0"/>
              <a:t>look like.</a:t>
            </a:r>
            <a:endParaRPr lang="en-US" dirty="0"/>
          </a:p>
        </p:txBody>
      </p:sp>
      <p:pic>
        <p:nvPicPr>
          <p:cNvPr id="5" name="Picture 4" descr="Figure4-5b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33" y="2789765"/>
            <a:ext cx="3670299" cy="367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8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Maximum Margin Classifiers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Support Vector Machines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6376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 Drawing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82815" y="1642019"/>
            <a:ext cx="4214482" cy="2037504"/>
          </a:xfrm>
        </p:spPr>
        <p:txBody>
          <a:bodyPr>
            <a:normAutofit/>
          </a:bodyPr>
          <a:lstStyle/>
          <a:p>
            <a:r>
              <a:rPr lang="en-US" dirty="0" smtClean="0"/>
              <a:t>The second big idea of SVMs</a:t>
            </a:r>
          </a:p>
          <a:p>
            <a:r>
              <a:rPr lang="en-US" dirty="0" smtClean="0"/>
              <a:t>Where should we try the line between the classes?</a:t>
            </a:r>
          </a:p>
          <a:p>
            <a:r>
              <a:rPr lang="en-US" dirty="0" smtClean="0"/>
              <a:t>Right in the middle!</a:t>
            </a:r>
            <a:endParaRPr lang="en-US" dirty="0"/>
          </a:p>
        </p:txBody>
      </p:sp>
      <p:pic>
        <p:nvPicPr>
          <p:cNvPr id="5" name="Picture 4" descr="linear-options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297" y="1642019"/>
            <a:ext cx="3686569" cy="3686569"/>
          </a:xfrm>
          <a:prstGeom prst="rect">
            <a:avLst/>
          </a:prstGeom>
        </p:spPr>
      </p:pic>
      <p:pic>
        <p:nvPicPr>
          <p:cNvPr id="6" name="Picture 5" descr="max-margin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88" y="3554110"/>
            <a:ext cx="3333426" cy="333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30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Maximum Margin Classifier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117035" y="1447800"/>
            <a:ext cx="8255427" cy="4572000"/>
          </a:xfrm>
        </p:spPr>
        <p:txBody>
          <a:bodyPr/>
          <a:lstStyle/>
          <a:p>
            <a:r>
              <a:rPr lang="en-US" dirty="0" smtClean="0"/>
              <a:t>Distance from positive/negative class to decision boundary =</a:t>
            </a:r>
            <a:br>
              <a:rPr lang="en-US" dirty="0" smtClean="0"/>
            </a:br>
            <a:r>
              <a:rPr lang="en-US" dirty="0" smtClean="0"/>
              <a:t>distance of closest positive/negative point to boundary</a:t>
            </a:r>
          </a:p>
          <a:p>
            <a:r>
              <a:rPr lang="en-US" b="1" dirty="0"/>
              <a:t>Margin</a:t>
            </a:r>
            <a:r>
              <a:rPr lang="en-US" dirty="0"/>
              <a:t> = minimum distance of either class to </a:t>
            </a:r>
            <a:r>
              <a:rPr lang="en-US" dirty="0" smtClean="0"/>
              <a:t>boundary</a:t>
            </a:r>
          </a:p>
          <a:p>
            <a:r>
              <a:rPr lang="en-US" dirty="0" smtClean="0"/>
              <a:t>Line in the middle =  both classes at same distance = max margin</a:t>
            </a:r>
          </a:p>
        </p:txBody>
      </p:sp>
      <p:pic>
        <p:nvPicPr>
          <p:cNvPr id="12" name="Content Placeholder 14" descr="Figure7-1b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1" r="9781"/>
          <a:stretch>
            <a:fillRect/>
          </a:stretch>
        </p:blipFill>
        <p:spPr>
          <a:xfrm>
            <a:off x="1052797" y="3540270"/>
            <a:ext cx="3098543" cy="3225014"/>
          </a:xfrm>
          <a:prstGeom prst="rect">
            <a:avLst/>
          </a:prstGeom>
        </p:spPr>
      </p:pic>
      <p:pic>
        <p:nvPicPr>
          <p:cNvPr id="13" name="Content Placeholder 15" descr="Figure7-1a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160" b="-12160"/>
          <a:stretch>
            <a:fillRect/>
          </a:stretch>
        </p:blipFill>
        <p:spPr>
          <a:xfrm>
            <a:off x="4953000" y="3618936"/>
            <a:ext cx="3098543" cy="3225014"/>
          </a:xfrm>
          <a:prstGeom prst="rect">
            <a:avLst/>
          </a:prstGeom>
        </p:spPr>
      </p:pic>
      <p:sp>
        <p:nvSpPr>
          <p:cNvPr id="14" name="Text Placeholder 10"/>
          <p:cNvSpPr txBox="1">
            <a:spLocks/>
          </p:cNvSpPr>
          <p:nvPr/>
        </p:nvSpPr>
        <p:spPr>
          <a:xfrm>
            <a:off x="981850" y="3335787"/>
            <a:ext cx="2906722" cy="5413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Maximum Margin</a:t>
            </a:r>
            <a:endParaRPr lang="en-US" dirty="0"/>
          </a:p>
        </p:txBody>
      </p:sp>
      <p:sp>
        <p:nvSpPr>
          <p:cNvPr id="15" name="Text Placeholder 10"/>
          <p:cNvSpPr txBox="1">
            <a:spLocks/>
          </p:cNvSpPr>
          <p:nvPr/>
        </p:nvSpPr>
        <p:spPr>
          <a:xfrm>
            <a:off x="5292529" y="3387045"/>
            <a:ext cx="2906722" cy="5413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Smaller Margin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58337" y="3830851"/>
            <a:ext cx="213106" cy="1827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32749" y="4455445"/>
            <a:ext cx="399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25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Formulation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Decision Boundary = </a:t>
            </a:r>
          </a:p>
          <a:p>
            <a:r>
              <a:rPr lang="en-US" dirty="0" smtClean="0"/>
              <a:t>The distance of a point </a:t>
            </a:r>
            <a:r>
              <a:rPr lang="en-US" b="1" dirty="0" smtClean="0"/>
              <a:t>x</a:t>
            </a:r>
            <a:r>
              <a:rPr lang="en-US" dirty="0" smtClean="0"/>
              <a:t> to the decision boundary =</a:t>
            </a:r>
          </a:p>
          <a:p>
            <a:r>
              <a:rPr lang="en-US" dirty="0" smtClean="0"/>
              <a:t>So 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Want to maximize the margin: </a:t>
            </a:r>
            <a:endParaRPr lang="en-US" dirty="0"/>
          </a:p>
        </p:txBody>
      </p:sp>
      <p:pic>
        <p:nvPicPr>
          <p:cNvPr id="7" name="Picture 6" descr="Figure4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187" y="3061311"/>
            <a:ext cx="4004733" cy="3146576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9213966"/>
              </p:ext>
            </p:extLst>
          </p:nvPr>
        </p:nvGraphicFramePr>
        <p:xfrm>
          <a:off x="4011070" y="1447800"/>
          <a:ext cx="3149600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6" name="Equation" r:id="rId4" imgW="1422400" imgH="241300" progId="Equation.3">
                  <p:embed/>
                </p:oleObj>
              </mc:Choice>
              <mc:Fallback>
                <p:oleObj name="Equation" r:id="rId4" imgW="14224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1070" y="1447800"/>
                        <a:ext cx="3149600" cy="563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5513649"/>
              </p:ext>
            </p:extLst>
          </p:nvPr>
        </p:nvGraphicFramePr>
        <p:xfrm>
          <a:off x="1884849" y="2320384"/>
          <a:ext cx="2677570" cy="851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7" name="Equation" r:id="rId6" imgW="1600200" imgH="482600" progId="Equation.3">
                  <p:embed/>
                </p:oleObj>
              </mc:Choice>
              <mc:Fallback>
                <p:oleObj name="Equation" r:id="rId6" imgW="16002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4849" y="2320384"/>
                        <a:ext cx="2677570" cy="85173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27113"/>
              </p:ext>
            </p:extLst>
          </p:nvPr>
        </p:nvGraphicFramePr>
        <p:xfrm>
          <a:off x="1347601" y="3924114"/>
          <a:ext cx="1838325" cy="30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8" name="Equation" r:id="rId8" imgW="1270000" imgH="203200" progId="Equation.3">
                  <p:embed/>
                </p:oleObj>
              </mc:Choice>
              <mc:Fallback>
                <p:oleObj name="Equation" r:id="rId8" imgW="12700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7601" y="3924114"/>
                        <a:ext cx="1838325" cy="3000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6892530"/>
              </p:ext>
            </p:extLst>
          </p:nvPr>
        </p:nvGraphicFramePr>
        <p:xfrm>
          <a:off x="7798007" y="1782475"/>
          <a:ext cx="637053" cy="734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9" name="Equation" r:id="rId10" imgW="406400" imgH="444500" progId="Equation.3">
                  <p:embed/>
                </p:oleObj>
              </mc:Choice>
              <mc:Fallback>
                <p:oleObj name="Equation" r:id="rId10" imgW="4064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8007" y="1782475"/>
                        <a:ext cx="637053" cy="73480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4474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Max-Margin Weight Learning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Lots of complicated math, deep ideas.</a:t>
            </a:r>
          </a:p>
          <a:p>
            <a:r>
              <a:rPr lang="en-US" dirty="0" smtClean="0"/>
              <a:t>Key: change the parameterization (dual problem).</a:t>
            </a:r>
          </a:p>
          <a:p>
            <a:pPr lvl="1"/>
            <a:r>
              <a:rPr lang="en-US" dirty="0" smtClean="0"/>
              <a:t>introduce importance weights </a:t>
            </a:r>
            <a:r>
              <a:rPr lang="en-US" b="1" dirty="0"/>
              <a:t>α</a:t>
            </a:r>
            <a:r>
              <a:rPr lang="en-US" b="1" baseline="-25000" dirty="0"/>
              <a:t>j </a:t>
            </a:r>
            <a:r>
              <a:rPr lang="en-US" dirty="0" smtClean="0"/>
              <a:t>, one for each data point.</a:t>
            </a:r>
          </a:p>
          <a:p>
            <a:pPr lvl="1"/>
            <a:r>
              <a:rPr lang="en-US" dirty="0" smtClean="0"/>
              <a:t>Weight vector </a:t>
            </a:r>
            <a:r>
              <a:rPr lang="en-US" sz="2000" b="1" dirty="0"/>
              <a:t>w</a:t>
            </a:r>
            <a:r>
              <a:rPr lang="en-US" sz="2000" dirty="0"/>
              <a:t> := </a:t>
            </a:r>
            <a:r>
              <a:rPr lang="en-US" sz="2800" dirty="0"/>
              <a:t>(</a:t>
            </a:r>
            <a:r>
              <a:rPr lang="en-US" dirty="0" err="1"/>
              <a:t>Σ</a:t>
            </a:r>
            <a:r>
              <a:rPr lang="en-US" baseline="-25000" dirty="0" err="1"/>
              <a:t>j</a:t>
            </a:r>
            <a:r>
              <a:rPr lang="en-US" baseline="-25000" dirty="0"/>
              <a:t> </a:t>
            </a:r>
            <a:r>
              <a:rPr lang="en-US" b="1" dirty="0"/>
              <a:t>α</a:t>
            </a:r>
            <a:r>
              <a:rPr lang="en-US" b="1" baseline="-25000" dirty="0"/>
              <a:t>j </a:t>
            </a:r>
            <a:r>
              <a:rPr lang="en-US" dirty="0" err="1"/>
              <a:t>y</a:t>
            </a:r>
            <a:r>
              <a:rPr lang="en-US" baseline="-25000" dirty="0" err="1"/>
              <a:t>j</a:t>
            </a:r>
            <a:r>
              <a:rPr lang="en-US" baseline="-25000" dirty="0"/>
              <a:t> </a:t>
            </a:r>
            <a:r>
              <a:rPr lang="en-US" dirty="0" err="1"/>
              <a:t>x</a:t>
            </a:r>
            <a:r>
              <a:rPr lang="en-US" baseline="-25000" dirty="0" err="1"/>
              <a:t>j</a:t>
            </a:r>
            <a:r>
              <a:rPr lang="en-US" dirty="0"/>
              <a:t>)</a:t>
            </a:r>
            <a:r>
              <a:rPr lang="en-US" dirty="0" smtClean="0"/>
              <a:t> is function of </a:t>
            </a:r>
            <a:r>
              <a:rPr lang="en-US" b="1" dirty="0"/>
              <a:t>α</a:t>
            </a:r>
            <a:r>
              <a:rPr lang="en-US" b="1" baseline="-25000" dirty="0"/>
              <a:t>j </a:t>
            </a:r>
            <a:r>
              <a:rPr lang="en-US" b="1" dirty="0" smtClean="0"/>
              <a:t> 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dirty="0" smtClean="0"/>
              <a:t>data. </a:t>
            </a:r>
          </a:p>
          <a:p>
            <a:pPr lvl="1"/>
            <a:r>
              <a:rPr lang="en-US" dirty="0" smtClean="0"/>
              <a:t>Find </a:t>
            </a:r>
            <a:r>
              <a:rPr lang="en-US" b="1" dirty="0" smtClean="0"/>
              <a:t>α</a:t>
            </a:r>
            <a:r>
              <a:rPr lang="en-US" b="1" baseline="-25000" dirty="0" smtClean="0"/>
              <a:t>j</a:t>
            </a:r>
            <a:r>
              <a:rPr lang="en-US" dirty="0" smtClean="0"/>
              <a:t> </a:t>
            </a:r>
            <a:r>
              <a:rPr lang="en-US" dirty="0" err="1" smtClean="0"/>
              <a:t>s.t.</a:t>
            </a:r>
            <a:r>
              <a:rPr lang="en-US" dirty="0" smtClean="0"/>
              <a:t> resulting </a:t>
            </a:r>
            <a:r>
              <a:rPr lang="en-US" b="1" dirty="0"/>
              <a:t>w</a:t>
            </a:r>
            <a:r>
              <a:rPr lang="en-US" dirty="0"/>
              <a:t> </a:t>
            </a:r>
            <a:r>
              <a:rPr lang="en-US" dirty="0" smtClean="0"/>
              <a:t>maximizes the margin: relatively easy.</a:t>
            </a:r>
          </a:p>
        </p:txBody>
      </p:sp>
    </p:spTree>
    <p:extLst>
      <p:ext uri="{BB962C8B-B14F-4D97-AF65-F5344CB8AC3E}">
        <p14:creationId xmlns:p14="http://schemas.microsoft.com/office/powerpoint/2010/main" val="6450953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Max-Margin Classifier = Support Vector Machine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Given </a:t>
            </a:r>
            <a:r>
              <a:rPr lang="en-US" sz="2000" b="1" dirty="0"/>
              <a:t>w</a:t>
            </a:r>
            <a:r>
              <a:rPr lang="en-US" sz="2000" dirty="0"/>
              <a:t> := </a:t>
            </a:r>
            <a:r>
              <a:rPr lang="en-US" sz="2800" dirty="0"/>
              <a:t>(</a:t>
            </a:r>
            <a:r>
              <a:rPr lang="en-US" dirty="0" err="1"/>
              <a:t>Σ</a:t>
            </a:r>
            <a:r>
              <a:rPr lang="en-US" baseline="-25000" dirty="0" err="1"/>
              <a:t>j</a:t>
            </a:r>
            <a:r>
              <a:rPr lang="en-US" baseline="-25000" dirty="0"/>
              <a:t> </a:t>
            </a:r>
            <a:r>
              <a:rPr lang="en-US" b="1" dirty="0"/>
              <a:t>α</a:t>
            </a:r>
            <a:r>
              <a:rPr lang="en-US" b="1" baseline="-25000" dirty="0"/>
              <a:t>j </a:t>
            </a:r>
            <a:r>
              <a:rPr lang="en-US" dirty="0" err="1"/>
              <a:t>y</a:t>
            </a:r>
            <a:r>
              <a:rPr lang="en-US" baseline="-25000" dirty="0" err="1"/>
              <a:t>j</a:t>
            </a:r>
            <a:r>
              <a:rPr lang="en-US" baseline="-25000" dirty="0"/>
              <a:t> </a:t>
            </a:r>
            <a:r>
              <a:rPr lang="en-US" dirty="0" err="1"/>
              <a:t>x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r>
              <a:rPr lang="en-US" dirty="0" smtClean="0"/>
              <a:t>, what </a:t>
            </a:r>
            <a:r>
              <a:rPr lang="en-US" dirty="0"/>
              <a:t>is the resulting classifier</a:t>
            </a:r>
            <a:r>
              <a:rPr lang="en-US" dirty="0" smtClean="0"/>
              <a:t>?</a:t>
            </a:r>
          </a:p>
          <a:p>
            <a:r>
              <a:rPr lang="en-US" dirty="0" smtClean="0"/>
              <a:t>y(</a:t>
            </a:r>
            <a:r>
              <a:rPr lang="en-US" b="1" dirty="0" smtClean="0"/>
              <a:t>x</a:t>
            </a:r>
            <a:r>
              <a:rPr lang="en-US" dirty="0" smtClean="0"/>
              <a:t>) = </a:t>
            </a:r>
            <a:r>
              <a:rPr lang="en-US" b="1" dirty="0" smtClean="0"/>
              <a:t>w </a:t>
            </a:r>
            <a:r>
              <a:rPr lang="en-US" b="1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b="1" dirty="0" smtClean="0">
                <a:ea typeface="Wingdings"/>
                <a:cs typeface="Wingdings"/>
                <a:sym typeface="Wingdings"/>
              </a:rPr>
              <a:t>x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 + w</a:t>
            </a:r>
            <a:r>
              <a:rPr lang="en-US" baseline="-25000" dirty="0" smtClean="0">
                <a:ea typeface="Wingdings"/>
                <a:cs typeface="Wingdings"/>
                <a:sym typeface="Wingdings"/>
              </a:rPr>
              <a:t>0</a:t>
            </a:r>
            <a:r>
              <a:rPr lang="en-US" dirty="0" smtClean="0">
                <a:ea typeface="Wingdings"/>
                <a:cs typeface="Wingdings"/>
                <a:sym typeface="Wingdings"/>
              </a:rPr>
              <a:t/>
            </a:r>
            <a:br>
              <a:rPr lang="en-US" dirty="0" smtClean="0">
                <a:ea typeface="Wingdings"/>
                <a:cs typeface="Wingdings"/>
                <a:sym typeface="Wingdings"/>
              </a:rPr>
            </a:br>
            <a:r>
              <a:rPr lang="en-US" dirty="0" smtClean="0">
                <a:ea typeface="Wingdings"/>
                <a:cs typeface="Wingdings"/>
                <a:sym typeface="Wingdings"/>
              </a:rPr>
              <a:t>        =  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j</a:t>
            </a:r>
            <a:r>
              <a:rPr lang="en-US" baseline="-25000" dirty="0" smtClean="0"/>
              <a:t> </a:t>
            </a:r>
            <a:r>
              <a:rPr lang="en-US" b="1" dirty="0"/>
              <a:t>α</a:t>
            </a:r>
            <a:r>
              <a:rPr lang="en-US" b="1" baseline="-25000" dirty="0"/>
              <a:t>j </a:t>
            </a:r>
            <a:r>
              <a:rPr lang="en-US" dirty="0" err="1"/>
              <a:t>y</a:t>
            </a:r>
            <a:r>
              <a:rPr lang="en-US" baseline="-25000" dirty="0" err="1"/>
              <a:t>j</a:t>
            </a:r>
            <a:r>
              <a:rPr lang="en-US" baseline="-25000" dirty="0"/>
              <a:t> </a:t>
            </a:r>
            <a:r>
              <a:rPr lang="en-US" b="1" dirty="0" err="1"/>
              <a:t>x</a:t>
            </a:r>
            <a:r>
              <a:rPr lang="en-US" b="1" baseline="-25000" dirty="0" err="1"/>
              <a:t>j</a:t>
            </a:r>
            <a:r>
              <a:rPr lang="en-US" b="1" dirty="0" smtClean="0"/>
              <a:t> </a:t>
            </a:r>
            <a:r>
              <a:rPr lang="en-US" b="1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b="1" dirty="0">
                <a:ea typeface="Wingdings"/>
                <a:cs typeface="Wingdings"/>
                <a:sym typeface="Wingdings"/>
              </a:rPr>
              <a:t>x</a:t>
            </a:r>
            <a:r>
              <a:rPr lang="en-US" dirty="0">
                <a:ea typeface="Wingdings"/>
                <a:cs typeface="Wingdings"/>
                <a:sym typeface="Wingdings"/>
              </a:rPr>
              <a:t> + 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w</a:t>
            </a:r>
            <a:r>
              <a:rPr lang="en-US" baseline="-25000" dirty="0" smtClean="0">
                <a:ea typeface="Wingdings"/>
                <a:cs typeface="Wingdings"/>
                <a:sym typeface="Wingdings"/>
              </a:rPr>
              <a:t>0</a:t>
            </a:r>
            <a:r>
              <a:rPr lang="en-US" dirty="0" smtClean="0">
                <a:ea typeface="Wingdings"/>
                <a:cs typeface="Wingdings"/>
                <a:sym typeface="Wingdings"/>
              </a:rPr>
              <a:t/>
            </a:r>
            <a:br>
              <a:rPr lang="en-US" dirty="0" smtClean="0">
                <a:ea typeface="Wingdings"/>
                <a:cs typeface="Wingdings"/>
                <a:sym typeface="Wingdings"/>
              </a:rPr>
            </a:br>
            <a:r>
              <a:rPr lang="en-US" dirty="0" smtClean="0">
                <a:ea typeface="Wingdings"/>
                <a:cs typeface="Wingdings"/>
                <a:sym typeface="Wingdings"/>
              </a:rPr>
              <a:t>        =  </a:t>
            </a:r>
            <a:r>
              <a:rPr lang="en-US" dirty="0" err="1"/>
              <a:t>Σ</a:t>
            </a:r>
            <a:r>
              <a:rPr lang="en-US" baseline="-25000" dirty="0" err="1"/>
              <a:t>j</a:t>
            </a:r>
            <a:r>
              <a:rPr lang="en-US" baseline="-25000" dirty="0"/>
              <a:t> </a:t>
            </a:r>
            <a:r>
              <a:rPr lang="en-US" b="1" dirty="0"/>
              <a:t>α</a:t>
            </a:r>
            <a:r>
              <a:rPr lang="en-US" b="1" baseline="-25000" dirty="0"/>
              <a:t>j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j</a:t>
            </a:r>
            <a:r>
              <a:rPr lang="en-US" baseline="-25000" dirty="0" smtClean="0"/>
              <a:t> </a:t>
            </a:r>
            <a:r>
              <a:rPr lang="en-US" dirty="0" smtClean="0"/>
              <a:t>(</a:t>
            </a:r>
            <a:r>
              <a:rPr lang="en-US" b="1" dirty="0" err="1" smtClean="0"/>
              <a:t>x</a:t>
            </a:r>
            <a:r>
              <a:rPr lang="en-US" b="1" baseline="-25000" dirty="0" err="1" smtClean="0"/>
              <a:t>j</a:t>
            </a:r>
            <a:r>
              <a:rPr lang="en-US" b="1" dirty="0" smtClean="0"/>
              <a:t> </a:t>
            </a:r>
            <a:r>
              <a:rPr lang="en-US" b="1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b="1" dirty="0" smtClean="0">
                <a:ea typeface="Wingdings"/>
                <a:cs typeface="Wingdings"/>
                <a:sym typeface="Wingdings"/>
              </a:rPr>
              <a:t>x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) -b           % b = -w</a:t>
            </a:r>
            <a:r>
              <a:rPr lang="en-US" baseline="-25000" dirty="0" smtClean="0">
                <a:ea typeface="Wingdings"/>
                <a:cs typeface="Wingdings"/>
                <a:sym typeface="Wingdings"/>
              </a:rPr>
              <a:t>0</a:t>
            </a:r>
            <a:br>
              <a:rPr lang="en-US" baseline="-25000" dirty="0" smtClean="0">
                <a:ea typeface="Wingdings"/>
                <a:cs typeface="Wingdings"/>
                <a:sym typeface="Wingdings"/>
              </a:rPr>
            </a:br>
            <a:r>
              <a:rPr lang="en-US" dirty="0" smtClean="0">
                <a:ea typeface="Wingdings"/>
                <a:cs typeface="Wingdings"/>
                <a:sym typeface="Wingdings"/>
              </a:rPr>
              <a:t>        = the SVM classification formula!</a:t>
            </a:r>
            <a:endParaRPr lang="en-US" baseline="-25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119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Transformations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Basis Functions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136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Separation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Russell and </a:t>
            </a:r>
            <a:r>
              <a:rPr lang="en-US" dirty="0" err="1" smtClean="0"/>
              <a:t>Norvig</a:t>
            </a:r>
            <a:r>
              <a:rPr lang="en-US" dirty="0" smtClean="0"/>
              <a:t> Figure 18.15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17667" y="3469460"/>
            <a:ext cx="3092225" cy="2785900"/>
            <a:chOff x="5266267" y="3594100"/>
            <a:chExt cx="3092225" cy="2785900"/>
          </a:xfrm>
        </p:grpSpPr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5459626" y="5458485"/>
              <a:ext cx="2419105" cy="92151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sz="1800" dirty="0" smtClean="0"/>
                <a:t>white = earthquake</a:t>
              </a:r>
            </a:p>
            <a:p>
              <a:pPr>
                <a:buFont typeface="Wingdings 2"/>
                <a:buNone/>
              </a:pPr>
              <a:r>
                <a:rPr lang="en-US" sz="1800" dirty="0" smtClean="0"/>
                <a:t>black = nuclear explosion</a:t>
              </a:r>
              <a:endParaRPr lang="en-US" sz="1800" dirty="0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6096001" y="4663541"/>
              <a:ext cx="780530" cy="794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>
              <a:stCxn id="11" idx="4"/>
            </p:cNvCxnSpPr>
            <p:nvPr/>
          </p:nvCxnSpPr>
          <p:spPr>
            <a:xfrm flipH="1">
              <a:off x="6876531" y="4663541"/>
              <a:ext cx="732661" cy="794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5266267" y="3594100"/>
              <a:ext cx="1498601" cy="103870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x1 = surface wave magnitude</a:t>
              </a:r>
              <a:endParaRPr lang="en-US" sz="14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59891" y="3624840"/>
              <a:ext cx="1498601" cy="103870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x2 = body wave magnitude</a:t>
              </a:r>
              <a:endParaRPr lang="en-US" sz="1400" dirty="0"/>
            </a:p>
          </p:txBody>
        </p:sp>
      </p:grpSp>
      <p:pic>
        <p:nvPicPr>
          <p:cNvPr id="21" name="Content Placeholder 20" descr="earthquake-paper.pd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13" r="-9413"/>
          <a:stretch>
            <a:fillRect/>
          </a:stretch>
        </p:blipFill>
        <p:spPr>
          <a:xfrm>
            <a:off x="2158506" y="1417638"/>
            <a:ext cx="7772400" cy="4572000"/>
          </a:xfrm>
        </p:spPr>
      </p:pic>
    </p:spTree>
    <p:extLst>
      <p:ext uri="{BB962C8B-B14F-4D97-AF65-F5344CB8AC3E}">
        <p14:creationId xmlns:p14="http://schemas.microsoft.com/office/powerpoint/2010/main" val="1590377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Basis Functions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Powerful approach to non-</a:t>
            </a:r>
            <a:r>
              <a:rPr lang="en-US" dirty="0" err="1" smtClean="0"/>
              <a:t>separability</a:t>
            </a:r>
            <a:endParaRPr lang="en-US" dirty="0"/>
          </a:p>
          <a:p>
            <a:r>
              <a:rPr lang="en-US" dirty="0" smtClean="0"/>
              <a:t>Extract new features from the original data </a:t>
            </a:r>
          </a:p>
          <a:p>
            <a:pPr lvl="1"/>
            <a:r>
              <a:rPr lang="en-US" dirty="0" smtClean="0"/>
              <a:t>Called basis functions in the context of linear regression</a:t>
            </a:r>
          </a:p>
          <a:p>
            <a:r>
              <a:rPr lang="en-US" dirty="0" smtClean="0"/>
              <a:t>Perform linear classification on the new features, not the original data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Instances may be linearly separable in the new feature space</a:t>
            </a:r>
          </a:p>
          <a:p>
            <a:pPr>
              <a:buFont typeface="Lucida Grande"/>
              <a:buChar char="-"/>
            </a:pPr>
            <a:r>
              <a:rPr lang="en-US" dirty="0" smtClean="0"/>
              <a:t>The new features may not be as meaningful or </a:t>
            </a:r>
            <a:r>
              <a:rPr lang="en-US" b="1" dirty="0" smtClean="0"/>
              <a:t>interpretable</a:t>
            </a:r>
            <a:r>
              <a:rPr lang="en-US" dirty="0" smtClean="0"/>
              <a:t> as the original ones.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767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Figure Bishop 4.12 see also </a:t>
            </a:r>
            <a:endParaRPr lang="en-US" dirty="0"/>
          </a:p>
        </p:txBody>
      </p:sp>
      <p:pic>
        <p:nvPicPr>
          <p:cNvPr id="6" name="Content Placeholder 5" descr="Figure4.12a.pd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965" b="-10965"/>
          <a:stretch>
            <a:fillRect/>
          </a:stretch>
        </p:blipFill>
        <p:spPr>
          <a:xfrm>
            <a:off x="914400" y="1011229"/>
            <a:ext cx="3749675" cy="4572000"/>
          </a:xfrm>
        </p:spPr>
      </p:pic>
      <p:pic>
        <p:nvPicPr>
          <p:cNvPr id="7" name="Content Placeholder 6" descr="Figure4.12b.pdf"/>
          <p:cNvPicPr>
            <a:picLocks noGrp="1" noChangeAspect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976" b="-10976"/>
          <a:stretch>
            <a:fillRect/>
          </a:stretch>
        </p:blipFill>
        <p:spPr>
          <a:xfrm>
            <a:off x="4876800" y="1011229"/>
            <a:ext cx="3749040" cy="4572000"/>
          </a:xfrm>
        </p:spPr>
      </p:pic>
      <p:sp>
        <p:nvSpPr>
          <p:cNvPr id="5" name="TextBox 4"/>
          <p:cNvSpPr txBox="1"/>
          <p:nvPr/>
        </p:nvSpPr>
        <p:spPr>
          <a:xfrm>
            <a:off x="533399" y="5063066"/>
            <a:ext cx="728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φ</a:t>
            </a:r>
            <a:r>
              <a:rPr lang="en-US" baseline="-25000" dirty="0" smtClean="0"/>
              <a:t>1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i="1" dirty="0" smtClean="0"/>
              <a:t>,x</a:t>
            </a:r>
            <a:r>
              <a:rPr lang="en-US" i="1" baseline="-25000" dirty="0" smtClean="0"/>
              <a:t>2</a:t>
            </a:r>
            <a:r>
              <a:rPr lang="en-US" dirty="0" smtClean="0"/>
              <a:t>) measures distance from left green cross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φ</a:t>
            </a:r>
            <a:r>
              <a:rPr lang="en-US" baseline="-25000" dirty="0" smtClean="0"/>
              <a:t>2</a:t>
            </a:r>
            <a:r>
              <a:rPr lang="en-US" dirty="0" smtClean="0"/>
              <a:t>(</a:t>
            </a:r>
            <a:r>
              <a:rPr lang="en-US" i="1" dirty="0"/>
              <a:t>x</a:t>
            </a:r>
            <a:r>
              <a:rPr lang="en-US" i="1" baseline="-25000" dirty="0"/>
              <a:t>1</a:t>
            </a:r>
            <a:r>
              <a:rPr lang="en-US" i="1" dirty="0"/>
              <a:t>,x</a:t>
            </a:r>
            <a:r>
              <a:rPr lang="en-US" i="1" baseline="-25000" dirty="0"/>
              <a:t>2</a:t>
            </a:r>
            <a:r>
              <a:rPr lang="en-US" dirty="0"/>
              <a:t>) </a:t>
            </a:r>
            <a:r>
              <a:rPr lang="en-US" dirty="0" smtClean="0"/>
              <a:t>measures closeness to </a:t>
            </a:r>
            <a:r>
              <a:rPr lang="en-US" dirty="0" err="1" smtClean="0"/>
              <a:t>centre</a:t>
            </a:r>
            <a:r>
              <a:rPr lang="en-US" dirty="0" smtClean="0"/>
              <a:t> green cross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hlinkClick r:id="rId5"/>
              </a:rPr>
              <a:t>3D 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679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Visualize Transformation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996181"/>
              </p:ext>
            </p:extLst>
          </p:nvPr>
        </p:nvGraphicFramePr>
        <p:xfrm>
          <a:off x="1151466" y="1855047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994494"/>
              </p:ext>
            </p:extLst>
          </p:nvPr>
        </p:nvGraphicFramePr>
        <p:xfrm>
          <a:off x="1278466" y="3572933"/>
          <a:ext cx="6096000" cy="3708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Down Arrow 9"/>
          <p:cNvSpPr/>
          <p:nvPr/>
        </p:nvSpPr>
        <p:spPr>
          <a:xfrm>
            <a:off x="3445933" y="2429933"/>
            <a:ext cx="440267" cy="8128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318000" y="2717800"/>
            <a:ext cx="200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continuous function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374466" y="1855047"/>
            <a:ext cx="162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original data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36205" y="3572933"/>
            <a:ext cx="162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transformed data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20794" y="4350336"/>
            <a:ext cx="679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Transformations can keep/increase/decrease original dimensionality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1296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Kernelization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 the SVM classification formula</a:t>
            </a:r>
            <a:br>
              <a:rPr lang="en-US" dirty="0" smtClean="0"/>
            </a:br>
            <a:r>
              <a:rPr lang="en-US" dirty="0" smtClean="0"/>
              <a:t>y</a:t>
            </a:r>
            <a:r>
              <a:rPr lang="en-US" dirty="0"/>
              <a:t>(</a:t>
            </a:r>
            <a:r>
              <a:rPr lang="en-US" b="1" dirty="0"/>
              <a:t>x</a:t>
            </a:r>
            <a:r>
              <a:rPr lang="en-US" dirty="0" smtClean="0"/>
              <a:t>) =</a:t>
            </a:r>
            <a:r>
              <a:rPr lang="en-US" dirty="0" err="1"/>
              <a:t>Σ</a:t>
            </a:r>
            <a:r>
              <a:rPr lang="en-US" baseline="-25000" dirty="0" err="1"/>
              <a:t>j</a:t>
            </a:r>
            <a:r>
              <a:rPr lang="en-US" baseline="-25000" dirty="0"/>
              <a:t> </a:t>
            </a:r>
            <a:r>
              <a:rPr lang="en-US" b="1" dirty="0"/>
              <a:t>α</a:t>
            </a:r>
            <a:r>
              <a:rPr lang="en-US" b="1" baseline="-25000" dirty="0"/>
              <a:t>j </a:t>
            </a:r>
            <a:r>
              <a:rPr lang="en-US" dirty="0" err="1"/>
              <a:t>y</a:t>
            </a:r>
            <a:r>
              <a:rPr lang="en-US" baseline="-25000" dirty="0" err="1"/>
              <a:t>j</a:t>
            </a:r>
            <a:r>
              <a:rPr lang="en-US" baseline="-25000" dirty="0"/>
              <a:t> </a:t>
            </a:r>
            <a:r>
              <a:rPr lang="en-US" dirty="0"/>
              <a:t>(</a:t>
            </a:r>
            <a:r>
              <a:rPr lang="en-US" b="1" dirty="0" err="1"/>
              <a:t>x</a:t>
            </a:r>
            <a:r>
              <a:rPr lang="en-US" b="1" baseline="-25000" dirty="0" err="1"/>
              <a:t>j</a:t>
            </a:r>
            <a:r>
              <a:rPr lang="en-US" b="1" dirty="0"/>
              <a:t> </a:t>
            </a:r>
            <a:r>
              <a:rPr lang="en-US" b="1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b="1" dirty="0">
                <a:ea typeface="Wingdings"/>
                <a:cs typeface="Wingdings"/>
                <a:sym typeface="Wingdings"/>
              </a:rPr>
              <a:t>x</a:t>
            </a:r>
            <a:r>
              <a:rPr lang="en-US" dirty="0">
                <a:ea typeface="Wingdings"/>
                <a:cs typeface="Wingdings"/>
                <a:sym typeface="Wingdings"/>
              </a:rPr>
              <a:t>) -b </a:t>
            </a:r>
            <a:r>
              <a:rPr lang="en-US" dirty="0" smtClean="0"/>
              <a:t> </a:t>
            </a:r>
          </a:p>
          <a:p>
            <a:r>
              <a:rPr lang="en-US" dirty="0" smtClean="0"/>
              <a:t>replace the dot product by a general kernel</a:t>
            </a:r>
            <a:br>
              <a:rPr lang="en-US" dirty="0" smtClean="0"/>
            </a:br>
            <a:r>
              <a:rPr lang="en-US" dirty="0"/>
              <a:t>y(</a:t>
            </a:r>
            <a:r>
              <a:rPr lang="en-US" b="1" dirty="0"/>
              <a:t>x</a:t>
            </a:r>
            <a:r>
              <a:rPr lang="en-US" dirty="0"/>
              <a:t>) =</a:t>
            </a:r>
            <a:r>
              <a:rPr lang="en-US" dirty="0" err="1"/>
              <a:t>Σ</a:t>
            </a:r>
            <a:r>
              <a:rPr lang="en-US" baseline="-25000" dirty="0" err="1"/>
              <a:t>j</a:t>
            </a:r>
            <a:r>
              <a:rPr lang="en-US" baseline="-25000" dirty="0"/>
              <a:t> </a:t>
            </a:r>
            <a:r>
              <a:rPr lang="en-US" b="1" dirty="0"/>
              <a:t>α</a:t>
            </a:r>
            <a:r>
              <a:rPr lang="en-US" b="1" baseline="-25000" dirty="0"/>
              <a:t>j </a:t>
            </a:r>
            <a:r>
              <a:rPr lang="en-US" dirty="0" err="1"/>
              <a:t>y</a:t>
            </a:r>
            <a:r>
              <a:rPr lang="en-US" baseline="-25000" dirty="0" err="1"/>
              <a:t>j</a:t>
            </a:r>
            <a:r>
              <a:rPr lang="en-US" baseline="-25000" dirty="0"/>
              <a:t> </a:t>
            </a:r>
            <a:r>
              <a:rPr lang="en-US" dirty="0" smtClean="0"/>
              <a:t>(k(</a:t>
            </a:r>
            <a:r>
              <a:rPr lang="en-US" b="1" dirty="0" err="1" smtClean="0"/>
              <a:t>x</a:t>
            </a:r>
            <a:r>
              <a:rPr lang="en-US" b="1" baseline="-25000" dirty="0" err="1" smtClean="0"/>
              <a:t>j</a:t>
            </a:r>
            <a:r>
              <a:rPr lang="en-US" b="1" dirty="0" err="1"/>
              <a:t>,</a:t>
            </a:r>
            <a:r>
              <a:rPr lang="en-US" b="1" dirty="0" err="1" smtClean="0">
                <a:ea typeface="Wingdings"/>
                <a:cs typeface="Wingdings"/>
                <a:sym typeface="Wingdings"/>
              </a:rPr>
              <a:t>x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)) </a:t>
            </a:r>
            <a:r>
              <a:rPr lang="mr-IN" dirty="0" smtClean="0">
                <a:ea typeface="Wingdings"/>
                <a:cs typeface="Wingdings"/>
                <a:sym typeface="Wingdings"/>
              </a:rPr>
              <a:t>–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b</a:t>
            </a:r>
          </a:p>
          <a:p>
            <a:r>
              <a:rPr lang="en-US" dirty="0" smtClean="0">
                <a:ea typeface="Wingdings"/>
                <a:cs typeface="Wingdings"/>
                <a:sym typeface="Wingdings"/>
              </a:rPr>
              <a:t>Kernel measures similarity between two data points</a:t>
            </a:r>
          </a:p>
          <a:p>
            <a:r>
              <a:rPr lang="en-US" dirty="0" smtClean="0">
                <a:ea typeface="Wingdings"/>
                <a:cs typeface="Wingdings"/>
                <a:sym typeface="Wingdings"/>
              </a:rPr>
              <a:t>Non-linear kernel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 non-linear classifier!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1882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99955"/>
          </a:xfrm>
        </p:spPr>
        <p:txBody>
          <a:bodyPr/>
          <a:lstStyle/>
          <a:p>
            <a:r>
              <a:rPr lang="en-US" dirty="0" smtClean="0"/>
              <a:t>SVM with Gaussian kernel K(</a:t>
            </a:r>
            <a:r>
              <a:rPr lang="en-US" dirty="0" err="1" smtClean="0"/>
              <a:t>x,z</a:t>
            </a:r>
            <a:r>
              <a:rPr lang="en-US" dirty="0" smtClean="0"/>
              <a:t>) = </a:t>
            </a:r>
            <a:r>
              <a:rPr lang="en-US" dirty="0" err="1" smtClean="0"/>
              <a:t>exp</a:t>
            </a:r>
            <a:r>
              <a:rPr lang="en-US" dirty="0" smtClean="0"/>
              <a:t>{- </a:t>
            </a:r>
            <a:r>
              <a:rPr lang="en-US" dirty="0" err="1" smtClean="0"/>
              <a:t>dist</a:t>
            </a:r>
            <a:r>
              <a:rPr lang="en-US" dirty="0" smtClean="0"/>
              <a:t>(</a:t>
            </a:r>
            <a:r>
              <a:rPr lang="en-US" dirty="0" err="1" smtClean="0"/>
              <a:t>x,z</a:t>
            </a:r>
            <a:r>
              <a:rPr lang="en-US" dirty="0" smtClean="0"/>
              <a:t>)/2σ</a:t>
            </a:r>
            <a:r>
              <a:rPr lang="en-US" baseline="30000" dirty="0" smtClean="0"/>
              <a:t>2</a:t>
            </a:r>
            <a:r>
              <a:rPr lang="en-US" dirty="0" smtClean="0"/>
              <a:t>}</a:t>
            </a:r>
          </a:p>
          <a:p>
            <a:r>
              <a:rPr lang="en-US" dirty="0" smtClean="0"/>
              <a:t>Support vectors circled</a:t>
            </a:r>
          </a:p>
          <a:p>
            <a:r>
              <a:rPr lang="en-US" dirty="0" smtClean="0"/>
              <a:t>Linear decision boundary in basis function space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sym typeface="Wingdings"/>
              </a:rPr>
              <a:t/>
            </a:r>
            <a:br>
              <a:rPr lang="en-US" dirty="0">
                <a:sym typeface="Wingdings"/>
              </a:rPr>
            </a:br>
            <a:r>
              <a:rPr lang="en-US" dirty="0" smtClean="0"/>
              <a:t>non-linear in original feature space</a:t>
            </a:r>
            <a:endParaRPr lang="en-US" dirty="0"/>
          </a:p>
        </p:txBody>
      </p:sp>
      <p:pic>
        <p:nvPicPr>
          <p:cNvPr id="5" name="Picture 4" descr="Figure7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48" y="3401549"/>
            <a:ext cx="3711627" cy="277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44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Kernel Trick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Naive Option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compute basis functions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compute dot product for basis functions</a:t>
            </a:r>
          </a:p>
          <a:p>
            <a:r>
              <a:rPr lang="en-US" dirty="0" smtClean="0"/>
              <a:t>Kernel  Trick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Compute dot product for basis functions </a:t>
            </a:r>
            <a:r>
              <a:rPr lang="en-US" b="1" dirty="0" smtClean="0"/>
              <a:t>directly</a:t>
            </a:r>
            <a:r>
              <a:rPr lang="en-US" dirty="0" smtClean="0"/>
              <a:t> using similarity metric on </a:t>
            </a:r>
            <a:r>
              <a:rPr lang="en-US" b="1" dirty="0" smtClean="0"/>
              <a:t>original feature vectors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23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21191356"/>
              </p:ext>
            </p:extLst>
          </p:nvPr>
        </p:nvGraphicFramePr>
        <p:xfrm>
          <a:off x="914400" y="1832287"/>
          <a:ext cx="466344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/>
                <a:gridCol w="1554480"/>
                <a:gridCol w="15544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f3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(x</a:t>
                      </a:r>
                      <a:r>
                        <a:rPr lang="en-US" sz="2400" baseline="-25000" dirty="0" smtClean="0"/>
                        <a:t>1</a:t>
                      </a:r>
                      <a:r>
                        <a:rPr lang="en-US" sz="2400" dirty="0" smtClean="0"/>
                        <a:t>)</a:t>
                      </a:r>
                      <a:r>
                        <a:rPr lang="en-US" sz="2400" baseline="30000" dirty="0" smtClean="0"/>
                        <a:t>2</a:t>
                      </a:r>
                      <a:endParaRPr 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(x</a:t>
                      </a:r>
                      <a:r>
                        <a:rPr lang="en-US" sz="2400" baseline="-25000" dirty="0" smtClean="0"/>
                        <a:t>2</a:t>
                      </a:r>
                      <a:r>
                        <a:rPr lang="en-US" sz="2400" dirty="0" smtClean="0"/>
                        <a:t>)</a:t>
                      </a:r>
                      <a:r>
                        <a:rPr lang="en-US" sz="2400" baseline="30000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√2x</a:t>
                      </a:r>
                      <a:r>
                        <a:rPr lang="en-US" sz="2400" baseline="-25000" dirty="0" smtClean="0"/>
                        <a:t>1</a:t>
                      </a:r>
                      <a:r>
                        <a:rPr lang="en-US" sz="2400" dirty="0" smtClean="0"/>
                        <a:t>x</a:t>
                      </a:r>
                      <a:r>
                        <a:rPr lang="en-US" sz="2400" baseline="-25000" dirty="0" smtClean="0"/>
                        <a:t>2</a:t>
                      </a:r>
                      <a:endParaRPr lang="en-US" sz="2400" baseline="300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9624" y="4430598"/>
            <a:ext cx="8347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Exercise: show that </a:t>
            </a:r>
            <a:br>
              <a:rPr lang="en-US" sz="2800" dirty="0" smtClean="0"/>
            </a:br>
            <a:r>
              <a:rPr lang="en-US" sz="2800" dirty="0" smtClean="0"/>
              <a:t>(f1,f2,f3) </a:t>
            </a:r>
            <a:r>
              <a:rPr lang="en-US" sz="28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 smtClean="0"/>
              <a:t>(g1, g2,g3) = [(x1,x2) </a:t>
            </a: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 smtClean="0"/>
              <a:t> (z1,z2)]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33589734"/>
              </p:ext>
            </p:extLst>
          </p:nvPr>
        </p:nvGraphicFramePr>
        <p:xfrm>
          <a:off x="914400" y="3146866"/>
          <a:ext cx="466344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/>
                <a:gridCol w="1554480"/>
                <a:gridCol w="15544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g3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(z</a:t>
                      </a:r>
                      <a:r>
                        <a:rPr lang="en-US" sz="2400" baseline="-25000" dirty="0" smtClean="0"/>
                        <a:t>1</a:t>
                      </a:r>
                      <a:r>
                        <a:rPr lang="en-US" sz="2400" dirty="0" smtClean="0"/>
                        <a:t>)</a:t>
                      </a:r>
                      <a:r>
                        <a:rPr lang="en-US" sz="2400" baseline="30000" dirty="0" smtClean="0"/>
                        <a:t>2</a:t>
                      </a:r>
                      <a:endParaRPr 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(z</a:t>
                      </a:r>
                      <a:r>
                        <a:rPr lang="en-US" sz="2400" baseline="-25000" dirty="0" smtClean="0"/>
                        <a:t>2</a:t>
                      </a:r>
                      <a:r>
                        <a:rPr lang="en-US" sz="2400" dirty="0" smtClean="0"/>
                        <a:t>)</a:t>
                      </a:r>
                      <a:r>
                        <a:rPr lang="en-US" sz="2400" baseline="30000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√2z</a:t>
                      </a:r>
                      <a:r>
                        <a:rPr lang="en-US" sz="2400" baseline="-25000" dirty="0" smtClean="0"/>
                        <a:t>1</a:t>
                      </a:r>
                      <a:r>
                        <a:rPr lang="en-US" sz="2400" baseline="0" dirty="0" smtClean="0"/>
                        <a:t>z</a:t>
                      </a:r>
                      <a:r>
                        <a:rPr lang="en-US" sz="2400" baseline="-25000" dirty="0" smtClean="0"/>
                        <a:t>2</a:t>
                      </a:r>
                      <a:endParaRPr lang="en-US" sz="2400" baseline="300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300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Mercer’s Theorem (1909)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8026400" cy="1921933"/>
          </a:xfrm>
        </p:spPr>
        <p:txBody>
          <a:bodyPr/>
          <a:lstStyle/>
          <a:p>
            <a:r>
              <a:rPr lang="en-US" dirty="0" smtClean="0"/>
              <a:t>For any reasonable kernel K, there is a set of basis functions F such that K(</a:t>
            </a:r>
            <a:r>
              <a:rPr lang="en-US" dirty="0" err="1" smtClean="0"/>
              <a:t>x,z</a:t>
            </a:r>
            <a:r>
              <a:rPr lang="en-US" dirty="0" smtClean="0"/>
              <a:t>) = F(x)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/>
              <a:t>F(z).</a:t>
            </a:r>
          </a:p>
          <a:p>
            <a:r>
              <a:rPr lang="en-US" dirty="0" smtClean="0"/>
              <a:t>In words, the kernel computes the dot product in basis function space without actually computing the basis functions!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265348"/>
              </p:ext>
            </p:extLst>
          </p:nvPr>
        </p:nvGraphicFramePr>
        <p:xfrm>
          <a:off x="575734" y="3632199"/>
          <a:ext cx="17018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267"/>
                <a:gridCol w="567267"/>
                <a:gridCol w="5672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980779"/>
              </p:ext>
            </p:extLst>
          </p:nvPr>
        </p:nvGraphicFramePr>
        <p:xfrm>
          <a:off x="1109133" y="4648200"/>
          <a:ext cx="680718" cy="388619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40359"/>
                <a:gridCol w="340359"/>
              </a:tblGrid>
              <a:tr h="38861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Down Arrow 6"/>
          <p:cNvSpPr/>
          <p:nvPr/>
        </p:nvSpPr>
        <p:spPr>
          <a:xfrm flipH="1">
            <a:off x="1380067" y="4207085"/>
            <a:ext cx="143934" cy="31411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103963"/>
              </p:ext>
            </p:extLst>
          </p:nvPr>
        </p:nvGraphicFramePr>
        <p:xfrm>
          <a:off x="2870194" y="3632199"/>
          <a:ext cx="17018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267"/>
                <a:gridCol w="567267"/>
                <a:gridCol w="5672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650416"/>
              </p:ext>
            </p:extLst>
          </p:nvPr>
        </p:nvGraphicFramePr>
        <p:xfrm>
          <a:off x="3302000" y="4665132"/>
          <a:ext cx="680718" cy="388619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40359"/>
                <a:gridCol w="340359"/>
              </a:tblGrid>
              <a:tr h="38861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Down Arrow 11"/>
          <p:cNvSpPr/>
          <p:nvPr/>
        </p:nvSpPr>
        <p:spPr>
          <a:xfrm flipH="1">
            <a:off x="3556000" y="4215552"/>
            <a:ext cx="143934" cy="31411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64836" y="5579533"/>
            <a:ext cx="838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=</a:t>
            </a:r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380067" y="5053751"/>
            <a:ext cx="1143000" cy="5257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2"/>
            <a:endCxn id="13" idx="0"/>
          </p:cNvCxnSpPr>
          <p:nvPr/>
        </p:nvCxnSpPr>
        <p:spPr>
          <a:xfrm flipH="1">
            <a:off x="2783933" y="5053751"/>
            <a:ext cx="858426" cy="5257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2824"/>
              </p:ext>
            </p:extLst>
          </p:nvPr>
        </p:nvGraphicFramePr>
        <p:xfrm>
          <a:off x="4978395" y="3633047"/>
          <a:ext cx="17018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267"/>
                <a:gridCol w="567267"/>
                <a:gridCol w="5672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388315"/>
              </p:ext>
            </p:extLst>
          </p:nvPr>
        </p:nvGraphicFramePr>
        <p:xfrm>
          <a:off x="7272855" y="3633047"/>
          <a:ext cx="17018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267"/>
                <a:gridCol w="567267"/>
                <a:gridCol w="5672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6680196" y="4817533"/>
            <a:ext cx="829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 = 4</a:t>
            </a:r>
            <a:endParaRPr lang="en-US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850467" y="4003039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985000" y="4003039"/>
            <a:ext cx="10160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907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Linear classification: learn a linear function of features that separates positive and negative classes.</a:t>
            </a:r>
          </a:p>
          <a:p>
            <a:r>
              <a:rPr lang="en-US" dirty="0" smtClean="0"/>
              <a:t>Find feature weights by minimizing an error function.</a:t>
            </a:r>
          </a:p>
          <a:p>
            <a:r>
              <a:rPr lang="en-US" dirty="0" smtClean="0"/>
              <a:t>Different error functions  used:</a:t>
            </a:r>
          </a:p>
          <a:p>
            <a:pPr lvl="1"/>
            <a:r>
              <a:rPr lang="en-US" dirty="0" smtClean="0"/>
              <a:t>perceptron</a:t>
            </a:r>
          </a:p>
          <a:p>
            <a:pPr lvl="1"/>
            <a:r>
              <a:rPr lang="en-US" dirty="0" smtClean="0"/>
              <a:t>cross-entropy (logistic regression)</a:t>
            </a:r>
          </a:p>
          <a:p>
            <a:pPr lvl="1"/>
            <a:r>
              <a:rPr lang="en-US" dirty="0" smtClean="0"/>
              <a:t>max-margin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9653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II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If classes are not linearly separable, no linear classifier is 100% accurate.</a:t>
            </a:r>
          </a:p>
          <a:p>
            <a:r>
              <a:rPr lang="en-US" dirty="0"/>
              <a:t>Options:</a:t>
            </a:r>
          </a:p>
          <a:p>
            <a:pPr lvl="1"/>
            <a:r>
              <a:rPr lang="en-US" dirty="0"/>
              <a:t>use the best line you </a:t>
            </a:r>
            <a:r>
              <a:rPr lang="en-US" dirty="0" smtClean="0"/>
              <a:t>can</a:t>
            </a:r>
          </a:p>
          <a:p>
            <a:pPr lvl="1"/>
            <a:r>
              <a:rPr lang="en-US" dirty="0" smtClean="0"/>
              <a:t>use non-linear kernel instead of dot product</a:t>
            </a:r>
          </a:p>
          <a:p>
            <a:pPr lvl="1"/>
            <a:r>
              <a:rPr lang="en-US" dirty="0" smtClean="0"/>
              <a:t>Transform input space so that transformed classes become linearly separable (basis functions)</a:t>
            </a:r>
          </a:p>
          <a:p>
            <a:r>
              <a:rPr lang="en-US" dirty="0" smtClean="0"/>
              <a:t>By Mercer’s theorem, using a non-linear kernel is equivalent to transforming the input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65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Discriminants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Simple linear model:</a:t>
            </a:r>
          </a:p>
          <a:p>
            <a:r>
              <a:rPr lang="en-US" dirty="0" smtClean="0"/>
              <a:t>Can drop explicit w</a:t>
            </a:r>
            <a:r>
              <a:rPr lang="en-US" baseline="-25000" dirty="0" smtClean="0"/>
              <a:t>0</a:t>
            </a:r>
            <a:r>
              <a:rPr lang="en-US" dirty="0" smtClean="0"/>
              <a:t> if we assume fixed dummy bias.</a:t>
            </a:r>
          </a:p>
          <a:p>
            <a:r>
              <a:rPr lang="en-US" dirty="0" smtClean="0"/>
              <a:t>Decision surface is line, orthogonal to </a:t>
            </a:r>
            <a:r>
              <a:rPr lang="en-US" b="1" dirty="0" smtClean="0"/>
              <a:t>w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In 2-D, just a line between the classes!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327869"/>
              </p:ext>
            </p:extLst>
          </p:nvPr>
        </p:nvGraphicFramePr>
        <p:xfrm>
          <a:off x="3958167" y="1509184"/>
          <a:ext cx="2387846" cy="472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6" name="Equation" r:id="rId4" imgW="1078560" imgH="200880" progId="Equation.3">
                  <p:embed/>
                </p:oleObj>
              </mc:Choice>
              <mc:Fallback>
                <p:oleObj name="Equation" r:id="rId4" imgW="1078560" imgH="200880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8167" y="1509184"/>
                        <a:ext cx="2387846" cy="4720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Figure4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466" y="3429000"/>
            <a:ext cx="4004733" cy="314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15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Looking Ahead to Deep Learning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Neural nets:</a:t>
            </a:r>
          </a:p>
          <a:p>
            <a:pPr lvl="1"/>
            <a:r>
              <a:rPr lang="en-US" dirty="0" smtClean="0"/>
              <a:t>Hidden layers transform the input features</a:t>
            </a:r>
          </a:p>
          <a:p>
            <a:pPr lvl="1"/>
            <a:r>
              <a:rPr lang="en-US" dirty="0" smtClean="0"/>
              <a:t>Output nodes perform linear classification/regression on the transformed features</a:t>
            </a:r>
          </a:p>
          <a:p>
            <a:r>
              <a:rPr lang="en-US" dirty="0" smtClean="0"/>
              <a:t>Deep neural nets: transform input features, transform the transformed features, ...., again and again</a:t>
            </a:r>
          </a:p>
          <a:p>
            <a:r>
              <a:rPr lang="en-US" dirty="0" smtClean="0"/>
              <a:t>The transformations are </a:t>
            </a:r>
            <a:r>
              <a:rPr lang="en-US" i="1" dirty="0" smtClean="0"/>
              <a:t>learned</a:t>
            </a:r>
            <a:r>
              <a:rPr lang="en-US" dirty="0" smtClean="0"/>
              <a:t> not fixed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618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Convexity and Linear Separability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set of points </a:t>
            </a:r>
            <a:r>
              <a:rPr lang="en-US" i="1" dirty="0"/>
              <a:t>C</a:t>
            </a:r>
            <a:r>
              <a:rPr lang="en-US" dirty="0"/>
              <a:t> is convex if for any two points </a:t>
            </a:r>
            <a:r>
              <a:rPr lang="en-US" b="1" dirty="0" err="1"/>
              <a:t>x,y</a:t>
            </a:r>
            <a:r>
              <a:rPr lang="en-US" b="1" dirty="0"/>
              <a:t> </a:t>
            </a:r>
            <a:r>
              <a:rPr lang="en-US" dirty="0"/>
              <a:t>in </a:t>
            </a:r>
            <a:r>
              <a:rPr lang="en-US" i="1" dirty="0"/>
              <a:t>C</a:t>
            </a:r>
            <a:r>
              <a:rPr lang="en-US" dirty="0"/>
              <a:t>, fraction 0≤α≤1 we have α</a:t>
            </a:r>
            <a:r>
              <a:rPr lang="en-US" b="1" dirty="0"/>
              <a:t>x</a:t>
            </a:r>
            <a:r>
              <a:rPr lang="en-US" dirty="0"/>
              <a:t>+(1-α)</a:t>
            </a:r>
            <a:r>
              <a:rPr lang="en-US" b="1" dirty="0"/>
              <a:t>y</a:t>
            </a:r>
            <a:r>
              <a:rPr lang="en-US" dirty="0"/>
              <a:t> is also in </a:t>
            </a:r>
            <a:r>
              <a:rPr lang="en-US" i="1" dirty="0"/>
              <a:t>C</a:t>
            </a:r>
            <a:r>
              <a:rPr lang="en-US" dirty="0"/>
              <a:t>.</a:t>
            </a:r>
          </a:p>
          <a:p>
            <a:r>
              <a:rPr lang="en-US" dirty="0"/>
              <a:t>If two classes are linearly separable, they are convex.</a:t>
            </a:r>
          </a:p>
          <a:p>
            <a:r>
              <a:rPr lang="en-US" dirty="0"/>
              <a:t>Separating </a:t>
            </a:r>
            <a:r>
              <a:rPr lang="en-US" dirty="0" err="1" smtClean="0"/>
              <a:t>Hyperplane</a:t>
            </a:r>
            <a:r>
              <a:rPr lang="en-US" dirty="0" smtClean="0"/>
              <a:t> </a:t>
            </a:r>
            <a:r>
              <a:rPr lang="en-US" dirty="0"/>
              <a:t>Theorem: If two disjoint sets (classes) are each convex, there exists a linear separator for them.</a:t>
            </a:r>
          </a:p>
        </p:txBody>
      </p:sp>
    </p:spTree>
    <p:extLst>
      <p:ext uri="{BB962C8B-B14F-4D97-AF65-F5344CB8AC3E}">
        <p14:creationId xmlns:p14="http://schemas.microsoft.com/office/powerpoint/2010/main" val="235617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Strengths of Linear Classifiers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/>
              <a:t>Efficient to learn</a:t>
            </a:r>
          </a:p>
          <a:p>
            <a:r>
              <a:rPr lang="en-US"/>
              <a:t>Interpretable</a:t>
            </a:r>
          </a:p>
          <a:p>
            <a:pPr lvl="1"/>
            <a:r>
              <a:rPr lang="en-US"/>
              <a:t>in many applications, the “effects” are most important – which features receive the biggest weight.</a:t>
            </a:r>
          </a:p>
          <a:p>
            <a:r>
              <a:rPr lang="en-US"/>
              <a:t>Can </a:t>
            </a:r>
            <a:r>
              <a:rPr lang="en-US" i="1"/>
              <a:t>quantify predictive uncertainty</a:t>
            </a:r>
          </a:p>
          <a:p>
            <a:pPr lvl="1"/>
            <a:r>
              <a:rPr lang="en-US"/>
              <a:t> derive confidence bounds on accuracy of predictions.</a:t>
            </a:r>
          </a:p>
          <a:p>
            <a:r>
              <a:rPr lang="en-US"/>
              <a:t>In machine learning, interpretability and quantifying uncertainty often go together, but trade off against accuracy.</a:t>
            </a:r>
          </a:p>
          <a:p>
            <a:r>
              <a:rPr lang="en-US"/>
              <a:t>Science manages to combine all three.</a:t>
            </a:r>
          </a:p>
        </p:txBody>
      </p:sp>
    </p:spTree>
    <p:extLst>
      <p:ext uri="{BB962C8B-B14F-4D97-AF65-F5344CB8AC3E}">
        <p14:creationId xmlns:p14="http://schemas.microsoft.com/office/powerpoint/2010/main" val="2926069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Nonseparability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682785"/>
          </a:xfrm>
        </p:spPr>
        <p:txBody>
          <a:bodyPr/>
          <a:lstStyle/>
          <a:p>
            <a:r>
              <a:rPr lang="en-US" dirty="0" smtClean="0"/>
              <a:t>Linear discriminants can solve problems only if the classes can be separated by a line (</a:t>
            </a:r>
            <a:r>
              <a:rPr lang="en-US" dirty="0" err="1" smtClean="0"/>
              <a:t>hyperplane</a:t>
            </a:r>
            <a:r>
              <a:rPr lang="en-US" dirty="0" smtClean="0"/>
              <a:t>).</a:t>
            </a:r>
          </a:p>
          <a:p>
            <a:r>
              <a:rPr lang="en-US" dirty="0" smtClean="0"/>
              <a:t>Canonical example of non-separable problem is X-OR.</a:t>
            </a:r>
          </a:p>
        </p:txBody>
      </p:sp>
      <p:pic>
        <p:nvPicPr>
          <p:cNvPr id="6" name="Picture 5" descr="perceptron-linear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67" y="3488274"/>
            <a:ext cx="6486905" cy="22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05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Equity.thmx</Template>
  <TotalTime>5332</TotalTime>
  <Words>2827</Words>
  <Application>Microsoft Macintosh PowerPoint</Application>
  <PresentationFormat>On-screen Show (4:3)</PresentationFormat>
  <Paragraphs>413</Paragraphs>
  <Slides>60</Slides>
  <Notes>28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2" baseType="lpstr">
      <vt:lpstr>Equity</vt:lpstr>
      <vt:lpstr>Equation</vt:lpstr>
      <vt:lpstr>Classification: Linear Models</vt:lpstr>
      <vt:lpstr>Linear Classification Models</vt:lpstr>
      <vt:lpstr>Example: Classifying Digits</vt:lpstr>
      <vt:lpstr>Other Examples</vt:lpstr>
      <vt:lpstr>Linear Separation</vt:lpstr>
      <vt:lpstr>Linear Discriminants</vt:lpstr>
      <vt:lpstr>Convexity and Linear Separability</vt:lpstr>
      <vt:lpstr>Strengths of Linear Classifiers</vt:lpstr>
      <vt:lpstr>Nonseparability</vt:lpstr>
      <vt:lpstr>Nonseparability: real world example</vt:lpstr>
      <vt:lpstr>Responses to Nonseparability</vt:lpstr>
      <vt:lpstr>Gradient Descent Learning</vt:lpstr>
      <vt:lpstr>Learning a Linear Classifier</vt:lpstr>
      <vt:lpstr>Gradient Descent: Choosing a direction.</vt:lpstr>
      <vt:lpstr>Gradient Descent Scheme</vt:lpstr>
      <vt:lpstr>Gradient Descent in One Dimension</vt:lpstr>
      <vt:lpstr>Gradient Descent In Multiple Dimensions</vt:lpstr>
      <vt:lpstr>Gradient Descent: Example.</vt:lpstr>
      <vt:lpstr>Gradient Descent: Exercise</vt:lpstr>
      <vt:lpstr>Local Search With Second-Order Information</vt:lpstr>
      <vt:lpstr>Better Approach: Newton-Raphson</vt:lpstr>
      <vt:lpstr>Newton-Raphson Example</vt:lpstr>
      <vt:lpstr>Derivation from Newton’s Method For Roots</vt:lpstr>
      <vt:lpstr>Newton-Raphson for Optimization</vt:lpstr>
      <vt:lpstr>Newton-Raphson Geometry</vt:lpstr>
      <vt:lpstr>Optimization Problems for Local Search</vt:lpstr>
      <vt:lpstr>Perceptron Learning</vt:lpstr>
      <vt:lpstr>Defining an Error Function</vt:lpstr>
      <vt:lpstr>The Error Function for linear discriminants</vt:lpstr>
      <vt:lpstr>The Perceptron Criterion</vt:lpstr>
      <vt:lpstr>Perceptron Demo</vt:lpstr>
      <vt:lpstr>Perceptron Learning Analysis</vt:lpstr>
      <vt:lpstr>Logistic Regression</vt:lpstr>
      <vt:lpstr>From Values to Probabilities</vt:lpstr>
      <vt:lpstr>The Logistic Sigmoid Function</vt:lpstr>
      <vt:lpstr>Soft threshold interpretation</vt:lpstr>
      <vt:lpstr>Probabilistic Interpretation</vt:lpstr>
      <vt:lpstr>Logistic Regression</vt:lpstr>
      <vt:lpstr>Logistic Regression: Maximum Likelihood</vt:lpstr>
      <vt:lpstr>Weight Learning</vt:lpstr>
      <vt:lpstr>Example logistic regression model learned on non-separable data</vt:lpstr>
      <vt:lpstr>Multi-Class Example</vt:lpstr>
      <vt:lpstr>Maximum Margin Classifiers</vt:lpstr>
      <vt:lpstr>Line Drawing</vt:lpstr>
      <vt:lpstr>The Maximum Margin Classifier</vt:lpstr>
      <vt:lpstr>Mathematical Formulation</vt:lpstr>
      <vt:lpstr>Max-Margin Weight Learning</vt:lpstr>
      <vt:lpstr>Max-Margin Classifier = Support Vector Machine</vt:lpstr>
      <vt:lpstr>Feature Transformations</vt:lpstr>
      <vt:lpstr>Basis Functions</vt:lpstr>
      <vt:lpstr>Example</vt:lpstr>
      <vt:lpstr>Visualize Transformation</vt:lpstr>
      <vt:lpstr>Kernelization</vt:lpstr>
      <vt:lpstr>Example</vt:lpstr>
      <vt:lpstr>The Kernel Trick</vt:lpstr>
      <vt:lpstr>Example</vt:lpstr>
      <vt:lpstr>Mercer’s Theorem (1909)</vt:lpstr>
      <vt:lpstr>Summary I</vt:lpstr>
      <vt:lpstr>Summary II</vt:lpstr>
      <vt:lpstr>Looking Ahead to Deep Learning</vt:lpstr>
    </vt:vector>
  </TitlesOfParts>
  <Company>Simon Fraser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158</cp:revision>
  <dcterms:created xsi:type="dcterms:W3CDTF">2012-10-19T03:36:27Z</dcterms:created>
  <dcterms:modified xsi:type="dcterms:W3CDTF">2019-01-11T01:18:53Z</dcterms:modified>
</cp:coreProperties>
</file>