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11" autoAdjust="0"/>
  </p:normalViewPr>
  <p:slideViewPr>
    <p:cSldViewPr snapToGrid="0" snapToObjects="1">
      <p:cViewPr>
        <p:scale>
          <a:sx n="121" d="100"/>
          <a:sy n="121" d="100"/>
        </p:scale>
        <p:origin x="-432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19-02-26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19-02-26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use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insert slide number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under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Footer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, that text box only displays the slide number, not the total number of slides. So I use a new textbox for the slide number in the master.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is a version of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Equity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.</a:t>
            </a: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file://</a:t>
            </a:r>
            <a:r>
              <a:rPr lang="en-US" dirty="0" err="1" smtClean="0"/>
              <a:t>localhost</a:t>
            </a:r>
            <a:r>
              <a:rPr lang="en-US" dirty="0" smtClean="0"/>
              <a:t>/Users/oschulte1/</a:t>
            </a:r>
            <a:r>
              <a:rPr lang="en-US" dirty="0" err="1" smtClean="0"/>
              <a:t>Dropbox</a:t>
            </a:r>
            <a:r>
              <a:rPr lang="en-US" dirty="0" smtClean="0"/>
              <a:t>/726/slides/figures/cnn2d-example.pdf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0E230E-364A-9E44-A989-A711673EDF45}" type="datetime1">
              <a:t>19-02-26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E18-38F3-D649-B2AC-312ED30FC9A2}" type="datetime1">
              <a:t>19-02-26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1159-5714-7147-8E77-63B660745B0B}" type="datetime1">
              <a:t>19-02-26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D2C-1638-E341-A64B-5C34A832398D}" type="datetime1">
              <a:t>19-02-26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73430-D935-C64C-8CB9-050172A9A50A}" type="datetime1">
              <a:t>19-02-26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73D-8D15-DA4B-9C4F-1B676A985D4E}" type="datetime1">
              <a:t>19-02-26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BFA-C586-9347-9B38-E9883A09202C}" type="datetime1">
              <a:t>19-02-26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729-3AF9-A14D-A390-415F7F4691CF}" type="datetime1">
              <a:t>19-02-26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D824-C3EC-A343-AB4B-CBFC5E6319A1}" type="datetime1">
              <a:t>19-02-26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98DD6-0B68-1B49-987A-D84994D119A4}" type="datetime1">
              <a:t>19-02-26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88539-6CD5-D94C-83C5-93D3A0A4F29A}" type="datetime1">
              <a:t>19-02-26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AA3EFA75-0074-3944-AF54-78AB0272A822}" type="datetime1">
              <a:t>19-02-26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file://localhost/Users/oschulte1/Dropbox/726/slides/figures/cnn2d-example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Franklin Gothic Book" charset="0"/>
              </a:rPr>
              <a:t>Convolutional Neural Nets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020888" y="360985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Oliver Schulte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</a:t>
            </a:r>
            <a:r>
              <a:rPr lang="en-CA">
                <a:latin typeface="Perpetua" pitchFamily="18" charset="0"/>
              </a:rPr>
              <a:t>Fraser </a:t>
            </a:r>
            <a:r>
              <a:rPr lang="en-CA" smtClean="0">
                <a:latin typeface="Perpetua" pitchFamily="18" charset="0"/>
              </a:rPr>
              <a:t>University</a:t>
            </a:r>
            <a:endParaRPr lang="en-CA" dirty="0" smtClean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71376"/>
          </a:xfrm>
        </p:spPr>
        <p:txBody>
          <a:bodyPr/>
          <a:lstStyle/>
          <a:p>
            <a:r>
              <a:rPr lang="en-US" dirty="0" smtClean="0"/>
              <a:t>Neat Insight: Can use the same sliding window idea on the features in the first hidden layer.</a:t>
            </a:r>
          </a:p>
          <a:p>
            <a:r>
              <a:rPr lang="en-US" dirty="0" smtClean="0"/>
              <a:t>And the second, the third,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Each convolutional layer generates higher-level features that cover a larger part of the input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4475" y="5472846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4820" y="5472846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46620" y="5472846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1842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Nigerian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4574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Prince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2995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1" name="Straight Connector 40"/>
          <p:cNvCxnSpPr>
            <a:stCxn id="35" idx="0"/>
            <a:endCxn id="40" idx="2"/>
          </p:cNvCxnSpPr>
          <p:nvPr/>
        </p:nvCxnSpPr>
        <p:spPr>
          <a:xfrm flipH="1" flipV="1">
            <a:off x="902920" y="5170087"/>
            <a:ext cx="1148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0"/>
          </p:cNvCxnSpPr>
          <p:nvPr/>
        </p:nvCxnSpPr>
        <p:spPr>
          <a:xfrm flipH="1" flipV="1">
            <a:off x="1052844" y="5175098"/>
            <a:ext cx="921485" cy="297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440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>
            <a:stCxn id="36" idx="0"/>
            <a:endCxn id="43" idx="2"/>
          </p:cNvCxnSpPr>
          <p:nvPr/>
        </p:nvCxnSpPr>
        <p:spPr>
          <a:xfrm flipV="1">
            <a:off x="1974329" y="5170087"/>
            <a:ext cx="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3" idx="2"/>
          </p:cNvCxnSpPr>
          <p:nvPr/>
        </p:nvCxnSpPr>
        <p:spPr>
          <a:xfrm flipH="1" flipV="1">
            <a:off x="1974329" y="5170087"/>
            <a:ext cx="672292" cy="282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7329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7" name="Straight Connector 46"/>
          <p:cNvCxnSpPr>
            <a:stCxn id="37" idx="0"/>
            <a:endCxn id="46" idx="2"/>
          </p:cNvCxnSpPr>
          <p:nvPr/>
        </p:nvCxnSpPr>
        <p:spPr>
          <a:xfrm flipV="1">
            <a:off x="2818717" y="5170087"/>
            <a:ext cx="4502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6" idx="2"/>
          </p:cNvCxnSpPr>
          <p:nvPr/>
        </p:nvCxnSpPr>
        <p:spPr>
          <a:xfrm flipH="1" flipV="1">
            <a:off x="2823219" y="5170087"/>
            <a:ext cx="127378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9091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0" name="Straight Connector 49"/>
          <p:cNvCxnSpPr>
            <a:endCxn id="49" idx="2"/>
          </p:cNvCxnSpPr>
          <p:nvPr/>
        </p:nvCxnSpPr>
        <p:spPr>
          <a:xfrm flipH="1" flipV="1">
            <a:off x="4040839" y="5170087"/>
            <a:ext cx="5616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0"/>
          </p:cNvCxnSpPr>
          <p:nvPr/>
        </p:nvCxnSpPr>
        <p:spPr>
          <a:xfrm flipH="1" flipV="1">
            <a:off x="4190763" y="5213567"/>
            <a:ext cx="1703969" cy="259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87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23015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923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1001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6" name="Straight Connector 55"/>
          <p:cNvCxnSpPr>
            <a:stCxn id="35" idx="0"/>
          </p:cNvCxnSpPr>
          <p:nvPr/>
        </p:nvCxnSpPr>
        <p:spPr>
          <a:xfrm flipV="1">
            <a:off x="914400" y="5213567"/>
            <a:ext cx="149924" cy="2592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6" idx="1"/>
          </p:cNvCxnSpPr>
          <p:nvPr/>
        </p:nvCxnSpPr>
        <p:spPr>
          <a:xfrm flipH="1" flipV="1">
            <a:off x="1064324" y="5213568"/>
            <a:ext cx="610496" cy="44394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3" idx="2"/>
          </p:cNvCxnSpPr>
          <p:nvPr/>
        </p:nvCxnSpPr>
        <p:spPr>
          <a:xfrm flipV="1">
            <a:off x="2123015" y="5170087"/>
            <a:ext cx="149925" cy="28227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422864" y="5154611"/>
            <a:ext cx="250430" cy="297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4" idx="2"/>
          </p:cNvCxnSpPr>
          <p:nvPr/>
        </p:nvCxnSpPr>
        <p:spPr>
          <a:xfrm flipV="1">
            <a:off x="2973143" y="5170087"/>
            <a:ext cx="169172" cy="2822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8" idx="1"/>
          </p:cNvCxnSpPr>
          <p:nvPr/>
        </p:nvCxnSpPr>
        <p:spPr>
          <a:xfrm flipH="1" flipV="1">
            <a:off x="3292239" y="5175098"/>
            <a:ext cx="326181" cy="4824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8" idx="0"/>
            <a:endCxn id="55" idx="2"/>
          </p:cNvCxnSpPr>
          <p:nvPr/>
        </p:nvCxnSpPr>
        <p:spPr>
          <a:xfrm flipV="1">
            <a:off x="4267412" y="5170087"/>
            <a:ext cx="92523" cy="3027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9" idx="0"/>
            <a:endCxn id="55" idx="3"/>
          </p:cNvCxnSpPr>
          <p:nvPr/>
        </p:nvCxnSpPr>
        <p:spPr>
          <a:xfrm flipH="1" flipV="1">
            <a:off x="4509859" y="4985421"/>
            <a:ext cx="1384873" cy="4874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83507" y="407163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342721" y="407462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301935" y="407761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5" name="Straight Connector 74"/>
          <p:cNvCxnSpPr>
            <a:stCxn id="40" idx="0"/>
            <a:endCxn id="71" idx="2"/>
          </p:cNvCxnSpPr>
          <p:nvPr/>
        </p:nvCxnSpPr>
        <p:spPr>
          <a:xfrm flipV="1">
            <a:off x="902920" y="4440968"/>
            <a:ext cx="630512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3" idx="0"/>
            <a:endCxn id="71" idx="2"/>
          </p:cNvCxnSpPr>
          <p:nvPr/>
        </p:nvCxnSpPr>
        <p:spPr>
          <a:xfrm flipH="1" flipV="1">
            <a:off x="1533432" y="4440968"/>
            <a:ext cx="440897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3" idx="0"/>
          </p:cNvCxnSpPr>
          <p:nvPr/>
        </p:nvCxnSpPr>
        <p:spPr>
          <a:xfrm flipV="1">
            <a:off x="1974329" y="4446948"/>
            <a:ext cx="448535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6" idx="0"/>
            <a:endCxn id="72" idx="2"/>
          </p:cNvCxnSpPr>
          <p:nvPr/>
        </p:nvCxnSpPr>
        <p:spPr>
          <a:xfrm flipH="1" flipV="1">
            <a:off x="2492646" y="4443958"/>
            <a:ext cx="330573" cy="35679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6" idx="0"/>
            <a:endCxn id="73" idx="2"/>
          </p:cNvCxnSpPr>
          <p:nvPr/>
        </p:nvCxnSpPr>
        <p:spPr>
          <a:xfrm flipV="1">
            <a:off x="2823219" y="4446948"/>
            <a:ext cx="628641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9" idx="0"/>
            <a:endCxn id="73" idx="2"/>
          </p:cNvCxnSpPr>
          <p:nvPr/>
        </p:nvCxnSpPr>
        <p:spPr>
          <a:xfrm flipH="1" flipV="1">
            <a:off x="3451860" y="4446948"/>
            <a:ext cx="588979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7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Architecture</a:t>
            </a:r>
            <a:endParaRPr lang="en-US" dirty="0"/>
          </a:p>
        </p:txBody>
      </p:sp>
      <p:pic>
        <p:nvPicPr>
          <p:cNvPr id="4" name="Content Placeholder 3" descr="cnn-deep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3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4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048435"/>
          </a:xfrm>
        </p:spPr>
        <p:txBody>
          <a:bodyPr/>
          <a:lstStyle/>
          <a:p>
            <a:r>
              <a:rPr lang="en-US" dirty="0" smtClean="0"/>
              <a:t>Typical alternative types of layers:</a:t>
            </a:r>
          </a:p>
          <a:p>
            <a:pPr lvl="1"/>
            <a:r>
              <a:rPr lang="en-US" dirty="0" smtClean="0"/>
              <a:t>convolutional (sliding window)</a:t>
            </a:r>
          </a:p>
          <a:p>
            <a:pPr lvl="1"/>
            <a:r>
              <a:rPr lang="en-US" dirty="0" smtClean="0"/>
              <a:t>standard feed-forward to combine extracted features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pooling: extract fixed feature from window, e.g. max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9" y="3488515"/>
            <a:ext cx="6934805" cy="31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Convolutional Neural Networks are widely used in computer vision</a:t>
            </a:r>
          </a:p>
          <a:p>
            <a:r>
              <a:rPr lang="en-US" dirty="0" smtClean="0"/>
              <a:t>Assume maximum input size</a:t>
            </a:r>
          </a:p>
          <a:p>
            <a:r>
              <a:rPr lang="en-US" dirty="0" smtClean="0"/>
              <a:t>Given fixed maximum, can set up neural network where hidden node computes learned feature of small fixed window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neural net encodes knowledge of 2D topology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Apply another feature map to </a:t>
            </a:r>
            <a:r>
              <a:rPr lang="en-US" smtClean="0"/>
              <a:t>hidden layer </a:t>
            </a:r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mtClean="0"/>
              <a:t> </a:t>
            </a:r>
            <a:r>
              <a:rPr lang="en-US" dirty="0" smtClean="0"/>
              <a:t>hierarchical </a:t>
            </a:r>
            <a:r>
              <a:rPr lang="en-US" smtClean="0"/>
              <a:t>feature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CNNs are appropriate for data with a grid structure</a:t>
            </a:r>
          </a:p>
          <a:p>
            <a:pPr lvl="1"/>
            <a:r>
              <a:rPr lang="en-US" dirty="0" smtClean="0"/>
              <a:t>In 1D: a sequence</a:t>
            </a:r>
          </a:p>
          <a:p>
            <a:r>
              <a:rPr lang="en-US" dirty="0" smtClean="0"/>
              <a:t>In 2D: a grid (e.g. image with pixels)</a:t>
            </a:r>
            <a:r>
              <a:rPr lang="en-US" dirty="0">
                <a:latin typeface="Perpetua" charset="0"/>
              </a:rPr>
              <a:t> </a:t>
            </a:r>
            <a:endParaRPr lang="en-US" dirty="0" smtClean="0">
              <a:latin typeface="Perpetua" charset="0"/>
            </a:endParaRPr>
          </a:p>
          <a:p>
            <a:r>
              <a:rPr lang="en-US" dirty="0" smtClean="0">
                <a:latin typeface="Perpetua" charset="0"/>
              </a:rPr>
              <a:t>Two </a:t>
            </a:r>
            <a:r>
              <a:rPr lang="en-US" dirty="0">
                <a:latin typeface="Perpetua" charset="0"/>
              </a:rPr>
              <a:t>key ideas: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Slide fixed-size window over image/sequence/sentence = feature map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1 hidden node represents window activation at 1 position</a:t>
            </a:r>
            <a:br>
              <a:rPr lang="en-US" dirty="0">
                <a:latin typeface="Perpetua" charset="0"/>
              </a:rPr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Perpetua" charset="0"/>
              </a:rPr>
              <a:t>can repeat sliding window idea to obtain higher-level features</a:t>
            </a:r>
          </a:p>
          <a:p>
            <a:r>
              <a:rPr lang="en-US" dirty="0">
                <a:latin typeface="Perpetua" charset="0"/>
              </a:rPr>
              <a:t>Assumes maximum-length input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Features</a:t>
            </a:r>
            <a:endParaRPr lang="en-US" dirty="0"/>
          </a:p>
        </p:txBody>
      </p:sp>
      <p:pic>
        <p:nvPicPr>
          <p:cNvPr id="6" name="Content Placeholder 5" descr="cnn-feature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27273"/>
          <a:stretch>
            <a:fillRect/>
          </a:stretch>
        </p:blipFill>
        <p:spPr>
          <a:xfrm>
            <a:off x="210656" y="1447799"/>
            <a:ext cx="8476144" cy="4985967"/>
          </a:xfrm>
        </p:spPr>
      </p:pic>
    </p:spTree>
    <p:extLst>
      <p:ext uri="{BB962C8B-B14F-4D97-AF65-F5344CB8AC3E}">
        <p14:creationId xmlns:p14="http://schemas.microsoft.com/office/powerpoint/2010/main" val="363303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 smtClean="0"/>
              <a:t>Want to classify a sentence as spam-like or not.</a:t>
            </a:r>
          </a:p>
          <a:p>
            <a:r>
              <a:rPr lang="en-US" dirty="0" smtClean="0"/>
              <a:t>Assume all sentences have at  most 5 words e.g.</a:t>
            </a:r>
          </a:p>
          <a:p>
            <a:pPr lvl="1"/>
            <a:r>
              <a:rPr lang="en-US" dirty="0" smtClean="0"/>
              <a:t> “I am a Nigerian Prince”</a:t>
            </a:r>
          </a:p>
          <a:p>
            <a:pPr lvl="1"/>
            <a:r>
              <a:rPr lang="en-US" dirty="0" smtClean="0"/>
              <a:t>“You can get rich quick”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475" y="4197315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4820" y="4197315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6620" y="4197315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842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Nigerian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574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Size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 smtClean="0"/>
              <a:t>Boolean Feature/Filter 1: “</a:t>
            </a:r>
            <a:r>
              <a:rPr lang="en-US" dirty="0" smtClean="0">
                <a:solidFill>
                  <a:srgbClr val="FF0000"/>
                </a:solidFill>
              </a:rPr>
              <a:t>Nigerian Prince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Boolean Feature/Filter 2: “</a:t>
            </a:r>
            <a:r>
              <a:rPr lang="en-US" dirty="0" smtClean="0">
                <a:solidFill>
                  <a:srgbClr val="008000"/>
                </a:solidFill>
              </a:rPr>
              <a:t>get rich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2 Features x 4 window positions = </a:t>
            </a:r>
            <a:r>
              <a:rPr lang="en-US" dirty="0"/>
              <a:t>8</a:t>
            </a:r>
            <a:r>
              <a:rPr lang="en-US" dirty="0" smtClean="0"/>
              <a:t> Features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52995" y="3545711"/>
            <a:ext cx="5790729" cy="1020936"/>
            <a:chOff x="752995" y="3545711"/>
            <a:chExt cx="5790729" cy="1020936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197315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197315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197315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Nigerian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Prince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899567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38036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38036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38037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899567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6693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80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Trainable Filters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As with basis functions, train weights to learn filters rather than hardcode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Since all </a:t>
            </a:r>
            <a:r>
              <a:rPr lang="en-US" dirty="0" smtClean="0">
                <a:solidFill>
                  <a:srgbClr val="FF0000"/>
                </a:solidFill>
              </a:rPr>
              <a:t>red nodes </a:t>
            </a:r>
            <a:r>
              <a:rPr lang="en-US" dirty="0" smtClean="0"/>
              <a:t>compute the same feature, they use the same weights</a:t>
            </a:r>
          </a:p>
          <a:p>
            <a:pPr lvl="1"/>
            <a:r>
              <a:rPr lang="en-US" dirty="0" smtClean="0"/>
              <a:t>an example of </a:t>
            </a:r>
            <a:r>
              <a:rPr lang="en-US" i="1" dirty="0" smtClean="0"/>
              <a:t>parameter tying</a:t>
            </a:r>
          </a:p>
          <a:p>
            <a:r>
              <a:rPr lang="en-US" dirty="0" smtClean="0"/>
              <a:t>Similarly we have 2 more weights </a:t>
            </a:r>
            <a:r>
              <a:rPr lang="en-US" dirty="0" smtClean="0">
                <a:solidFill>
                  <a:srgbClr val="008000"/>
                </a:solidFill>
              </a:rPr>
              <a:t>w3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w4</a:t>
            </a:r>
            <a:r>
              <a:rPr lang="en-US" dirty="0" smtClean="0"/>
              <a:t> for the green filter (not shown)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1155" y="4800755"/>
            <a:ext cx="6072569" cy="1041423"/>
            <a:chOff x="471155" y="3545711"/>
            <a:chExt cx="6072569" cy="1041423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217802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217802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217802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Nigerian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Prince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920054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58523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58523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58524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920054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30275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8742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71155" y="3869523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20045" y="3735105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8635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5240" y="3846531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6095" y="3744096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54200" y="375308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7582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3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Think images with pixels</a:t>
            </a:r>
          </a:p>
          <a:p>
            <a:pPr lvl="1"/>
            <a:r>
              <a:rPr lang="en-US" dirty="0" smtClean="0"/>
              <a:t>More reasonable to assume fixed maximum size</a:t>
            </a:r>
          </a:p>
          <a:p>
            <a:r>
              <a:rPr lang="en-US" dirty="0" smtClean="0"/>
              <a:t>Filter = small window size</a:t>
            </a:r>
          </a:p>
          <a:p>
            <a:r>
              <a:rPr lang="en-US" dirty="0" smtClean="0"/>
              <a:t>Slide over different positions</a:t>
            </a:r>
          </a:p>
          <a:p>
            <a:r>
              <a:rPr lang="en-US" dirty="0" smtClean="0"/>
              <a:t>May have to add 0s at boundary point (“zero-padding”)</a:t>
            </a:r>
          </a:p>
          <a:p>
            <a:r>
              <a:rPr lang="en-US" dirty="0" smtClean="0">
                <a:hlinkClick r:id="rId3" action="ppaction://hlinkfile"/>
              </a:rPr>
              <a:t>cnn2d-example.pdf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6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CNN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0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7778</TotalTime>
  <Words>475</Words>
  <Application>Microsoft Macintosh PowerPoint</Application>
  <PresentationFormat>On-screen Show (4:3)</PresentationFormat>
  <Paragraphs>92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BasicPresentation</vt:lpstr>
      <vt:lpstr>Convolutional Neural Nets</vt:lpstr>
      <vt:lpstr>Overview</vt:lpstr>
      <vt:lpstr>Hierarchical Features</vt:lpstr>
      <vt:lpstr>Filters</vt:lpstr>
      <vt:lpstr>1D Example</vt:lpstr>
      <vt:lpstr>Window Size 2</vt:lpstr>
      <vt:lpstr>Trainable Filters</vt:lpstr>
      <vt:lpstr>2D Version</vt:lpstr>
      <vt:lpstr>Deep CNN</vt:lpstr>
      <vt:lpstr>Hierarchical Filters</vt:lpstr>
      <vt:lpstr>Example Architecture</vt:lpstr>
      <vt:lpstr>Alternating Layers</vt:lpstr>
      <vt:lpstr>Conclusion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130</cp:revision>
  <cp:lastPrinted>2017-03-08T19:23:55Z</cp:lastPrinted>
  <dcterms:created xsi:type="dcterms:W3CDTF">2011-12-30T19:23:42Z</dcterms:created>
  <dcterms:modified xsi:type="dcterms:W3CDTF">2019-02-26T22:19:24Z</dcterms:modified>
</cp:coreProperties>
</file>