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</p:sldMasterIdLst>
  <p:notesMasterIdLst>
    <p:notesMasterId r:id="rId40"/>
  </p:notesMasterIdLst>
  <p:handoutMasterIdLst>
    <p:handoutMasterId r:id="rId41"/>
  </p:handoutMasterIdLst>
  <p:sldIdLst>
    <p:sldId id="257" r:id="rId2"/>
    <p:sldId id="258" r:id="rId3"/>
    <p:sldId id="259" r:id="rId4"/>
    <p:sldId id="260" r:id="rId5"/>
    <p:sldId id="283" r:id="rId6"/>
    <p:sldId id="284" r:id="rId7"/>
    <p:sldId id="285" r:id="rId8"/>
    <p:sldId id="262" r:id="rId9"/>
    <p:sldId id="287" r:id="rId10"/>
    <p:sldId id="263" r:id="rId11"/>
    <p:sldId id="288" r:id="rId12"/>
    <p:sldId id="289" r:id="rId13"/>
    <p:sldId id="290" r:id="rId14"/>
    <p:sldId id="264" r:id="rId15"/>
    <p:sldId id="282" r:id="rId16"/>
    <p:sldId id="291" r:id="rId17"/>
    <p:sldId id="292" r:id="rId18"/>
    <p:sldId id="266" r:id="rId19"/>
    <p:sldId id="293" r:id="rId20"/>
    <p:sldId id="267" r:id="rId21"/>
    <p:sldId id="380" r:id="rId22"/>
    <p:sldId id="268" r:id="rId23"/>
    <p:sldId id="294" r:id="rId24"/>
    <p:sldId id="269" r:id="rId25"/>
    <p:sldId id="270" r:id="rId26"/>
    <p:sldId id="271" r:id="rId27"/>
    <p:sldId id="295" r:id="rId28"/>
    <p:sldId id="381" r:id="rId29"/>
    <p:sldId id="272" r:id="rId30"/>
    <p:sldId id="280" r:id="rId31"/>
    <p:sldId id="296" r:id="rId32"/>
    <p:sldId id="368" r:id="rId33"/>
    <p:sldId id="367" r:id="rId34"/>
    <p:sldId id="307" r:id="rId35"/>
    <p:sldId id="372" r:id="rId36"/>
    <p:sldId id="379" r:id="rId37"/>
    <p:sldId id="297" r:id="rId38"/>
    <p:sldId id="28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F1D71DB-BB25-7640-BCED-5FE0BB367C49}">
          <p14:sldIdLst>
            <p14:sldId id="257"/>
            <p14:sldId id="258"/>
            <p14:sldId id="259"/>
            <p14:sldId id="260"/>
            <p14:sldId id="283"/>
            <p14:sldId id="284"/>
            <p14:sldId id="285"/>
            <p14:sldId id="262"/>
            <p14:sldId id="287"/>
            <p14:sldId id="263"/>
            <p14:sldId id="288"/>
            <p14:sldId id="289"/>
            <p14:sldId id="290"/>
            <p14:sldId id="264"/>
            <p14:sldId id="282"/>
            <p14:sldId id="291"/>
            <p14:sldId id="292"/>
            <p14:sldId id="266"/>
            <p14:sldId id="293"/>
            <p14:sldId id="267"/>
            <p14:sldId id="380"/>
            <p14:sldId id="268"/>
            <p14:sldId id="294"/>
            <p14:sldId id="269"/>
            <p14:sldId id="270"/>
            <p14:sldId id="271"/>
            <p14:sldId id="295"/>
            <p14:sldId id="381"/>
            <p14:sldId id="272"/>
            <p14:sldId id="280"/>
            <p14:sldId id="296"/>
            <p14:sldId id="368"/>
            <p14:sldId id="367"/>
            <p14:sldId id="307"/>
            <p14:sldId id="372"/>
            <p14:sldId id="379"/>
            <p14:sldId id="297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1"/>
    <p:restoredTop sz="80556"/>
  </p:normalViewPr>
  <p:slideViewPr>
    <p:cSldViewPr snapToGrid="0" snapToObjects="1">
      <p:cViewPr varScale="1">
        <p:scale>
          <a:sx n="91" d="100"/>
          <a:sy n="91" d="100"/>
        </p:scale>
        <p:origin x="152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CAC87-E817-884A-9358-3DEC24276FB4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FE1B5-9288-854E-9B4F-EEE1FD53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74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672A7-2D62-D546-B943-B85F59ADDF17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8169F-5D8D-8443-9ACF-14667E26D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80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emphasis on connections</a:t>
            </a:r>
            <a:r>
              <a:rPr lang="en-US" baseline="0"/>
              <a:t> with neural net learning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684CA-648D-4A43-8EB7-C2049A572DA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51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cs.stanford.edu</a:t>
            </a:r>
            <a:r>
              <a:rPr lang="en-US" dirty="0"/>
              <a:t>/people/</a:t>
            </a:r>
            <a:r>
              <a:rPr lang="en-US" dirty="0" err="1"/>
              <a:t>karpathy</a:t>
            </a:r>
            <a:r>
              <a:rPr lang="en-US" dirty="0"/>
              <a:t>/</a:t>
            </a:r>
            <a:r>
              <a:rPr lang="en-US" dirty="0" err="1"/>
              <a:t>reinforcejs</a:t>
            </a:r>
            <a:r>
              <a:rPr lang="en-US" dirty="0"/>
              <a:t>/</a:t>
            </a:r>
            <a:r>
              <a:rPr lang="en-US" dirty="0" err="1"/>
              <a:t>gridworld_dp.html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2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also interpret as probability of process eding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684CA-648D-4A43-8EB7-C2049A572DAC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3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eGKPfZTXHsc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49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Mitchell</a:t>
            </a:r>
            <a:r>
              <a:rPr lang="en-US" baseline="0" dirty="0"/>
              <a:t> example</a:t>
            </a:r>
          </a:p>
          <a:p>
            <a:r>
              <a:rPr lang="en-US" dirty="0"/>
              <a:t>http://</a:t>
            </a:r>
            <a:r>
              <a:rPr lang="en-US" dirty="0" err="1"/>
              <a:t>www.cs.ubc.ca</a:t>
            </a:r>
            <a:r>
              <a:rPr lang="en-US" dirty="0"/>
              <a:t>/~</a:t>
            </a:r>
            <a:r>
              <a:rPr lang="en-US" dirty="0" err="1"/>
              <a:t>poole</a:t>
            </a:r>
            <a:r>
              <a:rPr lang="en-US" dirty="0"/>
              <a:t>/demos/</a:t>
            </a:r>
            <a:r>
              <a:rPr lang="en-US" dirty="0" err="1"/>
              <a:t>mdp</a:t>
            </a:r>
            <a:r>
              <a:rPr lang="en-US" dirty="0"/>
              <a:t>/</a:t>
            </a:r>
            <a:r>
              <a:rPr lang="en-US" dirty="0" err="1"/>
              <a:t>vi.html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684CA-648D-4A43-8EB7-C2049A572DAC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95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this equation displays correctly</a:t>
            </a:r>
          </a:p>
          <a:p>
            <a:r>
              <a:rPr lang="en-US" dirty="0"/>
              <a:t>Explain: s’ = next state given current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66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this equation displays correctly</a:t>
            </a:r>
          </a:p>
          <a:p>
            <a:r>
              <a:rPr lang="en-US" dirty="0"/>
              <a:t>Label elements to explain meaning</a:t>
            </a:r>
          </a:p>
          <a:p>
            <a:r>
              <a:rPr lang="en-US" dirty="0"/>
              <a:t>Would be nice to have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98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advanced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computer</a:t>
            </a:r>
            <a:r>
              <a:rPr lang="zh-CN" altLang="en-US" dirty="0"/>
              <a:t> </a:t>
            </a:r>
            <a:r>
              <a:rPr lang="en-US" altLang="zh-CN" dirty="0"/>
              <a:t>vision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techniques,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professional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 as</a:t>
            </a:r>
            <a:r>
              <a:rPr lang="zh-CN" altLang="en-US" baseline="0" dirty="0"/>
              <a:t> </a:t>
            </a:r>
            <a:r>
              <a:rPr lang="en-US" altLang="zh-CN" baseline="0" dirty="0"/>
              <a:t>video</a:t>
            </a:r>
          </a:p>
          <a:p>
            <a:r>
              <a:rPr lang="en-US" altLang="zh-CN" baseline="0" dirty="0"/>
              <a:t>Lots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sport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league,</a:t>
            </a:r>
            <a:r>
              <a:rPr lang="zh-CN" altLang="en-US" baseline="0" dirty="0"/>
              <a:t> </a:t>
            </a:r>
            <a:r>
              <a:rPr lang="en-US" altLang="zh-CN" baseline="0" dirty="0"/>
              <a:t>NBA,</a:t>
            </a:r>
            <a:r>
              <a:rPr lang="zh-CN" altLang="en-US" baseline="0" dirty="0"/>
              <a:t> </a:t>
            </a:r>
            <a:r>
              <a:rPr lang="en-US" altLang="zh-CN" baseline="0" dirty="0"/>
              <a:t>NHL</a:t>
            </a:r>
            <a:r>
              <a:rPr lang="mr-IN" altLang="zh-CN" baseline="0" dirty="0"/>
              <a:t>…</a:t>
            </a:r>
            <a:endParaRPr lang="en-US" altLang="zh-CN" baseline="0" dirty="0"/>
          </a:p>
          <a:p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massive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play-by-play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</a:p>
          <a:p>
            <a:r>
              <a:rPr lang="en-US" altLang="zh-CN" baseline="0" dirty="0"/>
              <a:t>Increasingly</a:t>
            </a:r>
            <a:r>
              <a:rPr lang="zh-CN" altLang="en-US" baseline="0" dirty="0"/>
              <a:t> </a:t>
            </a:r>
            <a:r>
              <a:rPr lang="en-US" altLang="zh-CN" baseline="0" dirty="0"/>
              <a:t>opportunity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apply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scale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machine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learning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analyze</a:t>
            </a:r>
            <a:r>
              <a:rPr lang="zh-CN" altLang="en-US" baseline="0" dirty="0"/>
              <a:t> </a:t>
            </a:r>
            <a:r>
              <a:rPr lang="en-US" altLang="zh-CN" baseline="0" dirty="0"/>
              <a:t>game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</a:p>
          <a:p>
            <a:r>
              <a:rPr lang="en-US" altLang="zh-CN" baseline="0" dirty="0"/>
              <a:t>Guide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team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draft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trade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  <a:r>
              <a:rPr lang="zh-CN" altLang="en-US" baseline="0" dirty="0"/>
              <a:t> </a:t>
            </a:r>
            <a:r>
              <a:rPr lang="en-US" altLang="zh-CN" baseline="0" dirty="0"/>
              <a:t>market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1E1C-6369-3448-825B-111C7C45AB1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904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Q-value ticker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C702E-09F5-4D88-B60D-2C95D92541AD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9401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1E1C-6369-3448-825B-111C7C45AB1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893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Temporal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projection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third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period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random</a:t>
            </a:r>
            <a:r>
              <a:rPr lang="zh-CN" altLang="en-US" baseline="0" dirty="0"/>
              <a:t> </a:t>
            </a:r>
            <a:r>
              <a:rPr lang="en-US" altLang="zh-CN" baseline="0" dirty="0"/>
              <a:t>game,</a:t>
            </a:r>
            <a:r>
              <a:rPr lang="zh-CN" altLang="en-US" baseline="0" dirty="0"/>
              <a:t> </a:t>
            </a:r>
            <a:r>
              <a:rPr lang="en-US" altLang="zh-CN" baseline="0" dirty="0"/>
              <a:t>X-axis:</a:t>
            </a:r>
            <a:r>
              <a:rPr lang="zh-CN" altLang="en-US" baseline="0" dirty="0"/>
              <a:t> </a:t>
            </a:r>
            <a:r>
              <a:rPr lang="en-US" altLang="zh-CN" baseline="0" dirty="0"/>
              <a:t>game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time,</a:t>
            </a:r>
            <a:r>
              <a:rPr lang="zh-CN" altLang="en-US" baseline="0" dirty="0"/>
              <a:t> </a:t>
            </a:r>
            <a:r>
              <a:rPr lang="en-US" altLang="zh-CN" baseline="0" dirty="0"/>
              <a:t>Y-axis:</a:t>
            </a:r>
            <a:r>
              <a:rPr lang="zh-CN" altLang="en-US" baseline="0" dirty="0"/>
              <a:t> </a:t>
            </a:r>
            <a:r>
              <a:rPr lang="en-US" altLang="zh-CN" baseline="0" dirty="0"/>
              <a:t>Q</a:t>
            </a:r>
            <a:r>
              <a:rPr lang="zh-CN" altLang="en-US" baseline="0" dirty="0"/>
              <a:t> </a:t>
            </a:r>
            <a:r>
              <a:rPr lang="en-US" altLang="zh-CN" baseline="0" dirty="0"/>
              <a:t>values,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mark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important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events</a:t>
            </a:r>
          </a:p>
          <a:p>
            <a:r>
              <a:rPr lang="en-US" altLang="zh-CN" baseline="0" dirty="0"/>
              <a:t>(1)</a:t>
            </a:r>
            <a:r>
              <a:rPr lang="zh-CN" altLang="en-US" baseline="0" dirty="0"/>
              <a:t> </a:t>
            </a:r>
            <a:r>
              <a:rPr lang="en-US" altLang="zh-CN" baseline="0" dirty="0"/>
              <a:t>Spike</a:t>
            </a:r>
            <a:r>
              <a:rPr lang="zh-CN" altLang="en-US" baseline="0" dirty="0"/>
              <a:t> </a:t>
            </a:r>
            <a:r>
              <a:rPr lang="en-US" altLang="zh-CN" baseline="0" dirty="0"/>
              <a:t>means</a:t>
            </a:r>
            <a:r>
              <a:rPr lang="zh-CN" altLang="en-US" baseline="0" dirty="0"/>
              <a:t> </a:t>
            </a:r>
            <a:r>
              <a:rPr lang="en-US" altLang="zh-CN" baseline="0" dirty="0"/>
              <a:t>score,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game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end,</a:t>
            </a:r>
            <a:r>
              <a:rPr lang="zh-CN" altLang="en-US" baseline="0" dirty="0"/>
              <a:t> </a:t>
            </a:r>
            <a:r>
              <a:rPr lang="en-US" altLang="zh-CN" baseline="0" dirty="0"/>
              <a:t>(2)</a:t>
            </a:r>
            <a:r>
              <a:rPr lang="zh-CN" altLang="en-US" baseline="0" dirty="0"/>
              <a:t> </a:t>
            </a:r>
            <a:r>
              <a:rPr lang="en-US" altLang="zh-CN" baseline="0" dirty="0"/>
              <a:t>Q</a:t>
            </a:r>
            <a:r>
              <a:rPr lang="zh-CN" altLang="en-US" baseline="0" dirty="0"/>
              <a:t> </a:t>
            </a:r>
            <a:r>
              <a:rPr lang="en-US" altLang="zh-CN" baseline="0" dirty="0"/>
              <a:t>neither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increase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decreases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1E1C-6369-3448-825B-111C7C45AB1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42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deepmind.com</a:t>
            </a:r>
            <a:r>
              <a:rPr lang="en-US" dirty="0"/>
              <a:t>/blog/announcements/</a:t>
            </a:r>
            <a:r>
              <a:rPr lang="en-US" dirty="0" err="1"/>
              <a:t>deepmind</a:t>
            </a:r>
            <a:r>
              <a:rPr lang="en-US" dirty="0"/>
              <a:t>-and-blizzard-open-</a:t>
            </a:r>
            <a:r>
              <a:rPr lang="en-US" dirty="0" err="1"/>
              <a:t>starcraft</a:t>
            </a:r>
            <a:r>
              <a:rPr lang="en-US" dirty="0"/>
              <a:t>-ii-ai-research-environment</a:t>
            </a:r>
          </a:p>
          <a:p>
            <a:r>
              <a:rPr lang="en-US" dirty="0"/>
              <a:t>https://</a:t>
            </a:r>
            <a:r>
              <a:rPr lang="en-US" dirty="0" err="1"/>
              <a:t>www.newscientist.com</a:t>
            </a:r>
            <a:r>
              <a:rPr lang="en-US" dirty="0"/>
              <a:t>/article/2221840-deepminds-starcraft-playing-ai-beats-99-8-per-cent-of-human-gamers/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35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is like difference in Q-values</a:t>
            </a:r>
          </a:p>
          <a:p>
            <a:r>
              <a:rPr lang="en-US" dirty="0"/>
              <a:t>- we have also</a:t>
            </a:r>
            <a:r>
              <a:rPr lang="en-US" baseline="0" dirty="0"/>
              <a:t> used V(s)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1E1C-6369-3448-825B-111C7C45AB1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330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top</a:t>
            </a:r>
            <a:r>
              <a:rPr lang="zh-CN" altLang="en-US" baseline="0" dirty="0"/>
              <a:t> </a:t>
            </a:r>
            <a:r>
              <a:rPr lang="en-US" altLang="zh-CN" baseline="0" dirty="0"/>
              <a:t>20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ranked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GIM</a:t>
            </a:r>
            <a:endParaRPr lang="en-US" altLang="zh-CN" dirty="0"/>
          </a:p>
          <a:p>
            <a:r>
              <a:rPr lang="en-US" altLang="zh-CN" dirty="0"/>
              <a:t>Application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ranking,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find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undervalued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players:</a:t>
            </a:r>
          </a:p>
          <a:p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</a:t>
            </a:r>
            <a:r>
              <a:rPr lang="zh-CN" altLang="en-US" baseline="0" dirty="0"/>
              <a:t> </a:t>
            </a:r>
            <a:r>
              <a:rPr lang="en-US" altLang="zh-CN" dirty="0">
                <a:latin typeface="Source Sans Pro" panose="020B0503030403020204" pitchFamily="34" charset="0"/>
              </a:rPr>
              <a:t>Mark </a:t>
            </a:r>
            <a:r>
              <a:rPr lang="en-US" altLang="zh-CN" dirty="0" err="1">
                <a:latin typeface="Source Sans Pro" panose="020B0503030403020204" pitchFamily="34" charset="0"/>
              </a:rPr>
              <a:t>Scheifele</a:t>
            </a:r>
            <a:r>
              <a:rPr lang="en-US" altLang="zh-CN" dirty="0">
                <a:latin typeface="Source Sans Pro" panose="020B0503030403020204" pitchFamily="34" charset="0"/>
              </a:rPr>
              <a:t>,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who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is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the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top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10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player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suggested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by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our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GIM,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dirty="0">
                <a:latin typeface="Source Sans Pro" panose="020B0503030403020204" pitchFamily="34" charset="0"/>
              </a:rPr>
              <a:t>drew significant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dirty="0">
                <a:latin typeface="Source Sans Pro" panose="020B0503030403020204" pitchFamily="34" charset="0"/>
              </a:rPr>
              <a:t>less</a:t>
            </a:r>
            <a:r>
              <a:rPr lang="zh-CN" altLang="en-US" dirty="0">
                <a:latin typeface="Source Sans Pro" panose="020B0503030403020204" pitchFamily="34" charset="0"/>
              </a:rPr>
              <a:t> </a:t>
            </a:r>
            <a:r>
              <a:rPr lang="en-US" altLang="zh-CN" dirty="0">
                <a:latin typeface="Source Sans Pro" panose="020B0503030403020204" pitchFamily="34" charset="0"/>
              </a:rPr>
              <a:t>salaries</a:t>
            </a:r>
            <a:r>
              <a:rPr lang="zh-CN" altLang="en-US" dirty="0">
                <a:latin typeface="Source Sans Pro" panose="020B0503030403020204" pitchFamily="34" charset="0"/>
              </a:rPr>
              <a:t> </a:t>
            </a:r>
            <a:r>
              <a:rPr lang="en-US" altLang="zh-CN" dirty="0">
                <a:latin typeface="Source Sans Pro" panose="020B0503030403020204" pitchFamily="34" charset="0"/>
              </a:rPr>
              <a:t>than</a:t>
            </a:r>
            <a:r>
              <a:rPr lang="zh-CN" altLang="en-US" dirty="0">
                <a:latin typeface="Source Sans Pro" panose="020B0503030403020204" pitchFamily="34" charset="0"/>
              </a:rPr>
              <a:t> </a:t>
            </a:r>
            <a:r>
              <a:rPr lang="en-US" altLang="zh-CN" dirty="0">
                <a:latin typeface="Source Sans Pro" panose="020B0503030403020204" pitchFamily="34" charset="0"/>
              </a:rPr>
              <a:t>others,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endParaRPr lang="en-US" altLang="zh-CN" baseline="0" dirty="0">
              <a:latin typeface="Source Sans Pro" panose="020B0503030403020204" pitchFamily="34" charset="0"/>
            </a:endParaRPr>
          </a:p>
          <a:p>
            <a:r>
              <a:rPr lang="en-US" altLang="zh-CN" baseline="0" dirty="0">
                <a:latin typeface="Source Sans Pro" panose="020B0503030403020204" pitchFamily="34" charset="0"/>
              </a:rPr>
              <a:t>But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in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the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next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season,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his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potential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is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and</a:t>
            </a:r>
            <a:r>
              <a:rPr lang="zh-CN" altLang="en-US" baseline="0" dirty="0">
                <a:latin typeface="Source Sans Pro" panose="020B0503030403020204" pitchFamily="34" charset="0"/>
              </a:rPr>
              <a:t> </a:t>
            </a:r>
            <a:r>
              <a:rPr lang="en-US" altLang="zh-CN" baseline="0" dirty="0">
                <a:latin typeface="Source Sans Pro" panose="020B0503030403020204" pitchFamily="34" charset="0"/>
              </a:rPr>
              <a:t>he</a:t>
            </a:r>
            <a:r>
              <a:rPr lang="en-US" altLang="zh-CN" dirty="0">
                <a:latin typeface="Source Sans Pro" panose="020B0503030403020204" pitchFamily="34" charset="0"/>
              </a:rPr>
              <a:t> received a $5M+  contract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1E1C-6369-3448-825B-111C7C45AB1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85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=VCdxqn0fcnE helicopter</a:t>
            </a:r>
          </a:p>
          <a:p>
            <a:r>
              <a:rPr lang="en-US" dirty="0"/>
              <a:t>https://</a:t>
            </a:r>
            <a:r>
              <a:rPr lang="en-US" dirty="0" err="1"/>
              <a:t>www.wired.com</a:t>
            </a:r>
            <a:r>
              <a:rPr lang="en-US" dirty="0"/>
              <a:t>/2015/02/</a:t>
            </a:r>
            <a:r>
              <a:rPr lang="en-US" dirty="0" err="1"/>
              <a:t>google</a:t>
            </a:r>
            <a:r>
              <a:rPr lang="en-US" dirty="0"/>
              <a:t>-</a:t>
            </a:r>
            <a:r>
              <a:rPr lang="en-US" dirty="0" err="1"/>
              <a:t>ai</a:t>
            </a:r>
            <a:r>
              <a:rPr lang="en-US" dirty="0"/>
              <a:t>-plays-</a:t>
            </a:r>
            <a:r>
              <a:rPr lang="en-US" dirty="0" err="1"/>
              <a:t>atari</a:t>
            </a:r>
            <a:r>
              <a:rPr lang="en-US" dirty="0"/>
              <a:t>-like-pros/</a:t>
            </a:r>
          </a:p>
          <a:p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W_gxLKSsSIE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684CA-648D-4A43-8EB7-C2049A572DAC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3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=VCdxqn0fcnE helicopter</a:t>
            </a:r>
          </a:p>
          <a:p>
            <a:r>
              <a:rPr lang="en-US" dirty="0"/>
              <a:t>https://</a:t>
            </a:r>
            <a:r>
              <a:rPr lang="en-US" dirty="0" err="1"/>
              <a:t>www.wired.com</a:t>
            </a:r>
            <a:r>
              <a:rPr lang="en-US" dirty="0"/>
              <a:t>/2015/02/</a:t>
            </a:r>
            <a:r>
              <a:rPr lang="en-US" dirty="0" err="1"/>
              <a:t>google</a:t>
            </a:r>
            <a:r>
              <a:rPr lang="en-US" dirty="0"/>
              <a:t>-</a:t>
            </a:r>
            <a:r>
              <a:rPr lang="en-US" dirty="0" err="1"/>
              <a:t>ai</a:t>
            </a:r>
            <a:r>
              <a:rPr lang="en-US" dirty="0"/>
              <a:t>-plays-</a:t>
            </a:r>
            <a:r>
              <a:rPr lang="en-US" dirty="0" err="1"/>
              <a:t>atari</a:t>
            </a:r>
            <a:r>
              <a:rPr lang="en-US" dirty="0"/>
              <a:t>-like-pros/</a:t>
            </a:r>
          </a:p>
          <a:p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W_gxLKSsSIE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684CA-648D-4A43-8EB7-C2049A572DAC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3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setosa.io</a:t>
            </a:r>
            <a:r>
              <a:rPr lang="en-US" dirty="0"/>
              <a:t>/blog/2014/07/26/</a:t>
            </a:r>
            <a:r>
              <a:rPr lang="en-US" dirty="0" err="1"/>
              <a:t>markov</a:t>
            </a:r>
            <a:r>
              <a:rPr lang="en-US" dirty="0"/>
              <a:t>-chains/</a:t>
            </a:r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60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interpret state reward as expected reward from transition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7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silver-</a:t>
            </a:r>
            <a:r>
              <a:rPr lang="en-US" dirty="0" err="1"/>
              <a:t>mpd.pdf</a:t>
            </a:r>
            <a:endParaRPr lang="en-US" dirty="0"/>
          </a:p>
          <a:p>
            <a:r>
              <a:rPr lang="en-US" dirty="0"/>
              <a:t>see slide 11 student MRP for interpretation of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⁨</a:t>
            </a:r>
            <a:r>
              <a:rPr lang="en-US" dirty="0" err="1"/>
              <a:t>sfuvault</a:t>
            </a:r>
            <a:r>
              <a:rPr lang="en-US" dirty="0"/>
              <a:t>⁩ ▸ ⁨Tien⁩/v03_with_arrow.mov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8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5647-0C69-2145-973B-E53634A70F17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4DCA-1C70-754D-A896-043AC6BABE50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52-D130-054E-8420-B156DF435280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B369F-0632-8347-B77C-E974431A8306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FF8C-7F19-2041-96EE-78436FC32AFC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3222-5C65-2444-929E-120A9A247497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CD7-0560-F24B-9E63-899FE7F59F5C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C6720-BDEA-5247-9DC2-4518ECBF162C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321F-40F3-8E49-B427-3D27A1EF0394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DA0F-E8EA-9C47-B708-ED8D522A6733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695FE9D-AFAD-ED48-B99F-797AD2CBB4CC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C8CD40F-3B15-2D47-A444-726EB44D8AEB}" type="datetime1">
              <a:rPr lang="en-CA" smtClean="0"/>
              <a:t>2019-11-21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A Crash Course in Reinforcement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etosa.io/blog/2014/07/26/markov-chains/index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reinforcejs/gridworld_dp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s.stanford.edu/people/karpathy/reinforcejs/gridworld_dp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GKPfZTXHs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poole/demos/mdp/vi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stanford.edu/people/karpathy/reinforcejs/gridworld_dp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tflix.com/search?q=alphago&amp;jbv=80190844&amp;jbp=0&amp;jbr=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UTMhmVh1q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Cdxqn0fcn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W_gxLKSsSIE" TargetMode="External"/><Relationship Id="rId4" Type="http://schemas.openxmlformats.org/officeDocument/2006/relationships/hyperlink" Target="https://www.wired.com/2015/02/google-ai-plays-atari-like-pro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_gxLKSsSI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Cdxqn0fc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Oliver Schulte</a:t>
            </a:r>
          </a:p>
          <a:p>
            <a:r>
              <a:rPr lang="en-US"/>
              <a:t>Simon Fraser University</a:t>
            </a:r>
          </a:p>
        </p:txBody>
      </p:sp>
    </p:spTree>
    <p:extLst>
      <p:ext uri="{BB962C8B-B14F-4D97-AF65-F5344CB8AC3E}">
        <p14:creationId xmlns:p14="http://schemas.microsoft.com/office/powerpoint/2010/main" val="175521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MARKOV DECISION PROCESSES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5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34CFDE-2DC3-0743-8059-4F053CD4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Process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7152EE-A50B-7F40-83D9-84C706D74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8" y="2638044"/>
            <a:ext cx="9707646" cy="34673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Aka Markov Chains</a:t>
            </a:r>
          </a:p>
          <a:p>
            <a:r>
              <a:rPr lang="en-US" dirty="0"/>
              <a:t>Think about atomic representation of environment state (Russell and </a:t>
            </a:r>
            <a:r>
              <a:rPr lang="en-US" dirty="0" err="1"/>
              <a:t>Norvig</a:t>
            </a:r>
            <a:r>
              <a:rPr lang="en-US" dirty="0"/>
              <a:t>)</a:t>
            </a:r>
          </a:p>
          <a:p>
            <a:r>
              <a:rPr lang="en-US" dirty="0"/>
              <a:t>Like state space in problem search</a:t>
            </a:r>
          </a:p>
          <a:p>
            <a:r>
              <a:rPr lang="en-US" dirty="0"/>
              <a:t>A Markov process moves from one state to another with a certain probability</a:t>
            </a:r>
          </a:p>
          <a:p>
            <a:r>
              <a:rPr lang="en-US" dirty="0"/>
              <a:t>Transition probability: </a:t>
            </a:r>
            <a:r>
              <a:rPr lang="en-US" i="1" dirty="0"/>
              <a:t>P(s</a:t>
            </a:r>
            <a:r>
              <a:rPr lang="en-US" i="1" baseline="-25000" dirty="0"/>
              <a:t>t+1</a:t>
            </a:r>
            <a:r>
              <a:rPr lang="en-US" i="1" dirty="0"/>
              <a:t> = s’|</a:t>
            </a:r>
            <a:r>
              <a:rPr lang="en-US" i="1" dirty="0" err="1"/>
              <a:t>s</a:t>
            </a:r>
            <a:r>
              <a:rPr lang="en-US" i="1" baseline="-25000" dirty="0" err="1"/>
              <a:t>t</a:t>
            </a:r>
            <a:r>
              <a:rPr lang="en-US" i="1" dirty="0"/>
              <a:t> = s)</a:t>
            </a:r>
          </a:p>
          <a:p>
            <a:r>
              <a:rPr lang="en-US" dirty="0">
                <a:hlinkClick r:id="rId3"/>
              </a:rPr>
              <a:t>Demo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C7978-40B3-C044-99A6-EE5B12EC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46961-EB8F-334C-AB83-A7847907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19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347B-06DA-3246-94CB-AAC938BC5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674DC-4ADF-4046-A04E-694B530B9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 Markov Chain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E37F2-5F06-1C46-9287-8C1A2568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EDDF7-F8E3-5040-835C-876432BA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0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F02FD-898F-2443-A271-5635828C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reward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62262-C36C-5B4C-973C-6E1D25894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Markov Process + Reward </a:t>
            </a:r>
            <a:r>
              <a:rPr lang="en-US" i="1" dirty="0"/>
              <a:t>R</a:t>
            </a:r>
            <a:r>
              <a:rPr lang="en-US" i="1" baseline="-25000" dirty="0"/>
              <a:t>s</a:t>
            </a:r>
            <a:r>
              <a:rPr lang="en-US" dirty="0"/>
              <a:t> associated with state</a:t>
            </a:r>
          </a:p>
          <a:p>
            <a:r>
              <a:rPr lang="en-US" dirty="0"/>
              <a:t>Example: Student Markov Reward Process</a:t>
            </a:r>
          </a:p>
          <a:p>
            <a:pPr lvl="1"/>
            <a:r>
              <a:rPr lang="en-US" dirty="0"/>
              <a:t>See file</a:t>
            </a:r>
          </a:p>
          <a:p>
            <a:endParaRPr lang="en-US" i="1" baseline="-25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EF4A9-E9A4-E142-B93E-AD6B17146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FB2E7-7094-AC48-AE98-F45C6387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05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1" y="2704894"/>
            <a:ext cx="11264900" cy="3428244"/>
          </a:xfrm>
        </p:spPr>
        <p:txBody>
          <a:bodyPr>
            <a:normAutofit/>
          </a:bodyPr>
          <a:lstStyle/>
          <a:p>
            <a:r>
              <a:rPr lang="en-US" dirty="0"/>
              <a:t>Markov decision process (MDP) = Markov reward process + </a:t>
            </a:r>
            <a:r>
              <a:rPr lang="en-US" b="1" dirty="0"/>
              <a:t>actions </a:t>
            </a:r>
          </a:p>
          <a:p>
            <a:r>
              <a:rPr lang="en-US" dirty="0"/>
              <a:t>Transition probabilities depend on actions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Markov game = MDP with actions, rewards for &gt; 1 agent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03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Student Markov decision Process</a:t>
            </a:r>
          </a:p>
        </p:txBody>
      </p:sp>
      <p:pic>
        <p:nvPicPr>
          <p:cNvPr id="6" name="Content Placeholder 5" descr="silver-mdp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25" r="-30025"/>
          <a:stretch>
            <a:fillRect/>
          </a:stretch>
        </p:blipFill>
        <p:spPr>
          <a:xfrm>
            <a:off x="944469" y="2504352"/>
            <a:ext cx="9253716" cy="371356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Figure from David Silver, Lectures on Reinforcement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1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822885-6170-2A41-BEDD-E66BA5C5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Hockey example</a:t>
            </a:r>
          </a:p>
        </p:txBody>
      </p:sp>
      <p:pic>
        <p:nvPicPr>
          <p:cNvPr id="6" name="Online Media 5" descr="v03_with_arrow.mov">
            <a:hlinkClick r:id="" action="ppaction://media"/>
            <a:extLst>
              <a:ext uri="{FF2B5EF4-FFF2-40B4-BE49-F238E27FC236}">
                <a16:creationId xmlns:a16="http://schemas.microsoft.com/office/drawing/2014/main" id="{D2B71800-B7F3-A647-9041-92FA247322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4376" y="1511714"/>
            <a:ext cx="6257544" cy="35198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D2093-BD96-074B-ACCB-9B2594B5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4660"/>
            <a:ext cx="3705203" cy="313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50">
                <a:solidFill>
                  <a:srgbClr val="FFFFFF">
                    <a:alpha val="70000"/>
                  </a:srgbClr>
                </a:solidFill>
              </a:rPr>
              <a:t>A Crash Course in Reinforcement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29A63-BBFB-0347-810B-5713E7CE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A0389-EA43-FB41-B889-5ACCBA688890}"/>
              </a:ext>
            </a:extLst>
          </p:cNvPr>
          <p:cNvSpPr txBox="1"/>
          <p:nvPr/>
        </p:nvSpPr>
        <p:spPr>
          <a:xfrm>
            <a:off x="804672" y="4501662"/>
            <a:ext cx="3471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are the states?</a:t>
            </a:r>
          </a:p>
          <a:p>
            <a:r>
              <a:rPr lang="en-US" sz="2400" dirty="0"/>
              <a:t>What are the rewards?</a:t>
            </a:r>
          </a:p>
        </p:txBody>
      </p:sp>
    </p:spTree>
    <p:extLst>
      <p:ext uri="{BB962C8B-B14F-4D97-AF65-F5344CB8AC3E}">
        <p14:creationId xmlns:p14="http://schemas.microsoft.com/office/powerpoint/2010/main" val="195904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30E73-E91B-844B-B24B-A479663F0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Factored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1DC1B-487A-654D-8B00-9FE0DEBE3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RL uses a </a:t>
            </a:r>
            <a:r>
              <a:rPr lang="en-US" b="1" dirty="0"/>
              <a:t>factored representation</a:t>
            </a:r>
            <a:r>
              <a:rPr lang="en-US" dirty="0"/>
              <a:t> (see Russell and </a:t>
            </a:r>
            <a:r>
              <a:rPr lang="en-US" dirty="0" err="1"/>
              <a:t>Norvig</a:t>
            </a:r>
            <a:r>
              <a:rPr lang="en-US" dirty="0"/>
              <a:t>).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The state is defined by a list of values for a set of variables.</a:t>
            </a:r>
          </a:p>
          <a:p>
            <a:pPr lvl="1"/>
            <a:r>
              <a:rPr lang="en-US" dirty="0"/>
              <a:t>E.g. in hockey, can include score, game time, locations of players, location of puck</a:t>
            </a:r>
          </a:p>
          <a:p>
            <a:r>
              <a:rPr lang="en-US" dirty="0"/>
              <a:t>If we  have only 2 integer variables </a:t>
            </a:r>
            <a:r>
              <a:rPr lang="en-US" i="1" dirty="0"/>
              <a:t>x</a:t>
            </a:r>
            <a:r>
              <a:rPr lang="en-US" dirty="0"/>
              <a:t> and </a:t>
            </a:r>
            <a:r>
              <a:rPr lang="en-US" i="1" dirty="0"/>
              <a:t>y</a:t>
            </a:r>
            <a:r>
              <a:rPr lang="en-US" dirty="0"/>
              <a:t>, we can visualize states in a </a:t>
            </a:r>
            <a:r>
              <a:rPr lang="en-US" dirty="0">
                <a:hlinkClick r:id="rId3"/>
              </a:rPr>
              <a:t>grid world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06DA9-55E4-E641-B257-84969C11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8A1FB-528D-7F4D-9A0A-491E3F1B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38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algorithms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96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4C87C4-E836-1C4E-860C-71F5ADA8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392" y="491490"/>
            <a:ext cx="7729728" cy="1188720"/>
          </a:xfrm>
        </p:spPr>
        <p:txBody>
          <a:bodyPr/>
          <a:lstStyle/>
          <a:p>
            <a:r>
              <a:rPr lang="en-US" dirty="0"/>
              <a:t>RL framework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78992C-D2EC-AB44-95FC-B3DAEAA6C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00" y="2785330"/>
            <a:ext cx="10272802" cy="3598164"/>
          </a:xfrm>
        </p:spPr>
        <p:txBody>
          <a:bodyPr>
            <a:normAutofit/>
          </a:bodyPr>
          <a:lstStyle/>
          <a:p>
            <a:r>
              <a:rPr lang="en-US" dirty="0"/>
              <a:t>We will discuss model-based approaches.</a:t>
            </a:r>
          </a:p>
          <a:p>
            <a:pPr lvl="1"/>
            <a:r>
              <a:rPr lang="en-US" dirty="0"/>
              <a:t>There are also model-free approaches, advanced topic.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your Markov Decision process model (states, rewards, actions). </a:t>
            </a:r>
          </a:p>
          <a:p>
            <a:pPr lvl="1"/>
            <a:r>
              <a:rPr lang="en-US" dirty="0"/>
              <a:t>Like building a PEAS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 data to learn state transitions ⇒ fully defined MDP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 algorithms to solve the MDP</a:t>
            </a:r>
            <a:br>
              <a:rPr lang="en-US" dirty="0"/>
            </a:br>
            <a:r>
              <a:rPr lang="en-US" dirty="0"/>
              <a:t>Solving MDP = determine optimal action in every state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873B5-540E-C949-A1F3-E5BB19DF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603AF-FE43-6E40-A1B0-DE47A626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A5BE88-E235-D749-BFD5-C5714C7F2CC3}"/>
              </a:ext>
            </a:extLst>
          </p:cNvPr>
          <p:cNvSpPr txBox="1">
            <a:spLocks/>
          </p:cNvSpPr>
          <p:nvPr/>
        </p:nvSpPr>
        <p:spPr>
          <a:xfrm>
            <a:off x="3686262" y="1960847"/>
            <a:ext cx="3197923" cy="54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Transition Probabilities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705953-0BD9-C048-9C96-EF198900E03A}"/>
              </a:ext>
            </a:extLst>
          </p:cNvPr>
          <p:cNvSpPr txBox="1">
            <a:spLocks/>
          </p:cNvSpPr>
          <p:nvPr/>
        </p:nvSpPr>
        <p:spPr>
          <a:xfrm>
            <a:off x="1241698" y="1960847"/>
            <a:ext cx="931128" cy="557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Data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CE78161-F0A2-9346-9918-6ADF1BC2C90F}"/>
              </a:ext>
            </a:extLst>
          </p:cNvPr>
          <p:cNvSpPr/>
          <p:nvPr/>
        </p:nvSpPr>
        <p:spPr>
          <a:xfrm>
            <a:off x="2292890" y="2093857"/>
            <a:ext cx="1075895" cy="277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2EC7B9-F5A8-E149-A504-63C55FBB5E3C}"/>
              </a:ext>
            </a:extLst>
          </p:cNvPr>
          <p:cNvSpPr txBox="1">
            <a:spLocks/>
          </p:cNvSpPr>
          <p:nvPr/>
        </p:nvSpPr>
        <p:spPr>
          <a:xfrm>
            <a:off x="9218948" y="1962371"/>
            <a:ext cx="2004085" cy="5407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Value Function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698CC39-A3CB-9A4B-A7D6-5545E2E48961}"/>
              </a:ext>
            </a:extLst>
          </p:cNvPr>
          <p:cNvSpPr/>
          <p:nvPr/>
        </p:nvSpPr>
        <p:spPr>
          <a:xfrm>
            <a:off x="7707633" y="2093857"/>
            <a:ext cx="687867" cy="277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8498EA-6BD3-8A49-A269-75AD8D91AA38}"/>
              </a:ext>
            </a:extLst>
          </p:cNvPr>
          <p:cNvSpPr txBox="1"/>
          <p:nvPr/>
        </p:nvSpPr>
        <p:spPr>
          <a:xfrm>
            <a:off x="7440482" y="1516370"/>
            <a:ext cx="208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dynamic programming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D966C-BB48-AB4A-9EB8-4E1DF19B1896}"/>
              </a:ext>
            </a:extLst>
          </p:cNvPr>
          <p:cNvSpPr txBox="1"/>
          <p:nvPr/>
        </p:nvSpPr>
        <p:spPr>
          <a:xfrm>
            <a:off x="2231136" y="1652727"/>
            <a:ext cx="131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43358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is Reinforcement Learning?</a:t>
            </a:r>
          </a:p>
          <a:p>
            <a:r>
              <a:rPr lang="en-US"/>
              <a:t>Key Definitions</a:t>
            </a:r>
          </a:p>
          <a:p>
            <a:r>
              <a:rPr lang="en-US"/>
              <a:t>Key Learning Tasks</a:t>
            </a:r>
          </a:p>
          <a:p>
            <a:r>
              <a:rPr lang="en-US"/>
              <a:t>Reinforcement Learning Techniques</a:t>
            </a:r>
          </a:p>
          <a:p>
            <a:r>
              <a:rPr lang="en-US"/>
              <a:t>Reinforcement Learning with Neural Nets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18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Returns and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274" y="2638044"/>
            <a:ext cx="8033590" cy="3579876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u="sng" dirty="0"/>
              <a:t>trajectory</a:t>
            </a:r>
            <a:r>
              <a:rPr lang="en-US" dirty="0"/>
              <a:t> is a (possibly infinite) sequence</a:t>
            </a:r>
            <a:br>
              <a:rPr lang="en-US" dirty="0"/>
            </a:br>
            <a:r>
              <a:rPr lang="en-US" i="1" dirty="0"/>
              <a:t>s</a:t>
            </a:r>
            <a:r>
              <a:rPr lang="en-US" i="1" baseline="-25000" dirty="0"/>
              <a:t>0</a:t>
            </a:r>
            <a:r>
              <a:rPr lang="en-US" i="1" dirty="0"/>
              <a:t>,a</a:t>
            </a:r>
            <a:r>
              <a:rPr lang="en-US" i="1" baseline="-25000" dirty="0"/>
              <a:t>0</a:t>
            </a:r>
            <a:r>
              <a:rPr lang="en-US" i="1" dirty="0"/>
              <a:t>,r</a:t>
            </a:r>
            <a:r>
              <a:rPr lang="en-US" i="1" baseline="-25000" dirty="0"/>
              <a:t>0</a:t>
            </a:r>
            <a:r>
              <a:rPr lang="en-US" i="1" dirty="0"/>
              <a:t>,s</a:t>
            </a:r>
            <a:r>
              <a:rPr lang="en-US" i="1" baseline="-25000" dirty="0"/>
              <a:t>1</a:t>
            </a:r>
            <a:r>
              <a:rPr lang="en-US" i="1" dirty="0"/>
              <a:t>,a</a:t>
            </a:r>
            <a:r>
              <a:rPr lang="en-US" i="1" baseline="-25000" dirty="0"/>
              <a:t>1</a:t>
            </a:r>
            <a:r>
              <a:rPr lang="en-US" i="1" dirty="0"/>
              <a:t>,r</a:t>
            </a:r>
            <a:r>
              <a:rPr lang="en-US" i="1" baseline="-25000" dirty="0"/>
              <a:t>1</a:t>
            </a:r>
            <a:r>
              <a:rPr lang="en-US" i="1" dirty="0"/>
              <a:t>,...,</a:t>
            </a:r>
            <a:r>
              <a:rPr lang="en-US" i="1" dirty="0" err="1"/>
              <a:t>s</a:t>
            </a:r>
            <a:r>
              <a:rPr lang="en-US" i="1" baseline="-25000" dirty="0" err="1"/>
              <a:t>n</a:t>
            </a:r>
            <a:r>
              <a:rPr lang="en-US" i="1" dirty="0" err="1"/>
              <a:t>,a</a:t>
            </a:r>
            <a:r>
              <a:rPr lang="en-US" i="1" baseline="-25000" dirty="0" err="1"/>
              <a:t>n</a:t>
            </a:r>
            <a:r>
              <a:rPr lang="en-US" i="1" dirty="0" err="1"/>
              <a:t>,r</a:t>
            </a:r>
            <a:r>
              <a:rPr lang="en-US" i="1" baseline="-25000" dirty="0" err="1"/>
              <a:t>n</a:t>
            </a:r>
            <a:r>
              <a:rPr lang="en-US" i="1" dirty="0"/>
              <a:t>,...</a:t>
            </a:r>
          </a:p>
          <a:p>
            <a:r>
              <a:rPr lang="en-US" dirty="0"/>
              <a:t>The </a:t>
            </a:r>
            <a:r>
              <a:rPr lang="en-US" u="sng" dirty="0"/>
              <a:t>return</a:t>
            </a:r>
            <a:r>
              <a:rPr lang="en-US" dirty="0"/>
              <a:t> is the total sum of rewards.</a:t>
            </a:r>
          </a:p>
          <a:p>
            <a:r>
              <a:rPr lang="en-US" dirty="0"/>
              <a:t>But: if the trajectory is infinite, we have an infinite sum!</a:t>
            </a:r>
          </a:p>
          <a:p>
            <a:r>
              <a:rPr lang="en-US" dirty="0"/>
              <a:t>Solution: Weight rewards by </a:t>
            </a:r>
            <a:r>
              <a:rPr lang="en-US" i="1" dirty="0"/>
              <a:t>discount factor </a:t>
            </a:r>
            <a:r>
              <a:rPr lang="en-US" i="1" dirty="0" err="1"/>
              <a:t>γ</a:t>
            </a:r>
            <a:r>
              <a:rPr lang="en-US" i="1" dirty="0"/>
              <a:t> </a:t>
            </a:r>
            <a:r>
              <a:rPr lang="en-US" dirty="0"/>
              <a:t>between 0 and 1.</a:t>
            </a:r>
          </a:p>
          <a:p>
            <a:r>
              <a:rPr lang="en-US" dirty="0"/>
              <a:t>Return = </a:t>
            </a:r>
            <a:r>
              <a:rPr lang="en-US" i="1" dirty="0"/>
              <a:t>r</a:t>
            </a:r>
            <a:r>
              <a:rPr lang="en-US" i="1" baseline="-25000" dirty="0"/>
              <a:t>0</a:t>
            </a:r>
            <a:r>
              <a:rPr lang="en-US" i="1" dirty="0"/>
              <a:t>+γr</a:t>
            </a:r>
            <a:r>
              <a:rPr lang="en-US" i="1" baseline="-25000" dirty="0"/>
              <a:t>1</a:t>
            </a:r>
            <a:r>
              <a:rPr lang="en-US" i="1" dirty="0"/>
              <a:t>+γ</a:t>
            </a:r>
            <a:r>
              <a:rPr lang="en-US" i="1" baseline="30000" dirty="0"/>
              <a:t>2</a:t>
            </a:r>
            <a:r>
              <a:rPr lang="en-US" i="1" dirty="0"/>
              <a:t>r</a:t>
            </a:r>
            <a:r>
              <a:rPr lang="en-US" i="1" baseline="-25000" dirty="0"/>
              <a:t>n</a:t>
            </a:r>
            <a:r>
              <a:rPr lang="en-US" i="1" dirty="0"/>
              <a:t>+...</a:t>
            </a:r>
          </a:p>
          <a:p>
            <a:pPr lvl="1"/>
            <a:r>
              <a:rPr lang="en-US" dirty="0"/>
              <a:t>Getting rewards sooner is better than later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61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0FBB5-0617-894A-9CC0-34A73BA5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B02A5-23B0-9F42-9DA2-BBC1C4C0E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5EC8E-C2E0-BB44-A9D7-88A0F2E7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7CE3-CE45-6F46-A2ED-3763803F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7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948" y="2372061"/>
            <a:ext cx="9208916" cy="3864147"/>
          </a:xfrm>
        </p:spPr>
        <p:txBody>
          <a:bodyPr>
            <a:noAutofit/>
          </a:bodyPr>
          <a:lstStyle/>
          <a:p>
            <a:r>
              <a:rPr lang="en-US" dirty="0"/>
              <a:t>A deterministic </a:t>
            </a:r>
            <a:r>
              <a:rPr lang="en-US" b="1" dirty="0"/>
              <a:t>policy</a:t>
            </a:r>
            <a:r>
              <a:rPr lang="en-US" dirty="0"/>
              <a:t> π is a function that maps states to actions.</a:t>
            </a:r>
          </a:p>
          <a:p>
            <a:pPr lvl="1"/>
            <a:r>
              <a:rPr lang="en-US" sz="2400" dirty="0"/>
              <a:t>i.e. tells us how to act.</a:t>
            </a:r>
          </a:p>
          <a:p>
            <a:r>
              <a:rPr lang="en-US" dirty="0"/>
              <a:t>Can also be probabilistic.</a:t>
            </a:r>
          </a:p>
          <a:p>
            <a:r>
              <a:rPr lang="en-US" dirty="0"/>
              <a:t>Can be implemented using neural nets.</a:t>
            </a:r>
          </a:p>
          <a:p>
            <a:r>
              <a:rPr lang="en-US" dirty="0">
                <a:hlinkClick r:id="rId2"/>
              </a:rPr>
              <a:t>grid world demo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31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948" y="2372061"/>
            <a:ext cx="9208916" cy="3864147"/>
          </a:xfrm>
        </p:spPr>
        <p:txBody>
          <a:bodyPr>
            <a:noAutofit/>
          </a:bodyPr>
          <a:lstStyle/>
          <a:p>
            <a:r>
              <a:rPr lang="en-US" dirty="0"/>
              <a:t>Given a policy and an MDP, we have the </a:t>
            </a:r>
            <a:r>
              <a:rPr lang="en-US" b="1" dirty="0"/>
              <a:t>expected return,</a:t>
            </a:r>
            <a:r>
              <a:rPr lang="en-US" dirty="0"/>
              <a:t> over all infinite trajectories, from using the policy at a state.</a:t>
            </a:r>
          </a:p>
          <a:p>
            <a:r>
              <a:rPr lang="en-US" dirty="0"/>
              <a:t>Notation: V</a:t>
            </a:r>
            <a:r>
              <a:rPr lang="en-US" baseline="30000" dirty="0"/>
              <a:t>π</a:t>
            </a:r>
            <a:r>
              <a:rPr lang="en-US" dirty="0"/>
              <a:t>(s)</a:t>
            </a:r>
          </a:p>
          <a:p>
            <a:r>
              <a:rPr lang="en-US" dirty="0"/>
              <a:t>Important: this is a powerful look-ahead concept.</a:t>
            </a:r>
          </a:p>
          <a:p>
            <a:pPr lvl="1"/>
            <a:r>
              <a:rPr lang="en-US" dirty="0"/>
              <a:t>Like searching through an entire search tree for expected success</a:t>
            </a:r>
          </a:p>
          <a:p>
            <a:r>
              <a:rPr lang="en-US" dirty="0"/>
              <a:t>Game example: chance of winning, expected total score.</a:t>
            </a:r>
          </a:p>
          <a:p>
            <a:r>
              <a:rPr lang="en-US" dirty="0">
                <a:hlinkClick r:id="rId3"/>
              </a:rPr>
              <a:t>Dr. Strange looks ahead</a:t>
            </a:r>
            <a:endParaRPr lang="en-US" dirty="0"/>
          </a:p>
          <a:p>
            <a:r>
              <a:rPr lang="en-US" dirty="0"/>
              <a:t>Can also be computed by a neural network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54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Optimal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8972" y="2638044"/>
            <a:ext cx="8511892" cy="3101983"/>
          </a:xfrm>
        </p:spPr>
        <p:txBody>
          <a:bodyPr/>
          <a:lstStyle/>
          <a:p>
            <a:r>
              <a:rPr lang="en-US" dirty="0"/>
              <a:t>A policy π* is optimal if for any other policy and for all states s</a:t>
            </a:r>
            <a:br>
              <a:rPr lang="en-US" dirty="0"/>
            </a:br>
            <a:r>
              <a:rPr lang="en-US" dirty="0"/>
              <a:t> V</a:t>
            </a:r>
            <a:r>
              <a:rPr lang="en-US" baseline="30000" dirty="0"/>
              <a:t>π*</a:t>
            </a:r>
            <a:r>
              <a:rPr lang="en-US" dirty="0"/>
              <a:t>(s) ≥ V</a:t>
            </a:r>
            <a:r>
              <a:rPr lang="en-US" baseline="30000" dirty="0"/>
              <a:t>π</a:t>
            </a:r>
            <a:r>
              <a:rPr lang="en-US" dirty="0"/>
              <a:t>(s)</a:t>
            </a:r>
          </a:p>
          <a:p>
            <a:r>
              <a:rPr lang="en-US" dirty="0"/>
              <a:t>The value of the optimal policy is written as V</a:t>
            </a:r>
            <a:r>
              <a:rPr lang="en-US" baseline="30000" dirty="0"/>
              <a:t>*</a:t>
            </a:r>
            <a:r>
              <a:rPr lang="en-US" dirty="0"/>
              <a:t>(s).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18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action 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policy, the expected reward at a state given an action is denoted as</a:t>
            </a:r>
            <a:br>
              <a:rPr lang="en-US" dirty="0"/>
            </a:br>
            <a:r>
              <a:rPr lang="en-US" dirty="0"/>
              <a:t>Q</a:t>
            </a:r>
            <a:r>
              <a:rPr lang="en-US" baseline="30000" dirty="0"/>
              <a:t>π</a:t>
            </a:r>
            <a:r>
              <a:rPr lang="en-US" dirty="0"/>
              <a:t>(</a:t>
            </a:r>
            <a:r>
              <a:rPr lang="en-US" dirty="0" err="1"/>
              <a:t>s,a</a:t>
            </a:r>
            <a:r>
              <a:rPr lang="en-US" dirty="0"/>
              <a:t>).</a:t>
            </a:r>
          </a:p>
          <a:p>
            <a:r>
              <a:rPr lang="en-US" dirty="0"/>
              <a:t>Similarly Q</a:t>
            </a:r>
            <a:r>
              <a:rPr lang="en-US" baseline="30000" dirty="0"/>
              <a:t>*</a:t>
            </a:r>
            <a:r>
              <a:rPr lang="en-US" dirty="0"/>
              <a:t>(</a:t>
            </a:r>
            <a:r>
              <a:rPr lang="en-US" dirty="0" err="1"/>
              <a:t>s,a</a:t>
            </a:r>
            <a:r>
              <a:rPr lang="en-US" dirty="0"/>
              <a:t>) for the value of an action given the optimal policy.</a:t>
            </a:r>
          </a:p>
          <a:p>
            <a:r>
              <a:rPr lang="en-US" dirty="0">
                <a:hlinkClick r:id="rId3"/>
              </a:rPr>
              <a:t>grid example</a:t>
            </a: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70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424575"/>
            <a:ext cx="7729728" cy="1188720"/>
          </a:xfrm>
        </p:spPr>
        <p:txBody>
          <a:bodyPr/>
          <a:lstStyle/>
          <a:p>
            <a:r>
              <a:rPr lang="en-US" dirty="0"/>
              <a:t>RL Concepts </a:t>
            </a:r>
          </a:p>
        </p:txBody>
      </p:sp>
      <p:pic>
        <p:nvPicPr>
          <p:cNvPr id="4" name="Content Placeholder 3" descr="mitchell-example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87" r="-53687"/>
          <a:stretch>
            <a:fillRect/>
          </a:stretch>
        </p:blipFill>
        <p:spPr>
          <a:xfrm>
            <a:off x="609600" y="1613295"/>
            <a:ext cx="109728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768139" y="3289332"/>
            <a:ext cx="240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3 functions can be computed by neural networks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9834" y="6356351"/>
            <a:ext cx="9619175" cy="365125"/>
          </a:xfrm>
        </p:spPr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4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Value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6262" y="2692364"/>
            <a:ext cx="3197923" cy="54384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Transition Probabilities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41698" y="2692364"/>
            <a:ext cx="931128" cy="557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Data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292890" y="2825374"/>
            <a:ext cx="1075895" cy="277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218948" y="2693888"/>
            <a:ext cx="2004085" cy="5407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Value Function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707633" y="2825374"/>
            <a:ext cx="687867" cy="277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40482" y="2247887"/>
            <a:ext cx="208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dynamic programming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656428" y="3698530"/>
                <a:ext cx="10749023" cy="831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400" dirty="0"/>
                  <a:t>Bellmann equation for computing the value function with </a:t>
                </a:r>
                <a:r>
                  <a:rPr lang="en-US" sz="2400" u="sng" dirty="0"/>
                  <a:t>deterministic</a:t>
                </a:r>
                <a:r>
                  <a:rPr lang="en-US" sz="2400" dirty="0"/>
                  <a:t> transitions</a:t>
                </a:r>
                <a:br>
                  <a:rPr lang="en-US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CA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b/>
                      </m:sSub>
                    </m:oMath>
                  </m:oMathPara>
                </a14:m>
                <a:br>
                  <a:rPr lang="en-US" sz="2400" dirty="0"/>
                </a:br>
                <a:endParaRPr lang="en-US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28" y="3698530"/>
                <a:ext cx="10749023" cy="831061"/>
              </a:xfrm>
              <a:prstGeom prst="rect">
                <a:avLst/>
              </a:prstGeom>
              <a:blipFill>
                <a:blip r:embed="rId3"/>
                <a:stretch>
                  <a:fillRect l="-826" t="-4478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72763" y="5409675"/>
            <a:ext cx="1103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hlinkClick r:id="rId4"/>
              </a:rPr>
              <a:t>grid example </a:t>
            </a:r>
            <a:endParaRPr lang="en-US" sz="24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F43AE-B2D6-4F45-A593-65F63D30793B}"/>
              </a:ext>
            </a:extLst>
          </p:cNvPr>
          <p:cNvSpPr txBox="1"/>
          <p:nvPr/>
        </p:nvSpPr>
        <p:spPr>
          <a:xfrm>
            <a:off x="2231136" y="2384244"/>
            <a:ext cx="131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000434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Bellman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96948" y="2635898"/>
                <a:ext cx="11208503" cy="1357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400" dirty="0"/>
                  <a:t>Bellmann equation for computing the value function with non-deterministic transitions</a:t>
                </a:r>
                <a:br>
                  <a:rPr lang="en-US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/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e>
                          </m:nary>
                          <m:sSup>
                            <m:sSup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CA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b/>
                      </m:sSub>
                    </m:oMath>
                  </m:oMathPara>
                </a14:m>
                <a:br>
                  <a:rPr lang="en-US" sz="2400" dirty="0"/>
                </a:br>
                <a:endParaRPr lang="en-US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48" y="2635898"/>
                <a:ext cx="11208503" cy="1357936"/>
              </a:xfrm>
              <a:prstGeom prst="rect">
                <a:avLst/>
              </a:prstGeom>
              <a:blipFill>
                <a:blip r:embed="rId3"/>
                <a:stretch>
                  <a:fillRect l="-793" t="-69159" b="-13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14966" y="5056466"/>
            <a:ext cx="110319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Developed for transition probabilities that are “nice”</a:t>
            </a:r>
            <a:br>
              <a:rPr lang="en-US" sz="2400" dirty="0"/>
            </a:br>
            <a:r>
              <a:rPr lang="en-US" sz="2400" dirty="0"/>
              <a:t>discrete, Gaussian, Poisson,...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57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712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349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Alpha*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2313571"/>
            <a:ext cx="10185008" cy="3762477"/>
          </a:xfrm>
        </p:spPr>
        <p:txBody>
          <a:bodyPr>
            <a:noAutofit/>
          </a:bodyPr>
          <a:lstStyle/>
          <a:p>
            <a:r>
              <a:rPr lang="en-US" dirty="0"/>
              <a:t>data generated by self-play</a:t>
            </a:r>
          </a:p>
          <a:p>
            <a:r>
              <a:rPr lang="en-US" dirty="0"/>
              <a:t> Neural net outputs 2 quantities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V(s), the win rate from a position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 P(</a:t>
            </a:r>
            <a:r>
              <a:rPr lang="en-US" sz="2400" dirty="0" err="1"/>
              <a:t>a|s</a:t>
            </a:r>
            <a:r>
              <a:rPr lang="en-US" sz="2400" dirty="0"/>
              <a:t>): vector of move probabilities</a:t>
            </a:r>
          </a:p>
          <a:p>
            <a:pPr marL="1371600" lvl="2" indent="-514350"/>
            <a:r>
              <a:rPr lang="en-US" sz="2400" dirty="0"/>
              <a:t>more promising moves should have higher probability</a:t>
            </a:r>
          </a:p>
          <a:p>
            <a:pPr marL="1371600" lvl="2" indent="-514350"/>
            <a:r>
              <a:rPr lang="en-US" sz="2400" dirty="0"/>
              <a:t>Like node ordering in tree search</a:t>
            </a:r>
          </a:p>
          <a:p>
            <a:pPr marL="571500" indent="-514350"/>
            <a:r>
              <a:rPr lang="en-US" dirty="0"/>
              <a:t>To play, performs a (Monte Carlo) tree search using the neural net output</a:t>
            </a:r>
          </a:p>
          <a:p>
            <a:pPr marL="571500" indent="-514350"/>
            <a:r>
              <a:rPr lang="en-US" dirty="0"/>
              <a:t>Watch the </a:t>
            </a:r>
            <a:r>
              <a:rPr lang="en-US" dirty="0" err="1"/>
              <a:t>alphago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movie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06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16CD-EB9F-BA4D-A643-BF7CFA092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Hockey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F377A-9869-524A-8CD2-68BC76550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I’ve done quite a lot of work applying RL to ice hockey</a:t>
            </a:r>
          </a:p>
          <a:p>
            <a:r>
              <a:rPr lang="en-US" dirty="0"/>
              <a:t>Using millions of events from NHL games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9BAF2-6215-574D-8FA4-22D4AF35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87683-53C5-5E40-8A0D-00DBC457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05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609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altLang="zh-CN" sz="4000" b="1" dirty="0">
                <a:latin typeface="Calibri" panose="020F0502020204030204" pitchFamily="34" charset="0"/>
              </a:rPr>
              <a:t>Pipeline</a:t>
            </a:r>
            <a:endParaRPr lang="en-CA" sz="4000" b="1" dirty="0">
              <a:latin typeface="Calibri" panose="020F0502020204030204" pitchFamily="34" charset="0"/>
            </a:endParaRP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1pPr>
            <a:lvl2pPr marL="742932" indent="-285744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2pPr>
            <a:lvl3pPr marL="1142971" indent="-228594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3pPr>
            <a:lvl4pPr marL="1600160" indent="-228594">
              <a:spcBef>
                <a:spcPct val="20000"/>
              </a:spcBef>
              <a:buClr>
                <a:schemeClr val="accent1"/>
              </a:buClr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4pPr>
            <a:lvl5pPr marL="2057349" indent="-228594">
              <a:spcBef>
                <a:spcPct val="20000"/>
              </a:spcBef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zh-CN" sz="1600" dirty="0">
                <a:solidFill>
                  <a:schemeClr val="tx2"/>
                </a:solidFill>
                <a:latin typeface="Calibri" charset="0"/>
              </a:rPr>
              <a:t>MOTIVATION</a:t>
            </a:r>
            <a:endParaRPr lang="en-US" altLang="en-US" sz="16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1" y="1509910"/>
            <a:ext cx="5135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omputer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ision</a:t>
            </a:r>
            <a:r>
              <a:rPr lang="zh-CN" alt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Techniques: </a:t>
            </a:r>
          </a:p>
          <a:p>
            <a:r>
              <a:rPr lang="zh-CN" alt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      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Video</a:t>
            </a:r>
            <a:r>
              <a:rPr lang="zh-CN" alt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tracking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30695" y="3426767"/>
            <a:ext cx="2539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Arial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Play-by-play</a:t>
            </a:r>
            <a:r>
              <a:rPr lang="zh-CN" alt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Dataset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4487" y="5229157"/>
            <a:ext cx="4363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charset="0"/>
              <a:buChar char="•"/>
            </a:pP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Large-scale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Machine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Learning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3842709" y="2799994"/>
            <a:ext cx="494675" cy="224853"/>
          </a:xfrm>
          <a:prstGeom prst="down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3827719" y="4382900"/>
            <a:ext cx="494675" cy="224853"/>
          </a:xfrm>
          <a:prstGeom prst="down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580" y="1047410"/>
            <a:ext cx="3098776" cy="1521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915" y="3184933"/>
            <a:ext cx="1260184" cy="944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211" y="4744928"/>
            <a:ext cx="1789515" cy="16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47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912424" y="6407945"/>
            <a:ext cx="624608" cy="365125"/>
          </a:xfrm>
          <a:prstGeom prst="rect">
            <a:avLst/>
          </a:prstGeom>
        </p:spPr>
        <p:txBody>
          <a:bodyPr/>
          <a:lstStyle/>
          <a:p>
            <a:fld id="{5EDF5FA6-DD6B-4890-9C26-B92C8A4088A5}" type="slidenum">
              <a:rPr lang="en-CA" smtClean="0"/>
              <a:pPr/>
              <a:t>33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State Trajectory on Rink</a:t>
            </a:r>
          </a:p>
        </p:txBody>
      </p:sp>
      <p:pic>
        <p:nvPicPr>
          <p:cNvPr id="8" name="Picture 7" descr="rin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49482"/>
            <a:ext cx="8748464" cy="6084622"/>
          </a:xfrm>
          <a:prstGeom prst="rect">
            <a:avLst/>
          </a:prstGeom>
        </p:spPr>
      </p:pic>
      <p:pic>
        <p:nvPicPr>
          <p:cNvPr id="6" name="Picture 5" descr="trajectory-yed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2636913"/>
            <a:ext cx="6950187" cy="17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20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PLAY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224790" y="136966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CA" altLang="zh-CN" sz="4000" b="1" dirty="0">
                <a:latin typeface="Calibri" charset="0"/>
                <a:ea typeface="Calibri" charset="0"/>
                <a:cs typeface="Calibri" charset="0"/>
              </a:rPr>
              <a:t>Spatial Projection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808813" y="1155729"/>
            <a:ext cx="885918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9pPr>
          </a:lstStyle>
          <a:p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Q-value for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action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“shot”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action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over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the rink.</a:t>
            </a:r>
          </a:p>
          <a:p>
            <a:endParaRPr lang="en-US" altLang="zh-CN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24668"/>
            <a:ext cx="9724571" cy="38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50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DRL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09800" y="136966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CA" altLang="zh-CN" sz="4000" b="1" dirty="0">
                <a:latin typeface="Calibri" charset="0"/>
                <a:ea typeface="Calibri" charset="0"/>
                <a:cs typeface="Calibri" charset="0"/>
              </a:rPr>
              <a:t>Value Ticker: Temporal Projection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48410" y="975075"/>
            <a:ext cx="8012020" cy="5288814"/>
            <a:chOff x="4787725" y="2353934"/>
            <a:chExt cx="4356275" cy="37373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725" y="2353934"/>
              <a:ext cx="4356275" cy="37250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4322395" y="4124423"/>
              <a:ext cx="1161015" cy="1840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Q(s,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a)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5537" y="5852062"/>
              <a:ext cx="1680650" cy="2392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Game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Time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9548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90921" y="2897909"/>
            <a:ext cx="3024336" cy="720080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en-US" dirty="0"/>
              <a:t>expected reward </a:t>
            </a:r>
            <a:br>
              <a:rPr lang="en-US" dirty="0"/>
            </a:br>
            <a:r>
              <a:rPr lang="en-US" dirty="0"/>
              <a:t>after action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5FA6-DD6B-4890-9C26-B92C8A4088A5}" type="slidenum">
              <a:rPr lang="en-CA" smtClean="0"/>
              <a:pPr/>
              <a:t>36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an Action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693792" y="3031599"/>
            <a:ext cx="2853069" cy="72008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en-US" dirty="0"/>
              <a:t>expected reward </a:t>
            </a:r>
            <a:br>
              <a:rPr lang="en-US" dirty="0"/>
            </a:br>
            <a:r>
              <a:rPr lang="en-US" dirty="0"/>
              <a:t>before action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075397" y="1936649"/>
          <a:ext cx="8592603" cy="710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2247900" imgH="241300" progId="Equation.3">
                  <p:embed/>
                </p:oleObj>
              </mc:Choice>
              <mc:Fallback>
                <p:oleObj name="Equation" r:id="rId4" imgW="2247900" imgH="2413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5397" y="1936649"/>
                        <a:ext cx="8592603" cy="710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9226850" y="2623712"/>
            <a:ext cx="16709" cy="534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519992" y="2623712"/>
            <a:ext cx="16709" cy="467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179828" y="1854982"/>
            <a:ext cx="8488172" cy="5182457"/>
            <a:chOff x="4455743" y="251381"/>
            <a:chExt cx="5640901" cy="599212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43" y="251381"/>
              <a:ext cx="5640901" cy="482354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16200000">
              <a:off x="4322395" y="4103967"/>
              <a:ext cx="1161015" cy="2249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Q(s,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a)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25537" y="5852062"/>
              <a:ext cx="1680650" cy="3914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Game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Time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223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750032"/>
            <a:ext cx="5034145" cy="3770122"/>
          </a:xfrm>
          <a:prstGeom prst="rect">
            <a:avLst/>
          </a:prstGeom>
          <a:ln>
            <a:solidFill>
              <a:srgbClr val="05468D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PLAYER</a:t>
            </a:r>
            <a:r>
              <a:rPr lang="zh-CN" altLang="en-US" dirty="0"/>
              <a:t> </a:t>
            </a:r>
            <a:r>
              <a:rPr lang="en-US" altLang="zh-CN" dirty="0"/>
              <a:t>RANKING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09800" y="136966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US" altLang="zh-CN" sz="4000" b="1" dirty="0">
                <a:latin typeface="Calibri" charset="0"/>
                <a:ea typeface="Calibri" charset="0"/>
                <a:cs typeface="Calibri" charset="0"/>
              </a:rPr>
              <a:t>PLAYER</a:t>
            </a:r>
            <a:r>
              <a:rPr lang="zh-CN" altLang="en-US" sz="40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>
                <a:latin typeface="Calibri" charset="0"/>
                <a:ea typeface="Calibri" charset="0"/>
                <a:cs typeface="Calibri" charset="0"/>
              </a:rPr>
              <a:t>RANKING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676401" y="3207895"/>
            <a:ext cx="5034145" cy="14990"/>
          </a:xfrm>
          <a:prstGeom prst="line">
            <a:avLst/>
          </a:prstGeom>
          <a:ln w="22225">
            <a:solidFill>
              <a:srgbClr val="05468D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726367" y="1062493"/>
            <a:ext cx="9226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9pPr>
          </a:lstStyle>
          <a:p>
            <a:r>
              <a:rPr lang="en-US" altLang="zh-CN" sz="2800" dirty="0">
                <a:latin typeface="Source Sans Pro" panose="020B0503030403020204" pitchFamily="34" charset="0"/>
              </a:rPr>
              <a:t>Rank</a:t>
            </a:r>
            <a:r>
              <a:rPr lang="zh-CN" altLang="en-US" sz="2800" dirty="0">
                <a:latin typeface="Source Sans Pro" panose="020B0503030403020204" pitchFamily="34" charset="0"/>
              </a:rPr>
              <a:t> </a:t>
            </a:r>
            <a:r>
              <a:rPr lang="en-US" altLang="zh-CN" sz="2800" dirty="0">
                <a:latin typeface="Source Sans Pro" panose="020B0503030403020204" pitchFamily="34" charset="0"/>
              </a:rPr>
              <a:t>players</a:t>
            </a:r>
            <a:r>
              <a:rPr lang="zh-CN" altLang="en-US" sz="2800" dirty="0">
                <a:latin typeface="Source Sans Pro" panose="020B0503030403020204" pitchFamily="34" charset="0"/>
              </a:rPr>
              <a:t> </a:t>
            </a:r>
            <a:r>
              <a:rPr lang="en-US" altLang="zh-CN" sz="2800" dirty="0">
                <a:latin typeface="Source Sans Pro" panose="020B0503030403020204" pitchFamily="34" charset="0"/>
              </a:rPr>
              <a:t>by</a:t>
            </a:r>
            <a:r>
              <a:rPr lang="zh-CN" altLang="en-US" sz="2800" dirty="0">
                <a:latin typeface="Source Sans Pro" panose="020B0503030403020204" pitchFamily="34" charset="0"/>
              </a:rPr>
              <a:t> </a:t>
            </a:r>
            <a:r>
              <a:rPr lang="en-US" altLang="zh-CN" sz="2800" dirty="0">
                <a:latin typeface="Source Sans Pro" panose="020B0503030403020204" pitchFamily="34" charset="0"/>
              </a:rPr>
              <a:t>the total impact of all their actions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695556" y="1750032"/>
            <a:ext cx="4079875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altLang="zh-CN" sz="2400" dirty="0">
                <a:latin typeface="Source Sans Pro" panose="020B0503030403020204" pitchFamily="34" charset="0"/>
              </a:rPr>
              <a:t>Mark </a:t>
            </a:r>
            <a:r>
              <a:rPr lang="en-US" altLang="zh-CN" sz="2400" dirty="0" err="1">
                <a:latin typeface="Source Sans Pro" panose="020B0503030403020204" pitchFamily="34" charset="0"/>
              </a:rPr>
              <a:t>Scheifele</a:t>
            </a:r>
            <a:r>
              <a:rPr lang="en-US" altLang="zh-CN" sz="2400" dirty="0">
                <a:latin typeface="Source Sans Pro" panose="020B0503030403020204" pitchFamily="34" charset="0"/>
              </a:rPr>
              <a:t> drew salaries </a:t>
            </a:r>
            <a:r>
              <a:rPr lang="en-US" altLang="zh-CN" sz="2400" b="1" dirty="0">
                <a:latin typeface="Source Sans Pro" panose="020B0503030403020204" pitchFamily="34" charset="0"/>
              </a:rPr>
              <a:t>below</a:t>
            </a:r>
            <a:r>
              <a:rPr lang="en-US" altLang="zh-CN" sz="2400" dirty="0">
                <a:latin typeface="Source Sans Pro" panose="020B0503030403020204" pitchFamily="34" charset="0"/>
              </a:rPr>
              <a:t> what his</a:t>
            </a:r>
            <a:r>
              <a:rPr lang="zh-CN" altLang="en-US" sz="2400" dirty="0">
                <a:latin typeface="Source Sans Pro" panose="020B0503030403020204" pitchFamily="34" charset="0"/>
              </a:rPr>
              <a:t> </a:t>
            </a:r>
            <a:r>
              <a:rPr lang="en-US" altLang="zh-CN" sz="2400" dirty="0">
                <a:latin typeface="Source Sans Pro" panose="020B0503030403020204" pitchFamily="34" charset="0"/>
              </a:rPr>
              <a:t>GIM rank would suggest.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2400" dirty="0">
                <a:latin typeface="Source Sans Pro" panose="020B0503030403020204" pitchFamily="34" charset="0"/>
              </a:rPr>
              <a:t>Later he</a:t>
            </a:r>
            <a:r>
              <a:rPr lang="zh-CN" altLang="en-US" sz="2400" dirty="0">
                <a:latin typeface="Source Sans Pro" panose="020B0503030403020204" pitchFamily="34" charset="0"/>
              </a:rPr>
              <a:t> </a:t>
            </a:r>
            <a:r>
              <a:rPr lang="en-US" altLang="zh-CN" sz="2400" dirty="0">
                <a:latin typeface="Source Sans Pro" panose="020B0503030403020204" pitchFamily="34" charset="0"/>
              </a:rPr>
              <a:t>received a $5M+  contract in</a:t>
            </a:r>
            <a:r>
              <a:rPr lang="zh-CN" altLang="en-US" sz="2400" dirty="0">
                <a:latin typeface="Source Sans Pro" panose="020B0503030403020204" pitchFamily="34" charset="0"/>
              </a:rPr>
              <a:t> </a:t>
            </a:r>
            <a:r>
              <a:rPr lang="en-US" altLang="zh-CN" sz="2400" dirty="0">
                <a:latin typeface="Source Sans Pro" panose="020B0503030403020204" pitchFamily="34" charset="0"/>
              </a:rPr>
              <a:t>2016-17 season</a:t>
            </a:r>
          </a:p>
        </p:txBody>
      </p:sp>
    </p:spTree>
    <p:extLst>
      <p:ext uri="{BB962C8B-B14F-4D97-AF65-F5344CB8AC3E}">
        <p14:creationId xmlns:p14="http://schemas.microsoft.com/office/powerpoint/2010/main" val="201551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827" y="2638044"/>
            <a:ext cx="8741037" cy="3795901"/>
          </a:xfrm>
        </p:spPr>
        <p:txBody>
          <a:bodyPr>
            <a:normAutofit/>
          </a:bodyPr>
          <a:lstStyle/>
          <a:p>
            <a:r>
              <a:rPr lang="en-US" dirty="0"/>
              <a:t>Reinforcement Learning: learning to act</a:t>
            </a:r>
          </a:p>
          <a:p>
            <a:r>
              <a:rPr lang="en-US" dirty="0"/>
              <a:t>Adds </a:t>
            </a:r>
            <a:r>
              <a:rPr lang="en-US" i="1" dirty="0"/>
              <a:t>actions</a:t>
            </a:r>
            <a:r>
              <a:rPr lang="en-US" dirty="0"/>
              <a:t> and </a:t>
            </a:r>
            <a:r>
              <a:rPr lang="en-US" i="1" dirty="0"/>
              <a:t>rewards</a:t>
            </a:r>
            <a:r>
              <a:rPr lang="en-US" dirty="0"/>
              <a:t> to a temporal Markov model</a:t>
            </a:r>
          </a:p>
          <a:p>
            <a:r>
              <a:rPr lang="en-US" dirty="0"/>
              <a:t>Learning problems:</a:t>
            </a:r>
          </a:p>
          <a:p>
            <a:pPr lvl="1"/>
            <a:r>
              <a:rPr lang="en-US" dirty="0"/>
              <a:t>Value function: Compute the expected cumulative reward given a state for a given policy/ an optimal policy</a:t>
            </a:r>
          </a:p>
          <a:p>
            <a:pPr lvl="1"/>
            <a:r>
              <a:rPr lang="en-US" dirty="0"/>
              <a:t>Policy optimization: Find an optimal policy</a:t>
            </a:r>
          </a:p>
          <a:p>
            <a:r>
              <a:rPr lang="en-US" dirty="0"/>
              <a:t>Value functions and policies can be represented in a neural net⇒ Deep RL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4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31136" y="370332"/>
            <a:ext cx="7729728" cy="1188720"/>
          </a:xfrm>
        </p:spPr>
        <p:txBody>
          <a:bodyPr/>
          <a:lstStyle/>
          <a:p>
            <a:r>
              <a:rPr lang="en-US"/>
              <a:t>Learning To Act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769745"/>
            <a:ext cx="10972800" cy="4448175"/>
          </a:xfrm>
        </p:spPr>
        <p:txBody>
          <a:bodyPr>
            <a:normAutofit/>
          </a:bodyPr>
          <a:lstStyle/>
          <a:p>
            <a:r>
              <a:rPr lang="en-US" dirty="0"/>
              <a:t>So far: learning to predict</a:t>
            </a:r>
          </a:p>
          <a:p>
            <a:r>
              <a:rPr lang="en-US" dirty="0"/>
              <a:t>Now: learn to </a:t>
            </a:r>
            <a:r>
              <a:rPr lang="en-US" b="1" dirty="0"/>
              <a:t>act</a:t>
            </a:r>
            <a:endParaRPr lang="en-US" dirty="0"/>
          </a:p>
          <a:p>
            <a:pPr lvl="1"/>
            <a:r>
              <a:rPr lang="en-US" dirty="0"/>
              <a:t>In engineering: control theory</a:t>
            </a:r>
          </a:p>
          <a:p>
            <a:pPr lvl="1"/>
            <a:r>
              <a:rPr lang="en-US" dirty="0"/>
              <a:t>Economics, operations research: decision and game theory</a:t>
            </a:r>
          </a:p>
          <a:p>
            <a:pPr lvl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61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9CD50-DDB7-464C-BB5A-D3B5D264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1F97-C7C5-9B43-BC0D-0CFF5E2DD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395728"/>
            <a:ext cx="9537895" cy="3598164"/>
          </a:xfrm>
        </p:spPr>
        <p:txBody>
          <a:bodyPr>
            <a:noAutofit/>
          </a:bodyPr>
          <a:lstStyle/>
          <a:p>
            <a:r>
              <a:rPr lang="en-CA" sz="2200" dirty="0"/>
              <a:t>Fly stunt manoeuvres in a helicopter</a:t>
            </a:r>
          </a:p>
          <a:p>
            <a:r>
              <a:rPr lang="en-CA" sz="2200" dirty="0"/>
              <a:t>Defeat the world champion at Backgammon, Go</a:t>
            </a:r>
          </a:p>
          <a:p>
            <a:r>
              <a:rPr lang="en-CA" sz="2200" dirty="0"/>
              <a:t>Manage an investment portfolio</a:t>
            </a:r>
          </a:p>
          <a:p>
            <a:r>
              <a:rPr lang="en-CA" sz="2200" dirty="0"/>
              <a:t>Control a power station</a:t>
            </a:r>
          </a:p>
          <a:p>
            <a:r>
              <a:rPr lang="en-CA" sz="2200" dirty="0"/>
              <a:t>Make a humanoid robot walk</a:t>
            </a:r>
          </a:p>
          <a:p>
            <a:r>
              <a:rPr lang="en-CA" sz="2200" dirty="0"/>
              <a:t>Play </a:t>
            </a:r>
            <a:r>
              <a:rPr lang="en-CA" sz="2200" dirty="0" err="1">
                <a:hlinkClick r:id="rId3"/>
              </a:rPr>
              <a:t>Starcraft</a:t>
            </a:r>
            <a:r>
              <a:rPr lang="en-CA" sz="2200" dirty="0"/>
              <a:t>,  Atari games better than humans</a:t>
            </a:r>
          </a:p>
          <a:p>
            <a:r>
              <a:rPr lang="en-CA" sz="2200" dirty="0"/>
              <a:t>Drive a car</a:t>
            </a:r>
          </a:p>
          <a:p>
            <a:r>
              <a:rPr lang="en-CA" sz="2200" dirty="0"/>
              <a:t>Play hockey</a:t>
            </a:r>
          </a:p>
          <a:p>
            <a:pPr marL="0" indent="0">
              <a:buNone/>
            </a:pPr>
            <a:endParaRPr lang="en-CA" sz="2200" dirty="0"/>
          </a:p>
          <a:p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4FADF-88AA-0D41-B166-9E9AFDAF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244CF-F2BE-F649-808D-981B42EE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5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3A98-BD19-6B42-9E83-28594AF2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kind of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F6334-6BC0-F549-BF20-78ED4A951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There is no supervisor, only a reward signal</a:t>
            </a:r>
          </a:p>
          <a:p>
            <a:pPr lvl="1"/>
            <a:r>
              <a:rPr lang="en-CA" dirty="0"/>
              <a:t>No labels “wrong choice, right choice”</a:t>
            </a:r>
          </a:p>
          <a:p>
            <a:r>
              <a:rPr lang="en-CA" dirty="0"/>
              <a:t>Feedback is delayed, not instantaneous</a:t>
            </a:r>
          </a:p>
          <a:p>
            <a:r>
              <a:rPr lang="en-CA" dirty="0"/>
              <a:t>Time really matters (sequential, non </a:t>
            </a:r>
            <a:r>
              <a:rPr lang="en-CA" dirty="0" err="1"/>
              <a:t>i.i.d</a:t>
            </a:r>
            <a:r>
              <a:rPr lang="en-CA" dirty="0"/>
              <a:t> data)</a:t>
            </a:r>
          </a:p>
          <a:p>
            <a:r>
              <a:rPr lang="en-CA" dirty="0"/>
              <a:t>Agent’s actions affect the subsequent data it receives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5C2E2-B976-EE4E-A5E8-DBF2CEB3F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EC26F-2E51-3F45-A887-204D1BB4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63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D0D3-DEA8-AD4E-B4E7-688A6084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Rl</a:t>
            </a:r>
            <a:r>
              <a:rPr lang="en-US" dirty="0"/>
              <a:t>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2342F-95A1-E44F-8AEA-18AE86617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243" y="2638044"/>
            <a:ext cx="5963317" cy="326320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At each step </a:t>
            </a:r>
            <a:r>
              <a:rPr lang="en-US" sz="1700" i="1"/>
              <a:t>t</a:t>
            </a:r>
            <a:r>
              <a:rPr lang="en-US" sz="1700"/>
              <a:t> the </a:t>
            </a:r>
            <a:r>
              <a:rPr lang="en-US" sz="1700" b="1"/>
              <a:t>agent: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Executes action </a:t>
            </a:r>
            <a:r>
              <a:rPr lang="en-US" sz="1700" i="1"/>
              <a:t>A</a:t>
            </a:r>
            <a:r>
              <a:rPr lang="en-US" sz="1700" i="1" baseline="-25000"/>
              <a:t>t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Receives observation </a:t>
            </a:r>
            <a:r>
              <a:rPr lang="en-US" sz="1700" i="1"/>
              <a:t>O</a:t>
            </a:r>
            <a:r>
              <a:rPr lang="en-US" sz="1700" i="1" baseline="-25000"/>
              <a:t>t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Receives scalar reward </a:t>
            </a:r>
            <a:r>
              <a:rPr lang="en-US" sz="1700" i="1"/>
              <a:t>R</a:t>
            </a:r>
            <a:r>
              <a:rPr lang="en-US" sz="1700" i="1" baseline="-25000"/>
              <a:t>t</a:t>
            </a:r>
          </a:p>
          <a:p>
            <a:pPr>
              <a:lnSpc>
                <a:spcPct val="90000"/>
              </a:lnSpc>
            </a:pPr>
            <a:r>
              <a:rPr lang="en-US" sz="1700"/>
              <a:t>The </a:t>
            </a:r>
            <a:r>
              <a:rPr lang="en-US" sz="1700" b="1"/>
              <a:t>environment: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Receives action </a:t>
            </a:r>
            <a:r>
              <a:rPr lang="en-US" sz="1700" i="1"/>
              <a:t>A</a:t>
            </a:r>
            <a:r>
              <a:rPr lang="en-US" sz="1700" i="1" baseline="-25000"/>
              <a:t>t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Emits observation </a:t>
            </a:r>
            <a:r>
              <a:rPr lang="en-US" sz="1700" i="1"/>
              <a:t>O</a:t>
            </a:r>
            <a:r>
              <a:rPr lang="en-US" sz="1700" i="1" baseline="-25000"/>
              <a:t>t+1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Emits scalar reward </a:t>
            </a:r>
            <a:r>
              <a:rPr lang="en-US" sz="1700" i="1"/>
              <a:t>R</a:t>
            </a:r>
            <a:r>
              <a:rPr lang="en-US" sz="1700" i="1" baseline="-25000"/>
              <a:t>t+1</a:t>
            </a:r>
          </a:p>
          <a:p>
            <a:pPr>
              <a:lnSpc>
                <a:spcPct val="90000"/>
              </a:lnSpc>
            </a:pPr>
            <a:endParaRPr lang="en-US" sz="1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970634-2F89-1742-A7C8-21D1ABD4E8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15890" y="1751650"/>
            <a:ext cx="3328416" cy="336264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38713-60EC-DD4A-9D57-B40581779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8315" y="6236208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50"/>
              <a:t>A Crash Course in Reinforcement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64B6EE-38E8-EF4B-AFFE-70ACEA40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Acting in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Autonomous Helicopter</a:t>
            </a:r>
            <a:endParaRPr lang="en-US" dirty="0"/>
          </a:p>
          <a:p>
            <a:pPr lvl="1"/>
            <a:r>
              <a:rPr lang="en-US" dirty="0"/>
              <a:t>An example of </a:t>
            </a:r>
            <a:r>
              <a:rPr lang="en-US" b="1" dirty="0"/>
              <a:t>imitation learning</a:t>
            </a:r>
            <a:r>
              <a:rPr lang="en-US" dirty="0"/>
              <a:t>: start by observing human actions</a:t>
            </a:r>
          </a:p>
          <a:p>
            <a:r>
              <a:rPr lang="en-US" dirty="0">
                <a:hlinkClick r:id="rId4"/>
              </a:rPr>
              <a:t>Learning to play video games</a:t>
            </a:r>
            <a:endParaRPr lang="en-US" dirty="0"/>
          </a:p>
          <a:p>
            <a:pPr lvl="1"/>
            <a:r>
              <a:rPr lang="en-US" dirty="0"/>
              <a:t>“Deep Q works best when it lives in the moment”</a:t>
            </a:r>
          </a:p>
          <a:p>
            <a:r>
              <a:rPr lang="en-US" dirty="0">
                <a:hlinkClick r:id="rId5"/>
              </a:rPr>
              <a:t>Learn to flip pancakes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24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your peas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317" y="2638044"/>
            <a:ext cx="9271547" cy="31019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Performance, Environment, Actuators, Sensors</a:t>
            </a:r>
          </a:p>
          <a:p>
            <a:r>
              <a:rPr lang="en-US" dirty="0"/>
              <a:t>Learning to play video games</a:t>
            </a:r>
          </a:p>
          <a:p>
            <a:pPr lvl="1"/>
            <a:r>
              <a:rPr lang="en-US" dirty="0"/>
              <a:t>Exercise: What are the PEAS?</a:t>
            </a:r>
          </a:p>
          <a:p>
            <a:r>
              <a:rPr lang="en-US" dirty="0">
                <a:hlinkClick r:id="rId3"/>
              </a:rPr>
              <a:t>Learn to flip pancakes</a:t>
            </a:r>
            <a:endParaRPr lang="en-US" dirty="0"/>
          </a:p>
          <a:p>
            <a:pPr lvl="1"/>
            <a:r>
              <a:rPr lang="en-US" dirty="0"/>
              <a:t>Exercise: What are the PEAS?</a:t>
            </a:r>
          </a:p>
          <a:p>
            <a:r>
              <a:rPr lang="en-US" dirty="0">
                <a:hlinkClick r:id="rId4"/>
              </a:rPr>
              <a:t>Autonomous Helicopter</a:t>
            </a:r>
            <a:endParaRPr lang="en-US" dirty="0"/>
          </a:p>
          <a:p>
            <a:pPr lvl="1"/>
            <a:r>
              <a:rPr lang="en-US" dirty="0"/>
              <a:t>An example of </a:t>
            </a:r>
            <a:r>
              <a:rPr lang="en-US" b="1" dirty="0"/>
              <a:t>imitation learning</a:t>
            </a:r>
            <a:r>
              <a:rPr lang="en-US" dirty="0"/>
              <a:t>: start by observing human actions</a:t>
            </a:r>
          </a:p>
          <a:p>
            <a:pPr lvl="1"/>
            <a:r>
              <a:rPr lang="en-US" dirty="0"/>
              <a:t>Exercise: What are the PEAS?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021572"/>
      </p:ext>
    </p:extLst>
  </p:cSld>
  <p:clrMapOvr>
    <a:masterClrMapping/>
  </p:clrMapOvr>
</p:sld>
</file>

<file path=ppt/theme/theme1.xml><?xml version="1.0" encoding="utf-8"?>
<a:theme xmlns:a="http://schemas.openxmlformats.org/drawingml/2006/main" name="waseda-schul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1859</Words>
  <Application>Microsoft Macintosh PowerPoint</Application>
  <PresentationFormat>Widescreen</PresentationFormat>
  <Paragraphs>308</Paragraphs>
  <Slides>38</Slides>
  <Notes>21</Notes>
  <HiddenSlides>3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Cambria Math</vt:lpstr>
      <vt:lpstr>Gill Sans MT</vt:lpstr>
      <vt:lpstr>Source Sans Pro</vt:lpstr>
      <vt:lpstr>Wingdings</vt:lpstr>
      <vt:lpstr>Wingdings 3</vt:lpstr>
      <vt:lpstr>waseda-schulte</vt:lpstr>
      <vt:lpstr>Equation</vt:lpstr>
      <vt:lpstr>A Crash Course in Reinforcement Learning</vt:lpstr>
      <vt:lpstr>Outline</vt:lpstr>
      <vt:lpstr>Overview</vt:lpstr>
      <vt:lpstr>Learning To Act</vt:lpstr>
      <vt:lpstr>Examples</vt:lpstr>
      <vt:lpstr>A new kind of learning</vt:lpstr>
      <vt:lpstr>Rl framework</vt:lpstr>
      <vt:lpstr>Acting in Action</vt:lpstr>
      <vt:lpstr>Remember your peas</vt:lpstr>
      <vt:lpstr>MARKOV DECISION PROCESSES</vt:lpstr>
      <vt:lpstr>Markov Process</vt:lpstr>
      <vt:lpstr>Example</vt:lpstr>
      <vt:lpstr>Markov reward process</vt:lpstr>
      <vt:lpstr>Markov Decision Processes</vt:lpstr>
      <vt:lpstr>example: Student Markov decision Process</vt:lpstr>
      <vt:lpstr>Hockey example</vt:lpstr>
      <vt:lpstr>Factored states</vt:lpstr>
      <vt:lpstr>Reinforcement learning algorithms</vt:lpstr>
      <vt:lpstr>RL framework</vt:lpstr>
      <vt:lpstr>Returns and discounting</vt:lpstr>
      <vt:lpstr>Discounting example</vt:lpstr>
      <vt:lpstr>Policies</vt:lpstr>
      <vt:lpstr>The Value function</vt:lpstr>
      <vt:lpstr>Optimal Policies</vt:lpstr>
      <vt:lpstr>The action value function</vt:lpstr>
      <vt:lpstr>RL Concepts </vt:lpstr>
      <vt:lpstr>Learning Value functions</vt:lpstr>
      <vt:lpstr>General Bellman Equation</vt:lpstr>
      <vt:lpstr>Examples</vt:lpstr>
      <vt:lpstr>Example: Alpha* games</vt:lpstr>
      <vt:lpstr>Ice Hockey examples</vt:lpstr>
      <vt:lpstr>Pipeline</vt:lpstr>
      <vt:lpstr>Example State Trajectory on Rink</vt:lpstr>
      <vt:lpstr>PowerPoint Presentation</vt:lpstr>
      <vt:lpstr>PowerPoint Presentation</vt:lpstr>
      <vt:lpstr>The Impact of an Action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Crash Course in Reinforcement Learning</dc:title>
  <dc:creator>Oliver Schulte</dc:creator>
  <cp:lastModifiedBy>Oliver Schulte</cp:lastModifiedBy>
  <cp:revision>17</cp:revision>
  <dcterms:created xsi:type="dcterms:W3CDTF">2019-11-20T18:09:51Z</dcterms:created>
  <dcterms:modified xsi:type="dcterms:W3CDTF">2019-11-21T18:27:25Z</dcterms:modified>
</cp:coreProperties>
</file>