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2" r:id="rId4"/>
    <p:sldId id="264" r:id="rId5"/>
    <p:sldId id="265" r:id="rId6"/>
    <p:sldId id="258" r:id="rId7"/>
    <p:sldId id="263" r:id="rId8"/>
    <p:sldId id="266" r:id="rId9"/>
    <p:sldId id="267" r:id="rId10"/>
    <p:sldId id="268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7"/>
    <p:restoredTop sz="94670"/>
  </p:normalViewPr>
  <p:slideViewPr>
    <p:cSldViewPr snapToGrid="0" snapToObjects="1">
      <p:cViewPr varScale="1">
        <p:scale>
          <a:sx n="67" d="100"/>
          <a:sy n="67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4131D-69F7-0C43-BDFA-753BFFE96FB5}" type="datetimeFigureOut">
              <a:t>18-12-02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4E0E-689D-CA4C-9805-14E084158E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4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1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7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A742-0CE4-1A48-A6B4-BA5E29E2FFC5}" type="datetimeFigureOut">
              <a:t>18-12-02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Exam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CMPT </a:t>
            </a:r>
            <a:r>
              <a:rPr lang="en-US" dirty="0" smtClean="0"/>
              <a:t>320</a:t>
            </a:r>
            <a:endParaRPr lang="en-US" dirty="0"/>
          </a:p>
          <a:p>
            <a:r>
              <a:rPr lang="en-CA" b="1" dirty="0"/>
              <a:t>Social Implications of a Computerized Society </a:t>
            </a:r>
            <a:endParaRPr lang="en-CA" b="1" dirty="0" smtClean="0"/>
          </a:p>
          <a:p>
            <a:r>
              <a:rPr lang="en-US" dirty="0" smtClean="0"/>
              <a:t>Oliver </a:t>
            </a:r>
            <a:r>
              <a:rPr lang="en-US" dirty="0"/>
              <a:t>Schulte</a:t>
            </a:r>
          </a:p>
        </p:txBody>
      </p:sp>
    </p:spTree>
    <p:extLst>
      <p:ext uri="{BB962C8B-B14F-4D97-AF65-F5344CB8AC3E}">
        <p14:creationId xmlns:p14="http://schemas.microsoft.com/office/powerpoint/2010/main" val="220243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 (V)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296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Impact of Computers on the Economy</a:t>
            </a:r>
          </a:p>
          <a:p>
            <a:r>
              <a:rPr lang="en-US" dirty="0" smtClean="0"/>
              <a:t>4 schools of economics</a:t>
            </a:r>
          </a:p>
          <a:p>
            <a:pPr lvl="1"/>
            <a:r>
              <a:rPr lang="en-US" dirty="0" smtClean="0"/>
              <a:t>classic market competition (Adam Smith)</a:t>
            </a:r>
          </a:p>
          <a:p>
            <a:pPr lvl="1"/>
            <a:r>
              <a:rPr lang="en-US" dirty="0" smtClean="0"/>
              <a:t>Marxism</a:t>
            </a:r>
            <a:endParaRPr lang="en-US" dirty="0"/>
          </a:p>
          <a:p>
            <a:pPr lvl="1"/>
            <a:r>
              <a:rPr lang="en-US" dirty="0" smtClean="0"/>
              <a:t>Keynesian demand-side economics</a:t>
            </a:r>
          </a:p>
          <a:p>
            <a:pPr lvl="1"/>
            <a:r>
              <a:rPr lang="en-US" dirty="0" smtClean="0"/>
              <a:t>Schumpeter creative destruction</a:t>
            </a:r>
          </a:p>
          <a:p>
            <a:r>
              <a:rPr lang="en-US" dirty="0" smtClean="0"/>
              <a:t>Offshoring, outsourcing, automation</a:t>
            </a:r>
          </a:p>
          <a:p>
            <a:r>
              <a:rPr lang="en-US" dirty="0" smtClean="0"/>
              <a:t>Current Trends in Income Distribution and Productivity</a:t>
            </a:r>
          </a:p>
          <a:p>
            <a:r>
              <a:rPr lang="en-US" dirty="0" smtClean="0"/>
              <a:t>Natural Monopolies in the IT industry</a:t>
            </a:r>
          </a:p>
          <a:p>
            <a:r>
              <a:rPr lang="en-US" dirty="0" smtClean="0"/>
              <a:t>Advertising and The Attention Economy</a:t>
            </a:r>
          </a:p>
        </p:txBody>
      </p:sp>
    </p:spTree>
    <p:extLst>
      <p:ext uri="{BB962C8B-B14F-4D97-AF65-F5344CB8AC3E}">
        <p14:creationId xmlns:p14="http://schemas.microsoft.com/office/powerpoint/2010/main" val="1259628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Exam</a:t>
            </a:r>
            <a:r>
              <a:rPr lang="en-US" i="0" dirty="0" smtClean="0">
                <a:latin typeface="Book Antiqu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0" dirty="0">
                <a:latin typeface="Book Antiqua" charset="0"/>
                <a:ea typeface="ＭＳ Ｐゴシック" charset="0"/>
                <a:cs typeface="ＭＳ Ｐゴシック" charset="0"/>
              </a:rPr>
              <a:t>Logistics</a:t>
            </a:r>
          </a:p>
        </p:txBody>
      </p:sp>
      <p:sp>
        <p:nvSpPr>
          <p:cNvPr id="220162" name="Content Placeholder 2"/>
          <p:cNvSpPr>
            <a:spLocks noGrp="1"/>
          </p:cNvSpPr>
          <p:nvPr>
            <p:ph idx="1"/>
          </p:nvPr>
        </p:nvSpPr>
        <p:spPr>
          <a:xfrm>
            <a:off x="363903" y="1447800"/>
            <a:ext cx="8429190" cy="4572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Book Antiqua" charset="0"/>
                <a:ea typeface="ＭＳ Ｐゴシック" charset="0"/>
                <a:cs typeface="ＭＳ Ｐゴシック" charset="0"/>
              </a:rPr>
              <a:t>Please bring ID to the exam.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Be on time.</a:t>
            </a:r>
          </a:p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No </a:t>
            </a: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calculators, smartphones, textbook, notes.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Read the instructions ahead of time – posted on the web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2749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can use a cheat sheet. </a:t>
            </a:r>
          </a:p>
          <a:p>
            <a:r>
              <a:rPr lang="en-CA" dirty="0"/>
              <a:t>1 (one) 8.5 x 11 sheet of notes for reference, both sides. </a:t>
            </a:r>
          </a:p>
          <a:p>
            <a:r>
              <a:rPr lang="en-CA" dirty="0"/>
              <a:t>No other aides</a:t>
            </a:r>
            <a:r>
              <a:rPr lang="en-CA" dirty="0" smtClean="0"/>
              <a:t>.</a:t>
            </a:r>
          </a:p>
          <a:p>
            <a:r>
              <a:rPr lang="en-CA" dirty="0" smtClean="0"/>
              <a:t>Material may be examined from</a:t>
            </a:r>
          </a:p>
          <a:p>
            <a:pPr lvl="1"/>
            <a:r>
              <a:rPr lang="en-CA" u="sng" dirty="0" smtClean="0"/>
              <a:t>book.</a:t>
            </a:r>
            <a:r>
              <a:rPr lang="en-CA" dirty="0" smtClean="0"/>
              <a:t> Not all sections from the book chapters are on the exam </a:t>
            </a:r>
            <a:r>
              <a:rPr lang="mr-IN" dirty="0" smtClean="0"/>
              <a:t>–</a:t>
            </a:r>
            <a:r>
              <a:rPr lang="en-CA" dirty="0" smtClean="0"/>
              <a:t> remember to check the lecture schedule</a:t>
            </a:r>
            <a:endParaRPr lang="en-CA" u="sng" dirty="0" smtClean="0"/>
          </a:p>
          <a:p>
            <a:pPr lvl="1"/>
            <a:r>
              <a:rPr lang="en-CA" u="sng" dirty="0" smtClean="0"/>
              <a:t>assigned extra readings</a:t>
            </a:r>
          </a:p>
          <a:p>
            <a:pPr lvl="1"/>
            <a:r>
              <a:rPr lang="en-CA" u="sng" dirty="0" smtClean="0"/>
              <a:t>lecture </a:t>
            </a:r>
            <a:r>
              <a:rPr lang="en-CA" u="sng" dirty="0" smtClean="0"/>
              <a:t>notes</a:t>
            </a:r>
            <a:r>
              <a:rPr lang="en-C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6718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and Studying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Choice</a:t>
            </a:r>
          </a:p>
          <a:p>
            <a:r>
              <a:rPr lang="en-US" dirty="0" smtClean="0"/>
              <a:t>Match Concepts</a:t>
            </a:r>
          </a:p>
          <a:p>
            <a:r>
              <a:rPr lang="en-US" dirty="0" smtClean="0"/>
              <a:t>Short Answer (like the review questions in the book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Discussion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4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Directions (from the exam draft)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questions below are more open-ended than those in part 1 and allow space for  your  own thoughts and opinions. However, I am looking for evidence that you have understood the course material and can draw on it in arguments. Some of the questions have components that are quite open-ended. Your answer does not have to include all the possible considerations. It is better to focus on two or so issues/ideas that you think are especially important and discuss them in more depth. </a:t>
            </a:r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323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7911"/>
          </a:xfrm>
        </p:spPr>
        <p:txBody>
          <a:bodyPr>
            <a:normAutofit/>
          </a:bodyPr>
          <a:lstStyle/>
          <a:p>
            <a:r>
              <a:rPr lang="en-US" dirty="0" smtClean="0"/>
              <a:t>Roughly midterm + discussion questions, with the same weight</a:t>
            </a:r>
          </a:p>
          <a:p>
            <a:r>
              <a:rPr lang="en-US" dirty="0" smtClean="0"/>
              <a:t>Part 1: similar to midterm</a:t>
            </a:r>
          </a:p>
          <a:p>
            <a:pPr lvl="1"/>
            <a:r>
              <a:rPr lang="en-US" dirty="0" smtClean="0"/>
              <a:t>3-4 short answer questions</a:t>
            </a:r>
          </a:p>
          <a:p>
            <a:pPr lvl="1"/>
            <a:r>
              <a:rPr lang="en-US" b="1" dirty="0" smtClean="0"/>
              <a:t>not </a:t>
            </a:r>
            <a:r>
              <a:rPr lang="en-US" dirty="0" smtClean="0"/>
              <a:t>cumulative, only topics after midterm</a:t>
            </a:r>
          </a:p>
          <a:p>
            <a:r>
              <a:rPr lang="en-US" dirty="0" smtClean="0"/>
              <a:t>Part 2: discussion questions</a:t>
            </a:r>
          </a:p>
          <a:p>
            <a:pPr lvl="1"/>
            <a:r>
              <a:rPr lang="en-US" dirty="0" smtClean="0"/>
              <a:t>3-4 questions</a:t>
            </a:r>
          </a:p>
          <a:p>
            <a:pPr lvl="1"/>
            <a:r>
              <a:rPr lang="en-US" dirty="0" smtClean="0"/>
              <a:t>cumulative, should be able to put together different parts of the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</a:t>
            </a:r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covered and website for assigned readings.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Definition (3 aspects)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Risks and Threats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Fair Information Principles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Issues for Business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Issues for Government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Legal Concepts (e.g., reasonable expectation of privacy)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Privacy Tools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International Issues (e.g. EU right to be forgotten)</a:t>
            </a:r>
          </a:p>
          <a:p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Ethics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Ethical Principles and Frameworks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Utilitarianism, Deontology (rights-based), fairness</a:t>
            </a:r>
          </a:p>
          <a:p>
            <a:pPr lvl="1"/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Social Contract Theory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050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5249157"/>
          </a:xfrm>
        </p:spPr>
        <p:txBody>
          <a:bodyPr>
            <a:noAutofit/>
          </a:bodyPr>
          <a:lstStyle/>
          <a:p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Freedom of Speech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as a negative right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definition and principles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Broadcasters, common carriers, publishers: rights and responsibilities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Speech on-line.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Censorship and Anonymity</a:t>
            </a:r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Spam. 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International Issues.</a:t>
            </a:r>
          </a:p>
          <a:p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Intellectual Property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Copyright and Patents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Ethical Justification for Intellectual Property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Fair Use Principles and Cases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Liability for Copyright Violations</a:t>
            </a:r>
          </a:p>
          <a:p>
            <a:pPr lvl="1"/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Software Patents</a:t>
            </a:r>
          </a:p>
          <a:p>
            <a:pPr lvl="1"/>
            <a:r>
              <a:rPr lang="en-US" sz="1800" dirty="0">
                <a:latin typeface="Book Antiqua" charset="0"/>
                <a:ea typeface="ＭＳ Ｐゴシック" charset="0"/>
                <a:cs typeface="ＭＳ Ｐゴシック" charset="0"/>
              </a:rPr>
              <a:t>Free </a:t>
            </a:r>
            <a:r>
              <a:rPr lang="en-US" sz="1800" dirty="0" smtClean="0">
                <a:latin typeface="Book Antiqua" charset="0"/>
                <a:ea typeface="ＭＳ Ｐゴシック" charset="0"/>
                <a:cs typeface="ＭＳ Ｐゴシック" charset="0"/>
              </a:rPr>
              <a:t>Software</a:t>
            </a:r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4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the Digital Age</a:t>
            </a:r>
          </a:p>
          <a:p>
            <a:pPr lvl="1"/>
            <a:r>
              <a:rPr lang="en-US" dirty="0" smtClean="0"/>
              <a:t>Informational Environmentalism and the Digital Information Commons</a:t>
            </a:r>
          </a:p>
          <a:p>
            <a:pPr lvl="1"/>
            <a:r>
              <a:rPr lang="en-US" dirty="0" smtClean="0"/>
              <a:t>Computers and Thinking</a:t>
            </a:r>
          </a:p>
          <a:p>
            <a:pPr lvl="2"/>
            <a:r>
              <a:rPr lang="en-US" dirty="0" smtClean="0"/>
              <a:t>Cognition, </a:t>
            </a:r>
            <a:r>
              <a:rPr lang="en-US" dirty="0" err="1" smtClean="0"/>
              <a:t>Concentraction</a:t>
            </a:r>
            <a:r>
              <a:rPr lang="en-US" dirty="0" smtClean="0"/>
              <a:t>, Productivity</a:t>
            </a:r>
          </a:p>
          <a:p>
            <a:pPr lvl="1"/>
            <a:r>
              <a:rPr lang="en-US" dirty="0" smtClean="0"/>
              <a:t>Computers and Community</a:t>
            </a:r>
          </a:p>
          <a:p>
            <a:pPr lvl="2"/>
            <a:r>
              <a:rPr lang="en-US" dirty="0" smtClean="0"/>
              <a:t>Social Networks and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343081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 (IV)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Common </a:t>
            </a:r>
            <a:r>
              <a:rPr lang="en-US" dirty="0"/>
              <a:t>Types of Computer Crime</a:t>
            </a:r>
          </a:p>
          <a:p>
            <a:pPr lvl="1"/>
            <a:r>
              <a:rPr lang="en-US" dirty="0" smtClean="0"/>
              <a:t>Hacking</a:t>
            </a:r>
          </a:p>
          <a:p>
            <a:pPr lvl="1"/>
            <a:r>
              <a:rPr lang="en-US" dirty="0" smtClean="0"/>
              <a:t>Identity Theft</a:t>
            </a:r>
          </a:p>
          <a:p>
            <a:pPr lvl="1"/>
            <a:r>
              <a:rPr lang="en-US" dirty="0" smtClean="0"/>
              <a:t>Frauds and Scams</a:t>
            </a:r>
          </a:p>
          <a:p>
            <a:r>
              <a:rPr lang="en-US" dirty="0" smtClean="0"/>
              <a:t>Security Technology</a:t>
            </a:r>
          </a:p>
          <a:p>
            <a:r>
              <a:rPr lang="en-US" dirty="0" smtClean="0"/>
              <a:t>Impact of Computers on the Workplace</a:t>
            </a:r>
          </a:p>
          <a:p>
            <a:pPr lvl="1"/>
            <a:r>
              <a:rPr lang="en-US" dirty="0" smtClean="0"/>
              <a:t>Flexibility, Reachability, Telecommuting</a:t>
            </a:r>
          </a:p>
          <a:p>
            <a:pPr lvl="1"/>
            <a:r>
              <a:rPr lang="en-US" dirty="0" smtClean="0"/>
              <a:t>On-Demand Services</a:t>
            </a:r>
          </a:p>
          <a:p>
            <a:pPr lvl="1"/>
            <a:r>
              <a:rPr lang="en-US" dirty="0" smtClean="0"/>
              <a:t>Employee Monitoring</a:t>
            </a:r>
          </a:p>
          <a:p>
            <a:pPr lvl="1"/>
            <a:r>
              <a:rPr lang="en-US" dirty="0" smtClean="0"/>
              <a:t>Employee Crime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062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6038</TotalTime>
  <Words>555</Words>
  <Application>Microsoft Macintosh PowerPoint</Application>
  <PresentationFormat>On-screen Show (4:3)</PresentationFormat>
  <Paragraphs>93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Final Exam Information</vt:lpstr>
      <vt:lpstr>The Cheat Sheet</vt:lpstr>
      <vt:lpstr>Format and Studying</vt:lpstr>
      <vt:lpstr>Discussion Questions</vt:lpstr>
      <vt:lpstr>Weight Information</vt:lpstr>
      <vt:lpstr>Topics Covered (I)</vt:lpstr>
      <vt:lpstr>Topics Covered (II)</vt:lpstr>
      <vt:lpstr>Topics Covered (III)</vt:lpstr>
      <vt:lpstr>Topics Covered (IV)</vt:lpstr>
      <vt:lpstr>Topics Covered (V)</vt:lpstr>
      <vt:lpstr>Exam Logistics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Information</dc:title>
  <dc:creator>Oliver Schulte</dc:creator>
  <cp:lastModifiedBy>Oliver Schulte</cp:lastModifiedBy>
  <cp:revision>54</cp:revision>
  <dcterms:created xsi:type="dcterms:W3CDTF">2016-05-27T14:27:30Z</dcterms:created>
  <dcterms:modified xsi:type="dcterms:W3CDTF">2018-12-03T06:49:03Z</dcterms:modified>
</cp:coreProperties>
</file>