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9" r:id="rId3"/>
    <p:sldId id="260" r:id="rId4"/>
    <p:sldId id="258" r:id="rId5"/>
    <p:sldId id="261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07"/>
    <p:restoredTop sz="94670"/>
  </p:normalViewPr>
  <p:slideViewPr>
    <p:cSldViewPr snapToGrid="0" snapToObjects="1">
      <p:cViewPr varScale="1">
        <p:scale>
          <a:sx n="59" d="100"/>
          <a:sy n="59" d="100"/>
        </p:scale>
        <p:origin x="-21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4131D-69F7-0C43-BDFA-753BFFE96FB5}" type="datetimeFigureOut">
              <a:t>18-10-26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104E0E-689D-CA4C-9805-14E084158E5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43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04E0E-689D-CA4C-9805-14E084158E5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8739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5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211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18-10-26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76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18-10-26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13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18-10-26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99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18-10-26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528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18-10-26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672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18-10-26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35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18-10-26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160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18-10-26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256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18-10-26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886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18-10-26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828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18-10-26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906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1A742-0CE4-1A48-A6B4-BA5E29E2FFC5}" type="datetimeFigureOut">
              <a:t>18-10-26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79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 </a:t>
            </a:r>
            <a:r>
              <a:rPr lang="en-US" dirty="0"/>
              <a:t>Information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CMPT </a:t>
            </a:r>
            <a:r>
              <a:rPr lang="en-US" dirty="0" smtClean="0"/>
              <a:t>310</a:t>
            </a:r>
            <a:endParaRPr lang="en-US" dirty="0"/>
          </a:p>
          <a:p>
            <a:r>
              <a:rPr lang="en-US" dirty="0" smtClean="0"/>
              <a:t>Survey Artificial Intelligence</a:t>
            </a:r>
            <a:endParaRPr lang="en-US" dirty="0"/>
          </a:p>
          <a:p>
            <a:r>
              <a:rPr lang="en-US" dirty="0"/>
              <a:t>Oliver Schulte</a:t>
            </a:r>
          </a:p>
        </p:txBody>
      </p:sp>
    </p:spTree>
    <p:extLst>
      <p:ext uri="{BB962C8B-B14F-4D97-AF65-F5344CB8AC3E}">
        <p14:creationId xmlns:p14="http://schemas.microsoft.com/office/powerpoint/2010/main" val="2202430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Cheat Sheet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use a cheat sheet. </a:t>
            </a:r>
          </a:p>
          <a:p>
            <a:r>
              <a:rPr lang="en-CA" dirty="0"/>
              <a:t>1 (one) 8.5 x 11 sheet of notes for reference, both sides. </a:t>
            </a:r>
          </a:p>
          <a:p>
            <a:r>
              <a:rPr lang="en-CA" dirty="0"/>
              <a:t>No other aides</a:t>
            </a:r>
            <a:r>
              <a:rPr lang="en-CA" dirty="0" smtClean="0"/>
              <a:t>.</a:t>
            </a:r>
          </a:p>
          <a:p>
            <a:r>
              <a:rPr lang="en-CA" dirty="0" smtClean="0"/>
              <a:t>Material from </a:t>
            </a:r>
            <a:r>
              <a:rPr lang="en-CA" u="sng" dirty="0" smtClean="0"/>
              <a:t>both book and lecture </a:t>
            </a:r>
            <a:r>
              <a:rPr lang="en-CA" u="sng" dirty="0" smtClean="0"/>
              <a:t>notes </a:t>
            </a:r>
            <a:r>
              <a:rPr lang="en-CA" dirty="0" smtClean="0"/>
              <a:t>may be examined.</a:t>
            </a:r>
          </a:p>
        </p:txBody>
      </p:sp>
    </p:spTree>
    <p:extLst>
      <p:ext uri="{BB962C8B-B14F-4D97-AF65-F5344CB8AC3E}">
        <p14:creationId xmlns:p14="http://schemas.microsoft.com/office/powerpoint/2010/main" val="1876718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Make-Up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From the syllabus</a:t>
            </a:r>
          </a:p>
          <a:p>
            <a:r>
              <a:rPr lang="en-US" i="1" dirty="0"/>
              <a:t>If you have a valid excuse for missing a midterm, it will be made  up the day after. </a:t>
            </a:r>
            <a:r>
              <a:rPr lang="en-US" dirty="0"/>
              <a:t>You must be available for the exam day or the make-up day, otherwise you will receive 0 for the missed exam.</a:t>
            </a:r>
            <a:r>
              <a:rPr lang="en-US" i="1" dirty="0"/>
              <a:t/>
            </a:r>
            <a:br>
              <a:rPr lang="en-US" i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991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</a:t>
            </a:r>
            <a:r>
              <a:rPr lang="en-US" dirty="0" smtClean="0"/>
              <a:t>Covered: Exam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603" y="1322374"/>
            <a:ext cx="8229600" cy="5249157"/>
          </a:xfrm>
        </p:spPr>
        <p:txBody>
          <a:bodyPr>
            <a:noAutofit/>
          </a:bodyPr>
          <a:lstStyle/>
          <a:p>
            <a:r>
              <a:rPr lang="en-US" sz="1600" dirty="0">
                <a:latin typeface="Book Antiqua" charset="0"/>
                <a:ea typeface="ＭＳ Ｐゴシック" charset="0"/>
                <a:cs typeface="ＭＳ Ｐゴシック" charset="0"/>
              </a:rPr>
              <a:t>See Lecture Schedule for textbook sections covered.</a:t>
            </a:r>
          </a:p>
          <a:p>
            <a:r>
              <a:rPr lang="en-US" sz="1600" dirty="0" smtClean="0">
                <a:latin typeface="Book Antiqua" charset="0"/>
                <a:ea typeface="ＭＳ Ｐゴシック" charset="0"/>
                <a:cs typeface="ＭＳ Ｐゴシック" charset="0"/>
              </a:rPr>
              <a:t>Agents and Environments</a:t>
            </a:r>
            <a:endParaRPr lang="en-US" sz="16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1600" dirty="0" smtClean="0">
                <a:latin typeface="Book Antiqua" charset="0"/>
                <a:ea typeface="ＭＳ Ｐゴシック" charset="0"/>
                <a:cs typeface="ＭＳ Ｐゴシック" charset="0"/>
              </a:rPr>
              <a:t>Agent Types: rational, intelligent, autonomous</a:t>
            </a:r>
          </a:p>
          <a:p>
            <a:pPr lvl="1"/>
            <a:r>
              <a:rPr lang="en-US" sz="1600" dirty="0" smtClean="0">
                <a:latin typeface="Book Antiqua" charset="0"/>
                <a:ea typeface="ＭＳ Ｐゴシック" charset="0"/>
                <a:cs typeface="ＭＳ Ｐゴシック" charset="0"/>
              </a:rPr>
              <a:t>Agent Architectures</a:t>
            </a:r>
            <a:endParaRPr lang="en-US" sz="16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1600" dirty="0" smtClean="0">
                <a:latin typeface="Book Antiqua" charset="0"/>
                <a:ea typeface="ＭＳ Ｐゴシック" charset="0"/>
                <a:cs typeface="ＭＳ Ｐゴシック" charset="0"/>
              </a:rPr>
              <a:t>Environment Types</a:t>
            </a:r>
          </a:p>
          <a:p>
            <a:r>
              <a:rPr lang="en-US" sz="1600" dirty="0">
                <a:latin typeface="Book Antiqua" charset="0"/>
                <a:ea typeface="ＭＳ Ｐゴシック" charset="0"/>
                <a:cs typeface="ＭＳ Ｐゴシック" charset="0"/>
              </a:rPr>
              <a:t>Local Search</a:t>
            </a:r>
          </a:p>
          <a:p>
            <a:pPr lvl="1"/>
            <a:r>
              <a:rPr lang="en-US" sz="1600" dirty="0">
                <a:latin typeface="Book Antiqua" charset="0"/>
                <a:ea typeface="ＭＳ Ｐゴシック" charset="0"/>
                <a:cs typeface="ＭＳ Ｐゴシック" charset="0"/>
              </a:rPr>
              <a:t>Gradient Descent</a:t>
            </a:r>
          </a:p>
          <a:p>
            <a:pPr lvl="1"/>
            <a:r>
              <a:rPr lang="en-US" sz="1600" dirty="0">
                <a:latin typeface="Book Antiqua" charset="0"/>
                <a:ea typeface="ＭＳ Ｐゴシック" charset="0"/>
                <a:cs typeface="ＭＳ Ｐゴシック" charset="0"/>
              </a:rPr>
              <a:t>Newton-</a:t>
            </a:r>
            <a:r>
              <a:rPr lang="en-US" sz="1600" dirty="0" err="1">
                <a:latin typeface="Book Antiqua" charset="0"/>
                <a:ea typeface="ＭＳ Ｐゴシック" charset="0"/>
                <a:cs typeface="ＭＳ Ｐゴシック" charset="0"/>
              </a:rPr>
              <a:t>Raphson</a:t>
            </a:r>
            <a:endParaRPr lang="en-US" sz="16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r>
              <a:rPr lang="en-US" sz="1600" dirty="0">
                <a:latin typeface="Book Antiqua" charset="0"/>
                <a:ea typeface="ＭＳ Ｐゴシック" charset="0"/>
                <a:cs typeface="ＭＳ Ｐゴシック" charset="0"/>
              </a:rPr>
              <a:t>Matrix Games</a:t>
            </a:r>
          </a:p>
          <a:p>
            <a:pPr lvl="1"/>
            <a:r>
              <a:rPr lang="en-US" sz="1600" dirty="0">
                <a:latin typeface="Book Antiqua" charset="0"/>
                <a:ea typeface="ＭＳ Ｐゴシック" charset="0"/>
                <a:cs typeface="ＭＳ Ｐゴシック" charset="0"/>
              </a:rPr>
              <a:t>Game Types</a:t>
            </a:r>
          </a:p>
          <a:p>
            <a:pPr lvl="1"/>
            <a:r>
              <a:rPr lang="en-US" sz="1600" dirty="0">
                <a:latin typeface="Book Antiqua" charset="0"/>
                <a:ea typeface="ＭＳ Ｐゴシック" charset="0"/>
                <a:cs typeface="ＭＳ Ｐゴシック" charset="0"/>
              </a:rPr>
              <a:t>Nash Equilibrium</a:t>
            </a:r>
          </a:p>
          <a:p>
            <a:pPr lvl="1"/>
            <a:r>
              <a:rPr lang="en-US" sz="1600" dirty="0" smtClean="0">
                <a:latin typeface="Book Antiqua" charset="0"/>
                <a:ea typeface="ＭＳ Ｐゴシック" charset="0"/>
                <a:cs typeface="ＭＳ Ｐゴシック" charset="0"/>
              </a:rPr>
              <a:t>Dominance</a:t>
            </a:r>
            <a:r>
              <a:rPr lang="en-US" sz="1600" smtClean="0">
                <a:latin typeface="Book Antiqua" charset="0"/>
                <a:ea typeface="ＭＳ Ｐゴシック" charset="0"/>
                <a:cs typeface="ＭＳ Ｐゴシック" charset="0"/>
              </a:rPr>
              <a:t>, Pareto</a:t>
            </a:r>
            <a:r>
              <a:rPr lang="en-US" sz="1600" dirty="0" smtClean="0">
                <a:latin typeface="Book Antiqua" charset="0"/>
                <a:ea typeface="ＭＳ Ｐゴシック" charset="0"/>
                <a:cs typeface="ＭＳ Ｐゴシック" charset="0"/>
              </a:rPr>
              <a:t>-Dominance, Pareto-Optimality</a:t>
            </a:r>
            <a:endParaRPr lang="en-US" sz="1600" dirty="0"/>
          </a:p>
          <a:p>
            <a:r>
              <a:rPr lang="en-US" sz="1600" dirty="0" smtClean="0">
                <a:latin typeface="Book Antiqua" charset="0"/>
                <a:ea typeface="ＭＳ Ｐゴシック" charset="0"/>
                <a:cs typeface="ＭＳ Ｐゴシック" charset="0"/>
              </a:rPr>
              <a:t>Search and Problem Solving </a:t>
            </a:r>
          </a:p>
          <a:p>
            <a:pPr lvl="1"/>
            <a:r>
              <a:rPr lang="en-US" sz="1600" dirty="0" smtClean="0">
                <a:latin typeface="Book Antiqua" charset="0"/>
                <a:ea typeface="ＭＳ Ｐゴシック" charset="0"/>
                <a:cs typeface="ＭＳ Ｐゴシック" charset="0"/>
              </a:rPr>
              <a:t>Uninformed Search: Breadth-First, Depth First, iterative Deepening</a:t>
            </a:r>
            <a:endParaRPr lang="en-US" sz="16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1600" dirty="0" smtClean="0">
                <a:latin typeface="Book Antiqua" charset="0"/>
                <a:ea typeface="ＭＳ Ｐゴシック" charset="0"/>
                <a:cs typeface="ＭＳ Ｐゴシック" charset="0"/>
              </a:rPr>
              <a:t>Informed Search: Best-First, A*</a:t>
            </a:r>
            <a:endParaRPr lang="en-US" sz="16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1600" dirty="0" smtClean="0">
                <a:latin typeface="Book Antiqua" charset="0"/>
                <a:ea typeface="ＭＳ Ｐゴシック" charset="0"/>
                <a:cs typeface="ＭＳ Ｐゴシック" charset="0"/>
              </a:rPr>
              <a:t>Heuristics</a:t>
            </a:r>
            <a:endParaRPr lang="en-US" sz="16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r>
              <a:rPr lang="en-US" sz="1600" dirty="0" smtClean="0">
                <a:latin typeface="Book Antiqua" charset="0"/>
                <a:ea typeface="ＭＳ Ｐゴシック" charset="0"/>
                <a:cs typeface="ＭＳ Ｐゴシック" charset="0"/>
              </a:rPr>
              <a:t>Adversarial Search</a:t>
            </a:r>
            <a:endParaRPr lang="en-US" sz="16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1600" dirty="0" err="1" smtClean="0">
                <a:latin typeface="Book Antiqua" charset="0"/>
                <a:ea typeface="ＭＳ Ｐゴシック" charset="0"/>
                <a:cs typeface="ＭＳ Ｐゴシック" charset="0"/>
              </a:rPr>
              <a:t>Minimax</a:t>
            </a:r>
            <a:r>
              <a:rPr lang="en-US" sz="1600" dirty="0" smtClean="0">
                <a:latin typeface="Book Antiqua" charset="0"/>
                <a:ea typeface="ＭＳ Ｐゴシック" charset="0"/>
                <a:cs typeface="ＭＳ Ｐゴシック" charset="0"/>
              </a:rPr>
              <a:t> and alpha-beta pruning.</a:t>
            </a:r>
          </a:p>
        </p:txBody>
      </p:sp>
    </p:spTree>
    <p:extLst>
      <p:ext uri="{BB962C8B-B14F-4D97-AF65-F5344CB8AC3E}">
        <p14:creationId xmlns:p14="http://schemas.microsoft.com/office/powerpoint/2010/main" val="1419050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</a:t>
            </a:r>
            <a:r>
              <a:rPr lang="en-US" dirty="0" smtClean="0"/>
              <a:t>Covered: Exam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603" y="1322374"/>
            <a:ext cx="8229600" cy="5249157"/>
          </a:xfrm>
        </p:spPr>
        <p:txBody>
          <a:bodyPr>
            <a:noAutofit/>
          </a:bodyPr>
          <a:lstStyle/>
          <a:p>
            <a:r>
              <a:rPr lang="en-US" sz="2000" dirty="0">
                <a:latin typeface="Book Antiqua" charset="0"/>
                <a:ea typeface="ＭＳ Ｐゴシック" charset="0"/>
                <a:cs typeface="ＭＳ Ｐゴシック" charset="0"/>
              </a:rPr>
              <a:t>See Lecture Schedule for textbook sections covered.</a:t>
            </a:r>
          </a:p>
          <a:p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Probabilistic Reasoning</a:t>
            </a:r>
            <a:endParaRPr lang="en-US" sz="20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Probability Axioms</a:t>
            </a: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Probability Rules (Bayes’ theorem, product rule)</a:t>
            </a:r>
            <a:endParaRPr lang="en-US" sz="20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(Conditional) Independence</a:t>
            </a:r>
          </a:p>
          <a:p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Bayesian Networks</a:t>
            </a:r>
            <a:endParaRPr lang="en-US" sz="20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Probabilistic Semantics (Product Formula)</a:t>
            </a:r>
            <a:endParaRPr lang="en-US" sz="20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Independence Semantics (Markov Condition)</a:t>
            </a: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Parameter Learning (maximum likelihood)</a:t>
            </a:r>
            <a:endParaRPr lang="en-US" sz="20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Learning</a:t>
            </a:r>
            <a:endParaRPr lang="en-US" sz="20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Decision Trees: ID3</a:t>
            </a:r>
            <a:endParaRPr lang="en-US" sz="20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Neural nets: backpropagation</a:t>
            </a: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Bayes net classifiers</a:t>
            </a:r>
            <a:endParaRPr lang="en-US" sz="2000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780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Exam</a:t>
            </a:r>
            <a:r>
              <a:rPr lang="en-US" i="0" dirty="0" smtClean="0">
                <a:latin typeface="Book Antiqua" charset="0"/>
                <a:ea typeface="ＭＳ Ｐゴシック" charset="0"/>
                <a:cs typeface="ＭＳ Ｐゴシック" charset="0"/>
              </a:rPr>
              <a:t> </a:t>
            </a:r>
            <a:r>
              <a:rPr lang="en-US" i="0" dirty="0">
                <a:latin typeface="Book Antiqua" charset="0"/>
                <a:ea typeface="ＭＳ Ｐゴシック" charset="0"/>
                <a:cs typeface="ＭＳ Ｐゴシック" charset="0"/>
              </a:rPr>
              <a:t>Logistics</a:t>
            </a:r>
          </a:p>
        </p:txBody>
      </p:sp>
      <p:sp>
        <p:nvSpPr>
          <p:cNvPr id="220162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772400" cy="4572000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latin typeface="Book Antiqua" charset="0"/>
                <a:ea typeface="ＭＳ Ｐゴシック" charset="0"/>
                <a:cs typeface="ＭＳ Ｐゴシック" charset="0"/>
              </a:rPr>
              <a:t>Please bring ID to the exam.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Be on time.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We start at </a:t>
            </a:r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3:</a:t>
            </a:r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30 pm when </a:t>
            </a:r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the class starts.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No calculators, smartphones, textbook, </a:t>
            </a:r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notes, except for </a:t>
            </a:r>
            <a:r>
              <a:rPr lang="en-US" smtClean="0">
                <a:latin typeface="Book Antiqua" charset="0"/>
                <a:ea typeface="ＭＳ Ｐゴシック" charset="0"/>
                <a:cs typeface="ＭＳ Ｐゴシック" charset="0"/>
              </a:rPr>
              <a:t>cheat sheet.</a:t>
            </a: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Read the instructions ahead of time – posted on the web.</a:t>
            </a:r>
          </a:p>
          <a:p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Links </a:t>
            </a:r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to sample exams as well</a:t>
            </a:r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.</a:t>
            </a:r>
            <a:endParaRPr lang="en-US" dirty="0">
              <a:latin typeface="Book Antiqu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627492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5965</TotalTime>
  <Words>308</Words>
  <Application>Microsoft Macintosh PowerPoint</Application>
  <PresentationFormat>On-screen Show (4:3)</PresentationFormat>
  <Paragraphs>53</Paragraphs>
  <Slides>6</Slides>
  <Notes>2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Exam Information</vt:lpstr>
      <vt:lpstr>The Cheat Sheet</vt:lpstr>
      <vt:lpstr>Make-Up</vt:lpstr>
      <vt:lpstr>Topics Covered: Exam 1</vt:lpstr>
      <vt:lpstr>Topics Covered: Exam 2</vt:lpstr>
      <vt:lpstr>Exam Logistics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Midterm Information</dc:title>
  <dc:creator>Oliver Schulte</dc:creator>
  <cp:lastModifiedBy>Oliver Schulte</cp:lastModifiedBy>
  <cp:revision>40</cp:revision>
  <dcterms:created xsi:type="dcterms:W3CDTF">2016-05-27T14:27:30Z</dcterms:created>
  <dcterms:modified xsi:type="dcterms:W3CDTF">2018-10-26T23:25:34Z</dcterms:modified>
</cp:coreProperties>
</file>