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319" autoAdjust="0"/>
  </p:normalViewPr>
  <p:slideViewPr>
    <p:cSldViewPr>
      <p:cViewPr>
        <p:scale>
          <a:sx n="125" d="100"/>
          <a:sy n="125" d="100"/>
        </p:scale>
        <p:origin x="-4944" y="-1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diagram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91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destroys word order</a:t>
            </a:r>
          </a:p>
          <a:p>
            <a:r>
              <a:rPr lang="en-US" dirty="0" smtClean="0"/>
              <a:t>see http://</a:t>
            </a:r>
            <a:r>
              <a:rPr lang="en-US" dirty="0" err="1" smtClean="0"/>
              <a:t>www.stefanoscerra.it</a:t>
            </a:r>
            <a:r>
              <a:rPr lang="en-US" dirty="0" smtClean="0"/>
              <a:t>/movie~-reviews~-classification~-</a:t>
            </a:r>
            <a:r>
              <a:rPr lang="en-US" dirty="0" err="1" smtClean="0"/>
              <a:t>weka</a:t>
            </a:r>
            <a:r>
              <a:rPr lang="en-US" dirty="0" smtClean="0"/>
              <a:t>~-data~-mining/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52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en.wikipedia.org</a:t>
            </a:r>
            <a:r>
              <a:rPr lang="en-US" dirty="0" smtClean="0"/>
              <a:t>/wiki/Bigram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4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2018-03-14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en.wikipedia.org/wiki/Bigra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</a:t>
            </a:r>
            <a:r>
              <a:rPr lang="en-US" cap="none" dirty="0" smtClean="0">
                <a:latin typeface="Georgia" charset="0"/>
                <a:ea typeface="ＭＳ Ｐゴシック" charset="0"/>
                <a:cs typeface="ＭＳ Ｐゴシック" charset="0"/>
              </a:rPr>
              <a:t>22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Oliver </a:t>
            </a:r>
            <a:r>
              <a:rPr lang="en-US" cap="none" dirty="0" smtClean="0">
                <a:latin typeface="Georgia" charset="0"/>
                <a:ea typeface="ＭＳ Ｐゴシック" charset="0"/>
                <a:cs typeface="ＭＳ Ｐゴシック" charset="0"/>
              </a:rPr>
              <a:t>Schulte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Natural Language Processing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Convert + Classify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Language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202441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Convert document to feature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Apply machine learning classifier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58163693"/>
              </p:ext>
            </p:extLst>
          </p:nvPr>
        </p:nvGraphicFramePr>
        <p:xfrm>
          <a:off x="304800" y="6172200"/>
          <a:ext cx="4038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0"/>
                <a:gridCol w="1009650"/>
                <a:gridCol w="1009650"/>
                <a:gridCol w="100965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Classification Approaches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4267200"/>
            <a:ext cx="2133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Lorem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ipsum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dolor sit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amet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, has ad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summo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error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intellegam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,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mei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cu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errem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exerci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. 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1676400" y="5867400"/>
            <a:ext cx="228600" cy="228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0" y="2895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648200" y="2590800"/>
            <a:ext cx="4194048" cy="202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700" kern="1200">
                <a:solidFill>
                  <a:schemeClr val="tx1"/>
                </a:solidFill>
                <a:latin typeface="+mn-lt"/>
                <a:ea typeface="ＭＳ Ｐゴシック" pitchFamily="-48" charset="-128"/>
                <a:cs typeface="ＭＳ Ｐゴシック" pitchFamily="-48" charset="-128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"/>
              <a:defRPr sz="22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charset="0"/>
              <a:buChar char="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charset="0"/>
              <a:buChar char=""/>
              <a:defRPr sz="20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Build language model for each class</a:t>
            </a:r>
          </a:p>
          <a:p>
            <a:pPr lvl="1"/>
            <a:r>
              <a:rPr lang="en-US" dirty="0" smtClean="0"/>
              <a:t>e.g. P(</a:t>
            </a:r>
            <a:r>
              <a:rPr lang="en-US" dirty="0" err="1" smtClean="0"/>
              <a:t>S|ham</a:t>
            </a:r>
            <a:r>
              <a:rPr lang="en-US" dirty="0" smtClean="0"/>
              <a:t>), P(</a:t>
            </a:r>
            <a:r>
              <a:rPr lang="en-US" dirty="0" err="1" smtClean="0"/>
              <a:t>S|spam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To classify sentence, check which model makes sentence more likely</a:t>
            </a:r>
          </a:p>
          <a:p>
            <a:pPr lvl="1"/>
            <a:r>
              <a:rPr lang="en-US" dirty="0" smtClean="0"/>
              <a:t>e.g. if P(</a:t>
            </a:r>
            <a:r>
              <a:rPr lang="en-US" dirty="0" err="1" smtClean="0"/>
              <a:t>S|ham</a:t>
            </a:r>
            <a:r>
              <a:rPr lang="en-US" dirty="0" smtClean="0"/>
              <a:t>)&gt;P(</a:t>
            </a:r>
            <a:r>
              <a:rPr lang="en-US" dirty="0" err="1" smtClean="0"/>
              <a:t>S|spam</a:t>
            </a:r>
            <a:r>
              <a:rPr lang="en-US" dirty="0" smtClean="0"/>
              <a:t>), output “ham”</a:t>
            </a:r>
          </a:p>
          <a:p>
            <a:pPr marL="731838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4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Don’t worry about the probability theory – we will cover this later.</a:t>
            </a:r>
          </a:p>
          <a:p>
            <a:r>
              <a:rPr lang="en-US" dirty="0" smtClean="0"/>
              <a:t>The vector space model of documents</a:t>
            </a:r>
          </a:p>
          <a:p>
            <a:r>
              <a:rPr lang="en-US" dirty="0" smtClean="0"/>
              <a:t>N-grams</a:t>
            </a:r>
          </a:p>
          <a:p>
            <a:r>
              <a:rPr lang="en-US" dirty="0" smtClean="0"/>
              <a:t>Text classification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Space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9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Machine Learning to Documents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200" dirty="0" smtClean="0"/>
              <a:t>Often we want to build a system that </a:t>
            </a:r>
            <a:r>
              <a:rPr lang="en-US" sz="2200" b="1" dirty="0" smtClean="0"/>
              <a:t>classifies texts</a:t>
            </a:r>
            <a:r>
              <a:rPr lang="en-US" sz="2200" dirty="0" smtClean="0"/>
              <a:t>.</a:t>
            </a:r>
          </a:p>
          <a:p>
            <a:pPr lvl="1"/>
            <a:r>
              <a:rPr lang="en-US" dirty="0" smtClean="0"/>
              <a:t>e.g. “spam” vs. “ham”</a:t>
            </a:r>
          </a:p>
          <a:p>
            <a:r>
              <a:rPr lang="en-US" sz="2200" dirty="0" smtClean="0"/>
              <a:t>It would be nice to reuse existing classification techniques</a:t>
            </a:r>
          </a:p>
          <a:p>
            <a:pPr lvl="1"/>
            <a:r>
              <a:rPr lang="en-US" dirty="0" smtClean="0"/>
              <a:t>e.g. decision trees, neural nets</a:t>
            </a:r>
          </a:p>
          <a:p>
            <a:r>
              <a:rPr lang="en-US" sz="2200" dirty="0" smtClean="0"/>
              <a:t>Impedance mismatch: </a:t>
            </a:r>
          </a:p>
          <a:p>
            <a:pPr lvl="1"/>
            <a:r>
              <a:rPr lang="en-US" dirty="0" smtClean="0"/>
              <a:t>classification models expect as input a feature vector</a:t>
            </a:r>
          </a:p>
          <a:p>
            <a:pPr lvl="1"/>
            <a:r>
              <a:rPr lang="en-US" dirty="0" smtClean="0"/>
              <a:t>a document is not a feature vector</a:t>
            </a:r>
          </a:p>
          <a:p>
            <a:r>
              <a:rPr lang="en-US" sz="2200" dirty="0" smtClean="0"/>
              <a:t>Solution: convert a document to a feature vector</a:t>
            </a:r>
          </a:p>
          <a:p>
            <a:pPr lvl="1"/>
            <a:r>
              <a:rPr lang="en-US" dirty="0" smtClean="0"/>
              <a:t>loses a lot of information</a:t>
            </a:r>
          </a:p>
          <a:p>
            <a:pPr lvl="1"/>
            <a:r>
              <a:rPr lang="en-US" dirty="0" smtClean="0"/>
              <a:t>but effective for classification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C695A-E0A6-9540-A3B6-6C6E6ADB08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7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 of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2892552"/>
          </a:xfrm>
        </p:spPr>
        <p:txBody>
          <a:bodyPr/>
          <a:lstStyle/>
          <a:p>
            <a:r>
              <a:rPr lang="en-US" dirty="0" smtClean="0"/>
              <a:t>Simplest approach: 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fix </a:t>
            </a:r>
            <a:r>
              <a:rPr lang="en-US" i="1" dirty="0" smtClean="0"/>
              <a:t>w</a:t>
            </a:r>
            <a:r>
              <a:rPr lang="en-US" dirty="0" smtClean="0"/>
              <a:t> words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For each word, count how many times it occurs in document</a:t>
            </a:r>
          </a:p>
          <a:p>
            <a:r>
              <a:rPr lang="en-US" dirty="0" smtClean="0"/>
              <a:t>Example: “I am a prince of Nigeria. I need your help”</a:t>
            </a:r>
          </a:p>
          <a:p>
            <a:r>
              <a:rPr lang="en-US" dirty="0" smtClean="0"/>
              <a:t>Word list = “I”, “prince”, “Nigeria”, “need”, “help”, “rich”</a:t>
            </a:r>
          </a:p>
          <a:p>
            <a:r>
              <a:rPr lang="en-US" dirty="0" smtClean="0"/>
              <a:t>Produces count vector or Boolean vector: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86284"/>
              </p:ext>
            </p:extLst>
          </p:nvPr>
        </p:nvGraphicFramePr>
        <p:xfrm>
          <a:off x="457200" y="4648200"/>
          <a:ext cx="75438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686"/>
                <a:gridCol w="1077686"/>
                <a:gridCol w="1077686"/>
                <a:gridCol w="1077686"/>
                <a:gridCol w="1077686"/>
                <a:gridCol w="1077686"/>
                <a:gridCol w="10776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Nigeria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84015"/>
              </p:ext>
            </p:extLst>
          </p:nvPr>
        </p:nvGraphicFramePr>
        <p:xfrm>
          <a:off x="457200" y="5562600"/>
          <a:ext cx="75438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686"/>
                <a:gridCol w="1077686"/>
                <a:gridCol w="1077686"/>
                <a:gridCol w="1077686"/>
                <a:gridCol w="1077686"/>
                <a:gridCol w="1077686"/>
                <a:gridCol w="107768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Nigeria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Occurs?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30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130552"/>
          </a:xfrm>
        </p:spPr>
        <p:txBody>
          <a:bodyPr/>
          <a:lstStyle/>
          <a:p>
            <a:r>
              <a:rPr lang="en-US" dirty="0" smtClean="0"/>
              <a:t>Bag of Words completely loses order information</a:t>
            </a:r>
          </a:p>
          <a:p>
            <a:r>
              <a:rPr lang="en-US" dirty="0" smtClean="0"/>
              <a:t>Can keep some by considering </a:t>
            </a:r>
            <a:r>
              <a:rPr lang="en-US" b="1" dirty="0" smtClean="0"/>
              <a:t>bigrams =</a:t>
            </a:r>
            <a:r>
              <a:rPr lang="en-US" dirty="0" smtClean="0"/>
              <a:t> pairs of consecutive worlds</a:t>
            </a:r>
          </a:p>
          <a:p>
            <a:r>
              <a:rPr lang="en-US" dirty="0"/>
              <a:t>Example: “I am a prince of Nigeria. I need your help</a:t>
            </a:r>
            <a:r>
              <a:rPr lang="en-US" dirty="0" smtClean="0"/>
              <a:t>”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045463"/>
              </p:ext>
            </p:extLst>
          </p:nvPr>
        </p:nvGraphicFramePr>
        <p:xfrm>
          <a:off x="228602" y="3810000"/>
          <a:ext cx="868679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384"/>
                <a:gridCol w="983471"/>
                <a:gridCol w="1428579"/>
                <a:gridCol w="1297875"/>
                <a:gridCol w="1517830"/>
                <a:gridCol w="1409189"/>
                <a:gridCol w="9834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I, 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prince, 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I, need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of, Nigeria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your,help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get, rich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867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 extend bigrams by considering triples, quartets etc. of consecutive words</a:t>
            </a:r>
          </a:p>
          <a:p>
            <a:r>
              <a:rPr lang="en-US" dirty="0" smtClean="0"/>
              <a:t>Bag-of-words = unigram</a:t>
            </a:r>
          </a:p>
          <a:p>
            <a:r>
              <a:rPr lang="en-US" dirty="0" smtClean="0"/>
              <a:t>Can use n-gram model with any sequence</a:t>
            </a:r>
          </a:p>
          <a:p>
            <a:pPr lvl="1"/>
            <a:r>
              <a:rPr lang="en-US" dirty="0" smtClean="0"/>
              <a:t>e.g. bigrams of characters like “</a:t>
            </a:r>
            <a:r>
              <a:rPr lang="en-US" dirty="0" err="1" smtClean="0"/>
              <a:t>ht</a:t>
            </a:r>
            <a:r>
              <a:rPr lang="en-US" dirty="0" smtClean="0"/>
              <a:t>”, “an”, “</a:t>
            </a:r>
            <a:r>
              <a:rPr lang="en-US" dirty="0" err="1" smtClean="0"/>
              <a:t>ny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2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Predicting The Next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common task: predict the next word given previous words</a:t>
            </a:r>
          </a:p>
          <a:p>
            <a:pPr lvl="1"/>
            <a:r>
              <a:rPr lang="en-US" dirty="0" smtClean="0"/>
              <a:t>think text messaging systems</a:t>
            </a:r>
          </a:p>
          <a:p>
            <a:r>
              <a:rPr lang="en-US" dirty="0" smtClean="0"/>
              <a:t>Can apply n-grams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For each n-gram, count frequency </a:t>
            </a:r>
            <a:r>
              <a:rPr lang="en-US" dirty="0"/>
              <a:t>in English </a:t>
            </a:r>
            <a:r>
              <a:rPr lang="en-US" dirty="0">
                <a:hlinkClick r:id="rId3"/>
              </a:rPr>
              <a:t>https://en.wikipedia.org/wiki/</a:t>
            </a:r>
            <a:r>
              <a:rPr lang="en-US" dirty="0" smtClean="0">
                <a:hlinkClick r:id="rId3"/>
              </a:rPr>
              <a:t>Bigram</a:t>
            </a:r>
            <a:endParaRPr lang="en-US" dirty="0" smtClean="0"/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Predict the most likely n-gram given the n-1 previous words</a:t>
            </a:r>
          </a:p>
          <a:p>
            <a:r>
              <a:rPr lang="en-US" dirty="0" smtClean="0"/>
              <a:t>Example (made-up numbers)</a:t>
            </a:r>
          </a:p>
          <a:p>
            <a:pPr lvl="1"/>
            <a:r>
              <a:rPr lang="en-US" dirty="0" smtClean="0"/>
              <a:t>P(“I can”) = 0.01%</a:t>
            </a:r>
          </a:p>
          <a:p>
            <a:pPr lvl="1"/>
            <a:r>
              <a:rPr lang="en-US" dirty="0" smtClean="0"/>
              <a:t>P(“I hope”) = 0.001%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Given “I”, predict “can”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5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Probability to 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035552"/>
          </a:xfrm>
        </p:spPr>
        <p:txBody>
          <a:bodyPr/>
          <a:lstStyle/>
          <a:p>
            <a:r>
              <a:rPr lang="en-US" sz="2200" dirty="0"/>
              <a:t> </a:t>
            </a:r>
            <a:r>
              <a:rPr lang="en-US" sz="2200" dirty="0" smtClean="0"/>
              <a:t>A language model assigns a probability P(S) to a sentence</a:t>
            </a:r>
          </a:p>
          <a:p>
            <a:r>
              <a:rPr lang="en-US" sz="2200" dirty="0" smtClean="0"/>
              <a:t>Many applications, e.g.</a:t>
            </a:r>
          </a:p>
          <a:p>
            <a:pPr lvl="1"/>
            <a:r>
              <a:rPr lang="en-US" dirty="0" smtClean="0"/>
              <a:t>Generalizes next word prediction</a:t>
            </a:r>
          </a:p>
          <a:p>
            <a:pPr lvl="1"/>
            <a:r>
              <a:rPr lang="en-US" dirty="0" smtClean="0"/>
              <a:t>Decide whether sentence is grammatical</a:t>
            </a:r>
          </a:p>
          <a:p>
            <a:r>
              <a:rPr lang="en-US" sz="2200" dirty="0" smtClean="0"/>
              <a:t>N-gram method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For each word w in sentence assign probability given previous n-1 words P(</a:t>
            </a:r>
            <a:r>
              <a:rPr lang="en-US" dirty="0" err="1" smtClean="0"/>
              <a:t>w|previous</a:t>
            </a:r>
            <a:r>
              <a:rPr lang="en-US" dirty="0" smtClean="0"/>
              <a:t> words)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 smtClean="0"/>
              <a:t>P(S) = product of P(</a:t>
            </a:r>
            <a:r>
              <a:rPr lang="en-US" dirty="0" err="1" smtClean="0"/>
              <a:t>w|previous</a:t>
            </a:r>
            <a:r>
              <a:rPr lang="en-US" dirty="0" smtClean="0"/>
              <a:t> words)</a:t>
            </a:r>
          </a:p>
          <a:p>
            <a:r>
              <a:rPr lang="en-US" sz="2200" dirty="0" smtClean="0"/>
              <a:t>Example with made-up numbers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815961"/>
              </p:ext>
            </p:extLst>
          </p:nvPr>
        </p:nvGraphicFramePr>
        <p:xfrm>
          <a:off x="152400" y="5257800"/>
          <a:ext cx="860479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080"/>
                <a:gridCol w="1211943"/>
                <a:gridCol w="1211943"/>
                <a:gridCol w="1211943"/>
                <a:gridCol w="1211943"/>
                <a:gridCol w="12119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Nigeria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Conditional Probability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0.0001%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549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26779</TotalTime>
  <Words>690</Words>
  <Application>Microsoft Macintosh PowerPoint</Application>
  <PresentationFormat>On-screen Show (4:3)</PresentationFormat>
  <Paragraphs>145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Natural Language Processing</vt:lpstr>
      <vt:lpstr>Overview</vt:lpstr>
      <vt:lpstr>Vector Space Model</vt:lpstr>
      <vt:lpstr>Applying Machine Learning to Documents</vt:lpstr>
      <vt:lpstr>Bag of Words</vt:lpstr>
      <vt:lpstr>Bigrams</vt:lpstr>
      <vt:lpstr>n-grams</vt:lpstr>
      <vt:lpstr>Predicting The Next Word</vt:lpstr>
      <vt:lpstr>Assigning Probability to Sentences</vt:lpstr>
      <vt:lpstr>Text Classification Approaches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509</cp:revision>
  <dcterms:created xsi:type="dcterms:W3CDTF">2011-08-05T23:41:51Z</dcterms:created>
  <dcterms:modified xsi:type="dcterms:W3CDTF">2018-03-14T19:47:49Z</dcterms:modified>
</cp:coreProperties>
</file>