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8"/>
  </p:notesMasterIdLst>
  <p:sldIdLst>
    <p:sldId id="256" r:id="rId2"/>
    <p:sldId id="257" r:id="rId3"/>
    <p:sldId id="298" r:id="rId4"/>
    <p:sldId id="258" r:id="rId5"/>
    <p:sldId id="259" r:id="rId6"/>
    <p:sldId id="260" r:id="rId7"/>
    <p:sldId id="261" r:id="rId8"/>
    <p:sldId id="262" r:id="rId9"/>
    <p:sldId id="279" r:id="rId10"/>
    <p:sldId id="307" r:id="rId11"/>
    <p:sldId id="263" r:id="rId12"/>
    <p:sldId id="265" r:id="rId13"/>
    <p:sldId id="266" r:id="rId14"/>
    <p:sldId id="306" r:id="rId15"/>
    <p:sldId id="299" r:id="rId16"/>
    <p:sldId id="267" r:id="rId17"/>
    <p:sldId id="283" r:id="rId18"/>
    <p:sldId id="282" r:id="rId19"/>
    <p:sldId id="281" r:id="rId20"/>
    <p:sldId id="280" r:id="rId21"/>
    <p:sldId id="285" r:id="rId22"/>
    <p:sldId id="284" r:id="rId23"/>
    <p:sldId id="312" r:id="rId24"/>
    <p:sldId id="264" r:id="rId25"/>
    <p:sldId id="289" r:id="rId26"/>
    <p:sldId id="300" r:id="rId27"/>
    <p:sldId id="269" r:id="rId28"/>
    <p:sldId id="270" r:id="rId29"/>
    <p:sldId id="310" r:id="rId30"/>
    <p:sldId id="275" r:id="rId31"/>
    <p:sldId id="290" r:id="rId32"/>
    <p:sldId id="271" r:id="rId33"/>
    <p:sldId id="309" r:id="rId34"/>
    <p:sldId id="277" r:id="rId35"/>
    <p:sldId id="272" r:id="rId36"/>
    <p:sldId id="311" r:id="rId37"/>
    <p:sldId id="278" r:id="rId38"/>
    <p:sldId id="308" r:id="rId39"/>
    <p:sldId id="273" r:id="rId40"/>
    <p:sldId id="274" r:id="rId41"/>
    <p:sldId id="286" r:id="rId42"/>
    <p:sldId id="287" r:id="rId43"/>
    <p:sldId id="293" r:id="rId44"/>
    <p:sldId id="294" r:id="rId45"/>
    <p:sldId id="295" r:id="rId46"/>
    <p:sldId id="292" r:id="rId4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319" autoAdjust="0"/>
  </p:normalViewPr>
  <p:slideViewPr>
    <p:cSldViewPr>
      <p:cViewPr>
        <p:scale>
          <a:sx n="125" d="100"/>
          <a:sy n="125" d="100"/>
        </p:scale>
        <p:origin x="-3456" y="-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Relationship Id="rId3" Type="http://schemas.openxmlformats.org/officeDocument/2006/relationships/hyperlink" Target="http://www.ai.sri.com/~oreilly/aima3ejava/aima3ejavademos.html" TargetMode="Externa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Relationship Id="rId3" Type="http://schemas.openxmlformats.org/officeDocument/2006/relationships/hyperlink" Target="intro-choice.doc" TargetMode="Externa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show how the same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can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be generated in different ways, e.g. self-driving car demo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69686E6-53B4-0540-A8C2-1FE5EA50E1E1}" type="slidenum">
              <a:rPr lang="en-US" sz="1200">
                <a:latin typeface="Calibri" charset="0"/>
              </a:rPr>
              <a:pPr eaLnBrk="1" hangingPunct="1"/>
              <a:t>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B09B35-7FEF-CF4E-85E2-DEDC81AC20F1}" type="slidenum">
              <a:rPr lang="en-US" sz="1200">
                <a:latin typeface="Calibri" charset="0"/>
              </a:rPr>
              <a:pPr eaLnBrk="1" hangingPunct="1"/>
              <a:t>25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Georgia" charset="0"/>
                <a:ea typeface="ＭＳ Ｐゴシック" charset="0"/>
                <a:hlinkClick r:id="rId3"/>
              </a:rPr>
              <a:t>http://www.ai.sri.com/~oreilly/aima3ejava/aima3ejavademos.html</a:t>
            </a:r>
            <a:endParaRPr lang="en-US" dirty="0" smtClean="0">
              <a:latin typeface="Georgia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59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Based on sensors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0C5D98-FDA5-C146-A920-D8474E64475F}" type="slidenum">
              <a:rPr lang="en-US" sz="1200">
                <a:latin typeface="Calibri" charset="0"/>
              </a:rPr>
              <a:pPr eaLnBrk="1" hangingPunct="1"/>
              <a:t>28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2000" dirty="0" smtClean="0">
                <a:latin typeface="Georgia" charset="0"/>
                <a:ea typeface="ＭＳ Ｐゴシック" charset="0"/>
                <a:cs typeface="ＭＳ Ｐゴシック" charset="0"/>
              </a:rPr>
              <a:t>Chess – openings, endings</a:t>
            </a:r>
          </a:p>
          <a:p>
            <a:pPr lvl="1" eaLnBrk="1" hangingPunct="1"/>
            <a:r>
              <a:rPr lang="en-GB" sz="2000" dirty="0" smtClean="0">
                <a:latin typeface="Georgia" charset="0"/>
                <a:ea typeface="ＭＳ Ｐゴシック" charset="0"/>
              </a:rPr>
              <a:t>Lookup table (not a good idea in general)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35</a:t>
            </a:r>
            <a:r>
              <a:rPr lang="en-GB" baseline="30000" dirty="0" smtClean="0">
                <a:latin typeface="Georgia" charset="0"/>
                <a:ea typeface="ＭＳ Ｐゴシック" charset="0"/>
              </a:rPr>
              <a:t>100</a:t>
            </a:r>
            <a:r>
              <a:rPr lang="en-GB" dirty="0" smtClean="0">
                <a:latin typeface="Georgia" charset="0"/>
                <a:ea typeface="ＭＳ Ｐゴシック" charset="0"/>
              </a:rPr>
              <a:t> entries required for the entire game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Think of html protocol, fire and</a:t>
            </a:r>
            <a:r>
              <a:rPr lang="en-GB" baseline="0" dirty="0" smtClean="0">
                <a:latin typeface="Georgia" charset="0"/>
                <a:ea typeface="ＭＳ Ｐゴシック" charset="0"/>
              </a:rPr>
              <a:t> forget.</a:t>
            </a:r>
            <a:endParaRPr lang="en-GB" dirty="0" smtClean="0">
              <a:latin typeface="Georgia" charset="0"/>
              <a:ea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F2FD4-1B91-BF48-B245-CFC2BB159042}" type="slidenum">
              <a:rPr lang="en-US" sz="1200">
                <a:latin typeface="Calibri" charset="0"/>
              </a:rPr>
              <a:pPr eaLnBrk="1" hangingPunct="1"/>
              <a:t>30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If each internal state includes all information relevant to information making, the state space is </a:t>
            </a:r>
            <a:r>
              <a:rPr lang="en-US" sz="1200" b="1" dirty="0" err="1" smtClean="0">
                <a:latin typeface="Georgia" charset="0"/>
                <a:ea typeface="ＭＳ Ｐゴシック" charset="0"/>
                <a:cs typeface="ＭＳ Ｐゴシック" charset="0"/>
              </a:rPr>
              <a:t>Markovian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8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self-driving car demo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39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en.wikipedia.org</a:t>
            </a:r>
            <a:r>
              <a:rPr lang="en-US" dirty="0" smtClean="0"/>
              <a:t>/wiki/</a:t>
            </a:r>
            <a:r>
              <a:rPr lang="en-US" dirty="0" err="1" smtClean="0"/>
              <a:t>Monkey_and_banana_problem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352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Example: why is it important to get a good grade in this course?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3FA5410-1C1F-B945-9901-A0DE93BF7D60}" type="slidenum">
              <a:rPr lang="en-US" sz="1200">
                <a:latin typeface="Calibri" charset="0"/>
              </a:rPr>
              <a:pPr eaLnBrk="1" hangingPunct="1"/>
              <a:t>37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Problem generator: acts in new ways, explores.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AB7D34-015E-384F-9768-60488DF27215}" type="slidenum">
              <a:rPr lang="en-US" sz="1200">
                <a:latin typeface="Calibri" charset="0"/>
              </a:rPr>
              <a:pPr eaLnBrk="1" hangingPunct="1"/>
              <a:t>40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build in knowledge: e.g. use signal</a:t>
            </a:r>
            <a:r>
              <a:rPr lang="en-US" baseline="0" dirty="0" smtClean="0"/>
              <a:t> light? Nature vs. </a:t>
            </a:r>
            <a:r>
              <a:rPr lang="en-US" baseline="0" dirty="0" err="1" smtClean="0"/>
              <a:t>nuture</a:t>
            </a:r>
            <a:endParaRPr lang="en-US" baseline="0" dirty="0" smtClean="0"/>
          </a:p>
          <a:p>
            <a:r>
              <a:rPr lang="en-US" baseline="0" dirty="0" smtClean="0"/>
              <a:t>give example of apple car being re-ended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10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Only 2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locations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aima-java.googlecode.com%5Csvn%5Ctrunk%5Caima-all%5Crelease%5Caima-gui-VacuumApp.jnlp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file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name =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aima-gui-VacuumApp.jpnlp</a:t>
            </a:r>
            <a:endParaRPr lang="en-US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Maybe do UBC demo on reinforcement learning</a:t>
            </a:r>
          </a:p>
          <a:p>
            <a:endParaRPr lang="en-US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Need to set 4 parameters. We can see solution immediately. But how can a computer?</a:t>
            </a:r>
          </a:p>
          <a:p>
            <a:pPr marL="228600" indent="-228600">
              <a:buAutoNum type="arabicParenR"/>
            </a:pP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Can input the problem and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analyse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it. But What does it mean to “input a problem” (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bascially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, specify PEAS)</a:t>
            </a:r>
          </a:p>
          <a:p>
            <a:pPr marL="228600" indent="-228600">
              <a:buAutoNum type="arabicParenR"/>
            </a:pP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Can learn from behaviour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93AB57-0A0D-214D-BA3B-FF23DD406498}" type="slidenum">
              <a:rPr lang="en-US" sz="1200">
                <a:latin typeface="Calibri" charset="0"/>
              </a:rPr>
              <a:pPr eaLnBrk="1" hangingPunct="1"/>
              <a:t>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Bill</a:t>
            </a:r>
            <a:r>
              <a:rPr lang="en-US" baseline="0" dirty="0" smtClean="0"/>
              <a:t> Bryson: “Millions of years of peaceful isolation had not prepared it for the erratic and deeply unnerving behavior of human beings...If you wished to find all the dodos in a vicinity you had only to catch one and set it to squawking, and all the others would waddle along to see what was up.”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5001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 is about finding</a:t>
            </a:r>
            <a:r>
              <a:rPr lang="en-US" baseline="0" dirty="0" smtClean="0"/>
              <a:t> the right agent architecture for the PEAS.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8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  <a:hlinkClick r:id="rId3" action="ppaction://hlinkfile"/>
              </a:rPr>
              <a:t>intro-choice.doc</a:t>
            </a:r>
            <a:endParaRPr lang="en-US" sz="14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49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Consider, e.g., the task of designing a self-driving car.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Performance measure: Safe, fast, legal, comfortable trip, maximize profits, minimize accidents.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Environment: Roads, other traffic, pedestrians, customers.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Actuators: Steering wheel, accelerator, brake, signal, horn.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 smtClean="0">
                <a:latin typeface="Georgia" charset="0"/>
                <a:ea typeface="ＭＳ Ｐゴシック" charset="0"/>
              </a:rPr>
              <a:t>Sensors: Cameras, sonar, speedometer, GPS, odometer, engine sensors, keyboard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1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Satellite image analysis. Some categories depend on definition of task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In decision theory: perfect information vs. imperfect information. </a:t>
            </a:r>
            <a:b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robot:</a:t>
            </a:r>
            <a:r>
              <a:rPr lang="en-GB" baseline="0" dirty="0" smtClean="0">
                <a:latin typeface="Georgia" charset="0"/>
                <a:ea typeface="ＭＳ Ｐゴシック" charset="0"/>
                <a:cs typeface="ＭＳ Ｐゴシック" charset="0"/>
              </a:rPr>
              <a:t> guess which part it is dealing with because of vision problem.</a:t>
            </a: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07EA572-180F-674D-B6DE-78A1CEA6FC3F}" type="slidenum">
              <a:rPr lang="en-US" sz="1200">
                <a:latin typeface="Calibri" charset="0"/>
              </a:rPr>
              <a:pPr eaLnBrk="1" hangingPunct="1"/>
              <a:t>17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C404CB-4423-444F-9BFB-4DA46603AFDC}" type="slidenum">
              <a:rPr lang="en-US" sz="1200">
                <a:latin typeface="Calibri" charset="0"/>
              </a:rPr>
              <a:pPr eaLnBrk="1" hangingPunct="1"/>
              <a:t>18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>
                <a:latin typeface="Georgia" charset="0"/>
                <a:ea typeface="ＭＳ Ｐゴシック" charset="0"/>
              </a:rPr>
              <a:t>Alternatively: anticipate the change during deliberation OR  make decision very fast</a:t>
            </a:r>
            <a:r>
              <a:rPr lang="en-US" sz="1200" dirty="0" smtClean="0">
                <a:latin typeface="+mn-lt"/>
                <a:ea typeface="ＭＳ Ｐゴシック" charset="-128"/>
              </a:rPr>
              <a:t>.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+mn-lt"/>
              <a:ea typeface="ＭＳ Ｐゴシック" charset="-128"/>
            </a:endParaRP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ＭＳ Ｐゴシック" charset="-128"/>
              </a:rPr>
              <a:t>image analysis is </a:t>
            </a:r>
            <a:r>
              <a:rPr lang="en-US" sz="1200" dirty="0" err="1" smtClean="0">
                <a:latin typeface="+mn-lt"/>
                <a:ea typeface="ＭＳ Ｐゴシック" charset="-128"/>
              </a:rPr>
              <a:t>semidynamic</a:t>
            </a:r>
            <a:r>
              <a:rPr lang="en-US" sz="1200" dirty="0" smtClean="0">
                <a:latin typeface="+mn-lt"/>
                <a:ea typeface="ＭＳ Ｐゴシック" charset="-128"/>
              </a:rPr>
              <a:t> because</a:t>
            </a:r>
            <a:r>
              <a:rPr lang="en-US" sz="1200" baseline="0" dirty="0" smtClean="0">
                <a:latin typeface="+mn-lt"/>
                <a:ea typeface="ＭＳ Ｐゴシック" charset="-128"/>
              </a:rPr>
              <a:t> time is </a:t>
            </a:r>
            <a:r>
              <a:rPr lang="en-US" sz="1200" baseline="0" smtClean="0">
                <a:latin typeface="+mn-lt"/>
                <a:ea typeface="ＭＳ Ｐゴシック" charset="-128"/>
              </a:rPr>
              <a:t>ticking away</a:t>
            </a:r>
            <a:endParaRPr lang="en-US" sz="1200" dirty="0" smtClean="0">
              <a:latin typeface="+mn-lt"/>
              <a:ea typeface="ＭＳ Ｐゴシック" charset="-128"/>
            </a:endParaRP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+mn-lt"/>
              <a:ea typeface="ＭＳ Ｐゴシック" charset="-128"/>
            </a:endParaRP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ＭＳ Ｐゴシック" charset="-128"/>
              </a:rPr>
              <a:t>maybe they’re missing stationary</a:t>
            </a:r>
            <a:endParaRPr lang="en-GB" sz="2000" dirty="0" smtClean="0">
              <a:latin typeface="Georgia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53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https://</a:t>
            </a:r>
            <a:r>
              <a:rPr lang="en-US" sz="2600" dirty="0" err="1" smtClean="0">
                <a:latin typeface="Georgia" charset="0"/>
                <a:ea typeface="ＭＳ Ｐゴシック" charset="0"/>
                <a:cs typeface="ＭＳ Ｐゴシック" charset="0"/>
              </a:rPr>
              <a:t>www.reuters.com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/article/us-apple-autos/apples-self-driving-car-involved-in-accident-california-dmv-idUSKCN1LG2X1</a:t>
            </a:r>
          </a:p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should be similar to taxi driver</a:t>
            </a:r>
            <a:endParaRPr lang="en-US" dirty="0" smtClean="0">
              <a:latin typeface="Georgia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1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How many environment types are there in total?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F55CC3E-1421-4E49-91F1-8ADC3186FEA5}" type="slidenum">
              <a:rPr lang="en-US" sz="1200">
                <a:latin typeface="Calibri" charset="0"/>
              </a:rPr>
              <a:pPr eaLnBrk="1" hangingPunct="1"/>
              <a:t>24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18-10-30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reuters.com/article/us-apple-autos/apples-self-driving-car-involved-in-accident-california-dmv-idUSKCN1LG2X1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www.youtube.com/watch?v=XmfS5sv-i3M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1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en.wikipedia.org/wiki/Monkey_and_banana_problem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MOgowRy2WC0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en.wikipedia.org/wiki/Dodo%23Extinction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http://aimacode.github.io/aima-javascript/2-Intelligent-Agents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2</a:t>
            </a:r>
          </a:p>
          <a:p>
            <a:pPr eaLnBrk="1" hangingPunct="1">
              <a:buFont typeface="Arial" charset="0"/>
              <a:buNone/>
            </a:pPr>
            <a:r>
              <a:rPr lang="en-US" cap="none">
                <a:latin typeface="Georgia" charset="0"/>
                <a:ea typeface="ＭＳ Ｐゴシック" charset="0"/>
                <a:cs typeface="ＭＳ Ｐゴシック" charset="0"/>
              </a:rPr>
              <a:t>Oliver </a:t>
            </a:r>
            <a:r>
              <a:rPr lang="en-US" cap="none" smtClean="0">
                <a:latin typeface="Georgia" charset="0"/>
                <a:ea typeface="ＭＳ Ｐゴシック" charset="0"/>
                <a:cs typeface="ＭＳ Ｐゴシック" charset="0"/>
              </a:rPr>
              <a:t>Schulte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Intelligent Agents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measure, Environment, Actuators, Sensors.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Framework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4C4579-AF97-4C4B-82BB-47F3E426FB1A}" type="slidenum">
              <a:rPr lang="en-US" sz="1600">
                <a:solidFill>
                  <a:srgbClr val="7B9899"/>
                </a:solidFill>
              </a:rPr>
              <a:pPr eaLnBrk="1" hangingPunct="1"/>
              <a:t>11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7638"/>
            <a:ext cx="8229600" cy="498316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PEAS: Performance measure, Environment, Actuators,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Specifies the </a:t>
            </a: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setting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for designing an </a:t>
            </a: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intelligent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PEAS: Part-Picking Robot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581532-45AC-D64A-8E53-8410BFE408E5}" type="slidenum">
              <a:rPr lang="en-US" sz="1600">
                <a:solidFill>
                  <a:srgbClr val="7B9899"/>
                </a:solidFill>
              </a:rPr>
              <a:pPr eaLnBrk="1" hangingPunct="1"/>
              <a:t>12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4518025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Agent: Part-picking robot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measure: Percentage of parts in correct bins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Environment: Conveyor belt with parts, bins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Actuators: Jointed arm and hand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Sensors: Camera, joint angle sensors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650" y="1828800"/>
            <a:ext cx="3695700" cy="369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86DAB83-8042-FA4C-AB45-5373C4EE9A29}" type="slidenum">
              <a:rPr lang="en-US" sz="1600">
                <a:solidFill>
                  <a:srgbClr val="7B9899"/>
                </a:solidFill>
              </a:rPr>
              <a:pPr eaLnBrk="1" hangingPunct="1"/>
              <a:t>13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Agent: Interactive 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Spanish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tutor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Performance measure: Maximize student's score on test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Environment: Set of students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Actuators: Screen display (exercises, suggestions, corrections)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Sensors: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Discussion: Self-Driving 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Performance measure:</a:t>
            </a:r>
          </a:p>
          <a:p>
            <a:r>
              <a:rPr lang="en-US" dirty="0" smtClean="0"/>
              <a:t>Environment:</a:t>
            </a:r>
          </a:p>
          <a:p>
            <a:r>
              <a:rPr lang="en-US" dirty="0" smtClean="0"/>
              <a:t>Actuators:</a:t>
            </a:r>
          </a:p>
          <a:p>
            <a:r>
              <a:rPr lang="en-US" dirty="0" smtClean="0"/>
              <a:t>Sensors: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0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07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F183F9-485D-014C-902F-A170304A0935}" type="slidenum">
              <a:rPr lang="en-US" sz="1600">
                <a:solidFill>
                  <a:srgbClr val="7B9899"/>
                </a:solidFill>
              </a:rPr>
              <a:pPr eaLnBrk="1" hangingPunct="1"/>
              <a:t>16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stochastic)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sequential)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dynamic)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multiagent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).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32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  <a:endParaRPr lang="en-US" sz="300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782193-8E74-8948-930C-026B1046B22A}" type="slidenum">
              <a:rPr lang="en-US" sz="1600">
                <a:solidFill>
                  <a:srgbClr val="7B9899"/>
                </a:solidFill>
              </a:rPr>
              <a:pPr eaLnBrk="1" hangingPunct="1"/>
              <a:t>17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9701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Is everything an agent requires to choose its actions available to it via its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sensors?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If so, the environment is fully </a:t>
            </a:r>
            <a:r>
              <a:rPr lang="en-GB" dirty="0" smtClean="0">
                <a:latin typeface="Georgia" charset="0"/>
                <a:ea typeface="ＭＳ Ｐゴシック" charset="0"/>
              </a:rPr>
              <a:t>observable</a:t>
            </a:r>
            <a:endParaRPr lang="en-GB" dirty="0">
              <a:latin typeface="Georgia" charset="0"/>
              <a:ea typeface="ＭＳ Ｐゴシック" charset="0"/>
            </a:endParaRP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If not, parts of the environment are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unobservable.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Agent must make informed guesses about world</a:t>
            </a:r>
            <a:r>
              <a:rPr lang="en-GB" dirty="0" smtClean="0">
                <a:latin typeface="Georgia" charset="0"/>
                <a:ea typeface="ＭＳ Ｐゴシック" charset="0"/>
              </a:rPr>
              <a:t>.</a:t>
            </a:r>
          </a:p>
          <a:p>
            <a:pPr eaLnBrk="1" hangingPunct="1"/>
            <a:endParaRPr lang="en-GB" dirty="0">
              <a:latin typeface="Georgia" charset="0"/>
              <a:ea typeface="ＭＳ Ｐゴシック" charset="0"/>
            </a:endParaRPr>
          </a:p>
        </p:txBody>
      </p:sp>
      <p:grpSp>
        <p:nvGrpSpPr>
          <p:cNvPr id="29702" name="Group 17"/>
          <p:cNvGrpSpPr>
            <a:grpSpLocks/>
          </p:cNvGrpSpPr>
          <p:nvPr/>
        </p:nvGrpSpPr>
        <p:grpSpPr bwMode="auto">
          <a:xfrm>
            <a:off x="152400" y="5268913"/>
            <a:ext cx="8890000" cy="674687"/>
            <a:chOff x="152400" y="4267200"/>
            <a:chExt cx="8890000" cy="674688"/>
          </a:xfrm>
        </p:grpSpPr>
        <p:sp>
          <p:nvSpPr>
            <p:cNvPr id="29703" name="TextBox 5"/>
            <p:cNvSpPr txBox="1">
              <a:spLocks noChangeArrowheads="1"/>
            </p:cNvSpPr>
            <p:nvPr/>
          </p:nvSpPr>
          <p:spPr bwMode="auto">
            <a:xfrm>
              <a:off x="152400" y="4267200"/>
              <a:ext cx="1270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Cross Word</a:t>
              </a:r>
            </a:p>
          </p:txBody>
        </p:sp>
        <p:sp>
          <p:nvSpPr>
            <p:cNvPr id="29704" name="TextBox 6"/>
            <p:cNvSpPr txBox="1">
              <a:spLocks noChangeArrowheads="1"/>
            </p:cNvSpPr>
            <p:nvPr/>
          </p:nvSpPr>
          <p:spPr bwMode="auto">
            <a:xfrm>
              <a:off x="2514600" y="4267200"/>
              <a:ext cx="14747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Calibri" charset="0"/>
                </a:rPr>
                <a:t>Backgammon</a:t>
              </a:r>
            </a:p>
          </p:txBody>
        </p:sp>
        <p:sp>
          <p:nvSpPr>
            <p:cNvPr id="29705" name="TextBox 7"/>
            <p:cNvSpPr txBox="1">
              <a:spLocks noChangeArrowheads="1"/>
            </p:cNvSpPr>
            <p:nvPr/>
          </p:nvSpPr>
          <p:spPr bwMode="auto">
            <a:xfrm>
              <a:off x="4038600" y="4267200"/>
              <a:ext cx="11731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Calibri" charset="0"/>
                </a:rPr>
                <a:t>Taxi driver</a:t>
              </a:r>
            </a:p>
          </p:txBody>
        </p:sp>
        <p:sp>
          <p:nvSpPr>
            <p:cNvPr id="29706" name="TextBox 8"/>
            <p:cNvSpPr txBox="1">
              <a:spLocks noChangeArrowheads="1"/>
            </p:cNvSpPr>
            <p:nvPr/>
          </p:nvSpPr>
          <p:spPr bwMode="auto">
            <a:xfrm>
              <a:off x="5486400" y="4267200"/>
              <a:ext cx="19319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Part picking robot</a:t>
              </a:r>
            </a:p>
          </p:txBody>
        </p:sp>
        <p:sp>
          <p:nvSpPr>
            <p:cNvPr id="29707" name="TextBox 9"/>
            <p:cNvSpPr txBox="1">
              <a:spLocks noChangeArrowheads="1"/>
            </p:cNvSpPr>
            <p:nvPr/>
          </p:nvSpPr>
          <p:spPr bwMode="auto">
            <a:xfrm>
              <a:off x="1600200" y="4267200"/>
              <a:ext cx="7286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Poker</a:t>
              </a:r>
            </a:p>
          </p:txBody>
        </p:sp>
        <p:sp>
          <p:nvSpPr>
            <p:cNvPr id="29708" name="TextBox 10"/>
            <p:cNvSpPr txBox="1">
              <a:spLocks noChangeArrowheads="1"/>
            </p:cNvSpPr>
            <p:nvPr/>
          </p:nvSpPr>
          <p:spPr bwMode="auto">
            <a:xfrm>
              <a:off x="7467600" y="4267200"/>
              <a:ext cx="1574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Image analysis</a:t>
              </a:r>
            </a:p>
          </p:txBody>
        </p:sp>
        <p:sp>
          <p:nvSpPr>
            <p:cNvPr id="29709" name="TextBox 11"/>
            <p:cNvSpPr txBox="1">
              <a:spLocks noChangeArrowheads="1"/>
            </p:cNvSpPr>
            <p:nvPr/>
          </p:nvSpPr>
          <p:spPr bwMode="auto">
            <a:xfrm>
              <a:off x="4572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0" name="TextBox 12"/>
            <p:cNvSpPr txBox="1">
              <a:spLocks noChangeArrowheads="1"/>
            </p:cNvSpPr>
            <p:nvPr/>
          </p:nvSpPr>
          <p:spPr bwMode="auto">
            <a:xfrm>
              <a:off x="6172200" y="4572000"/>
              <a:ext cx="944564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Partially 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1" name="TextBox 13"/>
            <p:cNvSpPr txBox="1">
              <a:spLocks noChangeArrowheads="1"/>
            </p:cNvSpPr>
            <p:nvPr/>
          </p:nvSpPr>
          <p:spPr bwMode="auto">
            <a:xfrm>
              <a:off x="80010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2" name="TextBox 14"/>
            <p:cNvSpPr txBox="1">
              <a:spLocks noChangeArrowheads="1"/>
            </p:cNvSpPr>
            <p:nvPr/>
          </p:nvSpPr>
          <p:spPr bwMode="auto">
            <a:xfrm>
              <a:off x="2743200" y="4572000"/>
              <a:ext cx="622436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Fully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3" name="TextBox 15"/>
            <p:cNvSpPr txBox="1">
              <a:spLocks noChangeArrowheads="1"/>
            </p:cNvSpPr>
            <p:nvPr/>
          </p:nvSpPr>
          <p:spPr bwMode="auto">
            <a:xfrm>
              <a:off x="1524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  <p:sp>
          <p:nvSpPr>
            <p:cNvPr id="29714" name="TextBox 16"/>
            <p:cNvSpPr txBox="1">
              <a:spLocks noChangeArrowheads="1"/>
            </p:cNvSpPr>
            <p:nvPr/>
          </p:nvSpPr>
          <p:spPr bwMode="auto">
            <a:xfrm>
              <a:off x="4191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stochastic)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54FC25-45FF-7946-AE5F-612B009ABD2B}" type="slidenum">
              <a:rPr lang="en-US" sz="1600">
                <a:solidFill>
                  <a:srgbClr val="7B9899"/>
                </a:solidFill>
              </a:rPr>
              <a:pPr eaLnBrk="1" hangingPunct="1"/>
              <a:t>18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174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359025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Does the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change 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world state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GB" dirty="0" smtClean="0">
                <a:latin typeface="Georgia" charset="0"/>
                <a:ea typeface="ＭＳ Ｐゴシック" charset="0"/>
              </a:rPr>
              <a:t>depend </a:t>
            </a:r>
            <a:r>
              <a:rPr lang="en-GB" i="1" dirty="0">
                <a:latin typeface="Georgia" charset="0"/>
                <a:ea typeface="ＭＳ Ｐゴシック" charset="0"/>
              </a:rPr>
              <a:t>only</a:t>
            </a:r>
            <a:r>
              <a:rPr lang="en-GB" dirty="0">
                <a:latin typeface="Georgia" charset="0"/>
                <a:ea typeface="ＭＳ Ｐゴシック" charset="0"/>
              </a:rPr>
              <a:t> on current state and agent’s action?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Non-deterministic environments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Have aspects beyond the control of the agent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Utility functions have to guess at changes in world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Taxi driver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4267200"/>
            <a:ext cx="579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5438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0386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478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674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sequential):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6EDF257-1095-2D44-8350-95504EF6033F}" type="slidenum">
              <a:rPr lang="en-US" sz="1600">
                <a:solidFill>
                  <a:srgbClr val="7B9899"/>
                </a:solidFill>
              </a:rPr>
              <a:pPr eaLnBrk="1" hangingPunct="1"/>
              <a:t>19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379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Is the choice of current action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Dependent on previous actions?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If not, then the environment is episodic</a:t>
            </a:r>
          </a:p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sz="2400" dirty="0" smtClean="0">
                <a:latin typeface="Georgia" charset="0"/>
                <a:ea typeface="ＭＳ Ｐゴシック" charset="0"/>
                <a:cs typeface="ＭＳ Ｐゴシック" charset="0"/>
              </a:rPr>
              <a:t>sequential environments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Agent has to plan ahead: </a:t>
            </a:r>
          </a:p>
          <a:p>
            <a:pPr lvl="2" eaLnBrk="1" hangingPunct="1"/>
            <a:r>
              <a:rPr lang="en-GB" sz="1800" dirty="0">
                <a:latin typeface="Georgia" charset="0"/>
                <a:ea typeface="ＭＳ Ｐゴシック" charset="0"/>
              </a:rPr>
              <a:t>Current choice will affect future actions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03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908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2954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2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24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12764BB-D33F-AE4C-AD58-1260C228EA5E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Agents and </a:t>
            </a:r>
            <a:r>
              <a:rPr lang="en-US" dirty="0" smtClean="0">
                <a:latin typeface="Georgia" charset="0"/>
                <a:ea typeface="ＭＳ Ｐゴシック" charset="0"/>
                <a:cs typeface="ＭＳ Ｐゴシック" charset="0"/>
              </a:rPr>
              <a:t>environments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PEAS (Performance measure, Environment, Actuators, Sensors)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dynamic):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B63A26C-EB07-A946-B145-F83EDC529440}" type="slidenum">
              <a:rPr lang="en-US" sz="1600">
                <a:solidFill>
                  <a:srgbClr val="7B9899"/>
                </a:solidFill>
              </a:rPr>
              <a:pPr eaLnBrk="1" hangingPunct="1"/>
              <a:t>20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4821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4238" cy="33528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Static environments don’t change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While the agent is deliberating over what to do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Dynamic environments do change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So agent should/could consult the world when choosing actions</a:t>
            </a:r>
          </a:p>
          <a:p>
            <a:pPr eaLnBrk="1" hangingPunct="1"/>
            <a:r>
              <a:rPr lang="en-US" sz="2500" dirty="0" err="1" smtClean="0">
                <a:latin typeface="Georgia" charset="0"/>
                <a:ea typeface="ＭＳ Ｐゴシック" charset="0"/>
                <a:cs typeface="ＭＳ Ｐゴシック" charset="0"/>
              </a:rPr>
              <a:t>Semidynamic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 If the environment itself does not change with the passage of time but the agent's performance score does.</a:t>
            </a:r>
            <a:endParaRPr lang="en-GB" sz="25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2400" y="4572000"/>
            <a:ext cx="8978955" cy="781110"/>
            <a:chOff x="152400" y="4800600"/>
            <a:chExt cx="8978955" cy="781110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6764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3124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114800" y="5181600"/>
              <a:ext cx="108835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Dynamic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52400" y="4800600"/>
              <a:ext cx="8978955" cy="704910"/>
              <a:chOff x="152400" y="4800600"/>
              <a:chExt cx="8978955" cy="704910"/>
            </a:xfrm>
          </p:grpSpPr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152400" y="4811713"/>
                <a:ext cx="14112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Cross Word</a:t>
                </a:r>
              </a:p>
            </p:txBody>
          </p:sp>
          <p:sp>
            <p:nvSpPr>
              <p:cNvPr id="7" name="TextBox 6"/>
              <p:cNvSpPr txBox="1">
                <a:spLocks noChangeArrowheads="1"/>
              </p:cNvSpPr>
              <p:nvPr/>
            </p:nvSpPr>
            <p:spPr bwMode="auto">
              <a:xfrm>
                <a:off x="2514600" y="4811713"/>
                <a:ext cx="162649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Backgammon</a:t>
                </a:r>
              </a:p>
            </p:txBody>
          </p:sp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4038600" y="4811713"/>
                <a:ext cx="13131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 dirty="0">
                    <a:latin typeface="Calibri" charset="0"/>
                  </a:rPr>
                  <a:t>Taxi driver</a:t>
                </a:r>
              </a:p>
            </p:txBody>
          </p:sp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5486400" y="4811713"/>
                <a:ext cx="209544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Part picking robot</a:t>
                </a:r>
              </a:p>
            </p:txBody>
          </p:sp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1600200" y="4811713"/>
                <a:ext cx="80244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 dirty="0">
                    <a:latin typeface="Calibri" charset="0"/>
                  </a:rPr>
                  <a:t>Poker</a:t>
                </a:r>
              </a:p>
            </p:txBody>
          </p:sp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7391400" y="4800600"/>
                <a:ext cx="173995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Image analysis</a:t>
                </a:r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943600" y="5105400"/>
                <a:ext cx="108835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Dynamic</a:t>
                </a:r>
              </a:p>
            </p:txBody>
          </p:sp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7848600" y="5105400"/>
                <a:ext cx="69387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Semi</a:t>
                </a:r>
              </a:p>
            </p:txBody>
          </p:sp>
        </p:grpSp>
      </p:grpSp>
      <p:sp>
        <p:nvSpPr>
          <p:cNvPr id="34834" name="TextBox 17"/>
          <p:cNvSpPr txBox="1">
            <a:spLocks noChangeArrowheads="1"/>
          </p:cNvSpPr>
          <p:nvPr/>
        </p:nvSpPr>
        <p:spPr bwMode="auto">
          <a:xfrm>
            <a:off x="304800" y="5638800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Another example: off-line route planning vs. on-board navigation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697BBD0-76DE-154A-8A70-268BE99C5DF4}" type="slidenum">
              <a:rPr lang="en-US" sz="1600">
                <a:solidFill>
                  <a:srgbClr val="7B9899"/>
                </a:solidFill>
              </a:rPr>
              <a:pPr eaLnBrk="1" hangingPunct="1"/>
              <a:t>21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584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limited number of distinct, clearly defined percepts and actions vs. 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a range of values (continuous)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432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7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72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848600" y="40386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multiagent):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ACDFA9E-477E-5C41-9B58-CD8B70EAC97F}" type="slidenum">
              <a:rPr lang="en-US" sz="1600">
                <a:solidFill>
                  <a:srgbClr val="7B9899"/>
                </a:solidFill>
              </a:rPr>
              <a:pPr eaLnBrk="1" hangingPunct="1"/>
              <a:t>22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686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1444625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operating by itself in an 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environment vs.</a:t>
            </a:r>
            <a:b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 are many agents working together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 dirty="0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72200" y="41148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7724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43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Discussion: Self-Driving Car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8712"/>
              </p:ext>
            </p:extLst>
          </p:nvPr>
        </p:nvGraphicFramePr>
        <p:xfrm>
          <a:off x="228599" y="1628747"/>
          <a:ext cx="8686801" cy="919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46207"/>
                <a:gridCol w="1320794"/>
                <a:gridCol w="1600200"/>
                <a:gridCol w="1143000"/>
                <a:gridCol w="1066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Observable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Agents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Self-Driving</a:t>
                      </a:r>
                      <a:r>
                        <a:rPr lang="en-US" sz="1500" baseline="0" dirty="0" smtClean="0"/>
                        <a:t> Car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non-deterministic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continuous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multi-agent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" y="28956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  <a:hlinkClick r:id="rId3"/>
              </a:rPr>
              <a:t>Apple self-driving car was rear-ended by Nissan Leaf 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79247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79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Summary. </a:t>
            </a:r>
            <a:endParaRPr lang="en-US">
              <a:solidFill>
                <a:schemeClr val="tx1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833346"/>
              </p:ext>
            </p:extLst>
          </p:nvPr>
        </p:nvGraphicFramePr>
        <p:xfrm>
          <a:off x="228599" y="1628747"/>
          <a:ext cx="8686801" cy="2951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46207"/>
                <a:gridCol w="1320794"/>
                <a:gridCol w="1600200"/>
                <a:gridCol w="1143000"/>
                <a:gridCol w="1066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Observable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Agents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Cross Word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Poker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Backgammon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Taxi driver</a:t>
                      </a:r>
                      <a:endParaRPr lang="en-US" sz="1500" b="1" dirty="0" smtClean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Part picking robot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Image analysis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Semi</a:t>
                      </a:r>
                      <a:endParaRPr lang="en-US" sz="1500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and Rational Choice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82DB7FD-6B8F-274C-9F99-95620E688A05}" type="slidenum">
              <a:rPr lang="en-US" sz="1600">
                <a:solidFill>
                  <a:srgbClr val="7B9899"/>
                </a:solidFill>
              </a:rPr>
              <a:pPr eaLnBrk="1" hangingPunct="1"/>
              <a:t>25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Agent Types</a:t>
            </a:r>
          </a:p>
          <a:p>
            <a:r>
              <a:rPr lang="en-US" dirty="0" smtClean="0"/>
              <a:t>learning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9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7030EF5-269D-6241-ABE5-BD4C619EE86A}" type="slidenum">
              <a:rPr lang="en-US" sz="1600">
                <a:solidFill>
                  <a:srgbClr val="7B9899"/>
                </a:solidFill>
              </a:rPr>
              <a:pPr eaLnBrk="1" hangingPunct="1"/>
              <a:t>27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4198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Four basic types in order of increasing generality: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Simple reflex agents	</a:t>
            </a:r>
          </a:p>
          <a:p>
            <a:pPr lvl="1" eaLnBrk="1" hangingPunct="1"/>
            <a:r>
              <a:rPr lang="en-US" dirty="0" smtClean="0">
                <a:latin typeface="Georgia" charset="0"/>
                <a:ea typeface="ＭＳ Ｐゴシック" charset="0"/>
              </a:rPr>
              <a:t>Reflex </a:t>
            </a:r>
            <a:r>
              <a:rPr lang="en-US" dirty="0">
                <a:latin typeface="Georgia" charset="0"/>
                <a:ea typeface="ＭＳ Ｐゴシック" charset="0"/>
              </a:rPr>
              <a:t>agents with state/model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Goal-based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Utility-based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All these can be turned into learning </a:t>
            </a:r>
            <a:r>
              <a:rPr lang="en-US" dirty="0" smtClean="0">
                <a:latin typeface="Georgia" charset="0"/>
                <a:ea typeface="ＭＳ Ｐゴシック" charset="0"/>
              </a:rPr>
              <a:t>agents</a:t>
            </a:r>
            <a:endParaRPr lang="en-US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52E6CB-DFAB-0546-ADFF-C027B4EC991D}" type="slidenum">
              <a:rPr lang="en-US" sz="1600">
                <a:solidFill>
                  <a:srgbClr val="7B9899"/>
                </a:solidFill>
              </a:rPr>
              <a:pPr eaLnBrk="1" hangingPunct="1"/>
              <a:t>28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3013" name="Picture 4" descr="simple-reflex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00200"/>
            <a:ext cx="4800600" cy="3055938"/>
          </a:xfrm>
        </p:spPr>
      </p:pic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7496175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Vacuum Cleaner Reflex Agent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5347389"/>
              </p:ext>
            </p:extLst>
          </p:nvPr>
        </p:nvGraphicFramePr>
        <p:xfrm>
          <a:off x="304800" y="2590800"/>
          <a:ext cx="5777502" cy="3484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5352"/>
                <a:gridCol w="1197404"/>
                <a:gridCol w="28347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History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A,Clean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A,Clean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Right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A,Clean,Right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B, Dirty]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B,Dirty</a:t>
                      </a:r>
                      <a:r>
                        <a:rPr lang="en-US" dirty="0" smtClean="0"/>
                        <a:t>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A,Clean,Right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B, Dirty, Suck;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B, Clean]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[B, Clean]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A,Clean,Right</a:t>
                      </a:r>
                      <a:r>
                        <a:rPr lang="en-US" dirty="0" smtClean="0"/>
                        <a:t>;</a:t>
                      </a:r>
                      <a:r>
                        <a:rPr lang="en-US" baseline="0" dirty="0" smtClean="0"/>
                        <a:t> </a:t>
                      </a:r>
                      <a:br>
                        <a:rPr lang="en-US" baseline="0" dirty="0" smtClean="0"/>
                      </a:br>
                      <a:r>
                        <a:rPr lang="en-US" baseline="0" dirty="0" smtClean="0"/>
                        <a:t>B, Dirty, Suck;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B, Clean, Left;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A, Clean]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[A, Clean]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4" descr="vacuum2-environ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429000"/>
            <a:ext cx="267876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4800" y="1600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Robot forgets past, knows only current square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787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1BC8FD-CFDE-6C4A-9805-41AD339A4880}" type="slidenum">
              <a:rPr lang="en-US" sz="1600">
                <a:solidFill>
                  <a:srgbClr val="7B9899"/>
                </a:solidFill>
              </a:rPr>
              <a:pPr eaLnBrk="1" hangingPunct="1"/>
              <a:t>30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Simple but very limited intelligence.</a:t>
            </a:r>
          </a:p>
          <a:p>
            <a:pPr eaLnBrk="1" hangingPunct="1"/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Action does not depend on percept history, only on current percept. </a:t>
            </a:r>
            <a:endParaRPr lang="en-US" sz="2400" b="1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Thermostat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b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2"/>
              <a:buChar char="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Therefore no memory requirements.</a:t>
            </a:r>
          </a:p>
          <a:p>
            <a:pPr eaLnBrk="1" hangingPunct="1">
              <a:buFont typeface="Wingdings 2" charset="2"/>
              <a:buChar char="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Infinite loops	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Suppose vacuum cleaner does not observe location. What do you do given location = clean? Left 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on </a:t>
            </a:r>
            <a:r>
              <a:rPr lang="en-US" sz="2400" dirty="0">
                <a:latin typeface="Georgia" charset="0"/>
                <a:ea typeface="ＭＳ Ｐゴシック" charset="0"/>
              </a:rPr>
              <a:t>A or right on B -&gt; infinite loop.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  <a:hlinkClick r:id="rId3"/>
              </a:rPr>
              <a:t>Fly buzzing </a:t>
            </a:r>
            <a:r>
              <a:rPr lang="en-US" sz="2400" dirty="0">
                <a:latin typeface="Georgia" charset="0"/>
                <a:ea typeface="ＭＳ Ｐゴシック" charset="0"/>
              </a:rPr>
              <a:t>around window or light.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Possible Solution: Randomize action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States: Beyond Reflexes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721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Recall the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that maps from percept histories to actions: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8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agent program can implement an agent function by maintaining an </a:t>
            </a:r>
            <a:r>
              <a:rPr lang="en-US" sz="2800" b="1" dirty="0">
                <a:latin typeface="Georgia" charset="0"/>
                <a:ea typeface="ＭＳ Ｐゴシック" charset="0"/>
                <a:cs typeface="ＭＳ Ｐゴシック" charset="0"/>
              </a:rPr>
              <a:t>internal state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. </a:t>
            </a:r>
            <a:endParaRPr lang="en-US" sz="28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300" dirty="0" smtClean="0">
                <a:latin typeface="Georgia" charset="0"/>
                <a:ea typeface="ＭＳ Ｐゴシック" charset="0"/>
                <a:cs typeface="ＭＳ Ｐゴシック" charset="0"/>
              </a:rPr>
              <a:t>e.g. cell phone knows its battery usage</a:t>
            </a:r>
            <a:endParaRPr lang="en-US" sz="23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The internal state can contain information about the state of the external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The state depends on the history of percepts and on the history of actions taken:</a:t>
            </a:r>
          </a:p>
          <a:p>
            <a:pPr eaLnBrk="1" hangingPunct="1">
              <a:lnSpc>
                <a:spcPct val="90000"/>
              </a:lnSpc>
              <a:buFont typeface="Wingdings 2" charset="0"/>
              <a:buNone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8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A*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 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] where </a:t>
            </a:r>
            <a:r>
              <a:rPr lang="en-US" sz="28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is the set of states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2AC7A6-728E-8D4D-A309-485F07894D50}" type="slidenum">
              <a:rPr lang="en-US" sz="1600">
                <a:solidFill>
                  <a:srgbClr val="7B9899"/>
                </a:solidFill>
              </a:rPr>
              <a:pPr eaLnBrk="1" hangingPunct="1"/>
              <a:t>31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State-</a:t>
            </a:r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based reflex agents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4EBD01-46C9-1348-976A-9156AEFAF972}" type="slidenum">
              <a:rPr lang="en-US" sz="1600">
                <a:solidFill>
                  <a:srgbClr val="7B9899"/>
                </a:solidFill>
              </a:rPr>
              <a:pPr eaLnBrk="1" hangingPunct="1"/>
              <a:t>32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9157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49158" name="Content Placeholder 2"/>
          <p:cNvSpPr txBox="1">
            <a:spLocks/>
          </p:cNvSpPr>
          <p:nvPr/>
        </p:nvSpPr>
        <p:spPr bwMode="auto">
          <a:xfrm>
            <a:off x="4800600" y="1447800"/>
            <a:ext cx="4038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 smtClean="0">
                <a:latin typeface="Georgia" charset="0"/>
              </a:rPr>
              <a:t>Update state = remember history</a:t>
            </a:r>
          </a:p>
          <a:p>
            <a:pPr marL="285750" lvl="0" indent="-285750" eaLnBrk="1" hangingPunct="1">
              <a:buFont typeface="Arial"/>
              <a:buChar char="•"/>
            </a:pPr>
            <a:r>
              <a:rPr lang="en-US" sz="1800" dirty="0">
                <a:solidFill>
                  <a:prstClr val="black"/>
                </a:solidFill>
                <a:latin typeface="Georgia"/>
              </a:rPr>
              <a:t>Many (most?) state-of-the-art systems </a:t>
            </a: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for open-world problems follow </a:t>
            </a:r>
            <a:r>
              <a:rPr lang="en-US" sz="1800" dirty="0">
                <a:solidFill>
                  <a:prstClr val="black"/>
                </a:solidFill>
                <a:latin typeface="Georgia"/>
              </a:rPr>
              <a:t>this </a:t>
            </a: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architecture </a:t>
            </a:r>
          </a:p>
          <a:p>
            <a:pPr marL="560388" lvl="1" indent="-285750" eaLnBrk="1" hangingPunct="1">
              <a:buFont typeface="Arial"/>
              <a:buChar char="•"/>
            </a:pP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(e.g. translation)</a:t>
            </a:r>
            <a:endParaRPr lang="en-US" sz="1800" dirty="0">
              <a:solidFill>
                <a:prstClr val="black"/>
              </a:solidFill>
              <a:latin typeface="Georgia"/>
            </a:endParaRPr>
          </a:p>
          <a:p>
            <a:pPr marL="285750" lvl="0" indent="-285750" eaLnBrk="1" hangingPunct="1">
              <a:buFont typeface="Arial"/>
              <a:buChar char="•"/>
            </a:pPr>
            <a:r>
              <a:rPr lang="en-US" sz="1800" dirty="0">
                <a:solidFill>
                  <a:prstClr val="black"/>
                </a:solidFill>
                <a:latin typeface="Georgia"/>
              </a:rPr>
              <a:t>No </a:t>
            </a: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thinking</a:t>
            </a:r>
            <a:endParaRPr lang="en-US" sz="1800" dirty="0">
              <a:solidFill>
                <a:prstClr val="black"/>
              </a:solidFill>
              <a:latin typeface="Georgia"/>
            </a:endParaRP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343400"/>
            <a:ext cx="50292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2096869"/>
            <a:ext cx="1905000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Model-based reflex agents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4EBD01-46C9-1348-976A-9156AEFAF972}" type="slidenum">
              <a:rPr lang="en-US" sz="1600">
                <a:solidFill>
                  <a:srgbClr val="7B9899"/>
                </a:solidFill>
              </a:rPr>
              <a:pPr eaLnBrk="1" hangingPunct="1"/>
              <a:t>33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9157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49158" name="Content Placeholder 2"/>
          <p:cNvSpPr txBox="1">
            <a:spLocks/>
          </p:cNvSpPr>
          <p:nvPr/>
        </p:nvSpPr>
        <p:spPr bwMode="auto">
          <a:xfrm>
            <a:off x="4876800" y="1447800"/>
            <a:ext cx="37766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Know how world evolves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Overtaking car gets closer from behind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 smtClean="0">
                <a:latin typeface="Georgia" charset="0"/>
              </a:rPr>
              <a:t>Predict how </a:t>
            </a:r>
            <a:r>
              <a:rPr lang="en-US" sz="1800" dirty="0">
                <a:latin typeface="Georgia" charset="0"/>
              </a:rPr>
              <a:t>agents actions affect the world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Wheel turned clockwise takes you </a:t>
            </a:r>
            <a:r>
              <a:rPr lang="en-US" sz="1600" dirty="0" smtClean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right</a:t>
            </a:r>
            <a:endParaRPr lang="en-US" sz="16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 smtClean="0">
                <a:latin typeface="Georgia" charset="0"/>
              </a:rPr>
              <a:t>Model-based agents predict consequences of their actions</a:t>
            </a:r>
            <a:endParaRPr lang="en-US" sz="1800" dirty="0">
              <a:latin typeface="Georgia" charset="0"/>
            </a:endParaRP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4459" y="4343400"/>
            <a:ext cx="4629081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694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6F20C3A-1FA0-D647-B1A1-D75C14BBE4A9}" type="slidenum">
              <a:rPr lang="en-US" sz="1600">
                <a:solidFill>
                  <a:srgbClr val="7B9899"/>
                </a:solidFill>
              </a:rPr>
              <a:pPr eaLnBrk="1" hangingPunct="1"/>
              <a:t>34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knowing state and environment? Enough?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sz="2800" dirty="0" smtClean="0">
                <a:latin typeface="Georgia" charset="0"/>
                <a:ea typeface="ＭＳ Ｐゴシック" charset="0"/>
              </a:rPr>
              <a:t>Car </a:t>
            </a:r>
            <a:r>
              <a:rPr lang="en-US" sz="2800" dirty="0">
                <a:latin typeface="Georgia" charset="0"/>
                <a:ea typeface="ＭＳ Ｐゴシック" charset="0"/>
              </a:rPr>
              <a:t>can go left, right, straight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Has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 goal	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A destination to get to</a:t>
            </a:r>
          </a:p>
          <a:p>
            <a:pPr eaLnBrk="1" hangingPunct="1"/>
            <a:r>
              <a:rPr lang="en-GB" sz="2800" dirty="0">
                <a:latin typeface="Georgia" charset="0"/>
                <a:ea typeface="ＭＳ Ｐゴシック" charset="0"/>
                <a:cs typeface="ＭＳ Ｐゴシック" charset="0"/>
              </a:rPr>
              <a:t>Uses knowledge about a goal to guide its actions</a:t>
            </a:r>
          </a:p>
          <a:p>
            <a:pPr lvl="1" eaLnBrk="1" hangingPunct="1"/>
            <a:r>
              <a:rPr lang="en-GB" sz="2800" dirty="0">
                <a:latin typeface="Georgia" charset="0"/>
                <a:ea typeface="ＭＳ Ｐゴシック" charset="0"/>
              </a:rPr>
              <a:t>E.g., Search, planning</a:t>
            </a:r>
          </a:p>
          <a:p>
            <a:pPr lvl="1" eaLnBrk="1" hangingPunct="1">
              <a:buFont typeface="Arial" charset="0"/>
              <a:buChar char="–"/>
            </a:pPr>
            <a:endParaRPr lang="en-US" sz="2800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endParaRPr lang="en-US" sz="28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1203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341F5C4-E301-A947-A2F2-24A4CB909153}" type="slidenum">
              <a:rPr lang="en-US" sz="1600">
                <a:solidFill>
                  <a:srgbClr val="7B9899"/>
                </a:solidFill>
              </a:rPr>
              <a:pPr eaLnBrk="1" hangingPunct="1"/>
              <a:t>35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1205" name="Picture 5" descr="goal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76400"/>
            <a:ext cx="4908550" cy="3124200"/>
          </a:xfrm>
        </p:spPr>
      </p:pic>
      <p:sp>
        <p:nvSpPr>
          <p:cNvPr id="51206" name="Content Placeholder 2"/>
          <p:cNvSpPr txBox="1">
            <a:spLocks/>
          </p:cNvSpPr>
          <p:nvPr/>
        </p:nvSpPr>
        <p:spPr bwMode="auto">
          <a:xfrm>
            <a:off x="152400" y="4572000"/>
            <a:ext cx="86534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z="2100" dirty="0">
                <a:latin typeface="Georgia" charset="0"/>
              </a:rPr>
              <a:t>Reflex </a:t>
            </a:r>
            <a:r>
              <a:rPr lang="en-US" sz="2100">
                <a:latin typeface="Georgia" charset="0"/>
              </a:rPr>
              <a:t>agent </a:t>
            </a:r>
            <a:r>
              <a:rPr lang="en-US" sz="2100" smtClean="0">
                <a:latin typeface="Georgia" charset="0"/>
              </a:rPr>
              <a:t>brakes </a:t>
            </a:r>
            <a:r>
              <a:rPr lang="en-US" sz="2100" dirty="0">
                <a:latin typeface="Georgia" charset="0"/>
              </a:rPr>
              <a:t>when it sees brake lights. Goal based agent reasons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r>
              <a:rPr lang="en-US" sz="17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Brake light  -&gt;  car in front is stopping -&gt; I should stop -&gt; I should use brake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The Monkey and Banana Problem</a:t>
            </a:r>
            <a:endParaRPr lang="en-US" dirty="0" smtClean="0"/>
          </a:p>
          <a:p>
            <a:r>
              <a:rPr lang="en-US" dirty="0" smtClean="0"/>
              <a:t>Monkeys can use a stick to grasp a hanging banana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34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EE0EB62-E226-B247-9CCB-F27D917CC01D}" type="slidenum">
              <a:rPr lang="en-US" sz="1600">
                <a:solidFill>
                  <a:srgbClr val="7B9899"/>
                </a:solidFill>
              </a:rPr>
              <a:pPr eaLnBrk="1" hangingPunct="1"/>
              <a:t>37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222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Goals are not always enough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Many action sequences get </a:t>
            </a:r>
            <a:r>
              <a:rPr lang="en-US" dirty="0" smtClean="0">
                <a:latin typeface="Georgia" charset="0"/>
                <a:ea typeface="ＭＳ Ｐゴシック" charset="0"/>
              </a:rPr>
              <a:t>car </a:t>
            </a:r>
            <a:r>
              <a:rPr lang="en-US" dirty="0">
                <a:latin typeface="Georgia" charset="0"/>
                <a:ea typeface="ＭＳ Ｐゴシック" charset="0"/>
              </a:rPr>
              <a:t>to destination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Consider other things. How fast, how safe…..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A utility function maps a state onto a real number which describes the associated degree of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happiness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goodness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success</a:t>
            </a:r>
            <a:r>
              <a:rPr lang="ja-JP" altLang="en-US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Where does the utility measure come from?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Economics: money.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Biology: number of offspring.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Your life?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for Self-Driving Cars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the performance metric?</a:t>
            </a:r>
          </a:p>
          <a:p>
            <a:r>
              <a:rPr lang="en-US" dirty="0" smtClean="0"/>
              <a:t>Safety - No accidents</a:t>
            </a:r>
          </a:p>
          <a:p>
            <a:r>
              <a:rPr lang="en-US" dirty="0" smtClean="0"/>
              <a:t>Time to destination</a:t>
            </a:r>
          </a:p>
          <a:p>
            <a:r>
              <a:rPr lang="en-US" dirty="0" smtClean="0"/>
              <a:t>What if accident is unavoidable? E.g.</a:t>
            </a:r>
          </a:p>
          <a:p>
            <a:pPr lvl="1"/>
            <a:r>
              <a:rPr lang="en-US" dirty="0" smtClean="0"/>
              <a:t>is it better to crash into an old person than into a child?</a:t>
            </a:r>
          </a:p>
          <a:p>
            <a:pPr lvl="1"/>
            <a:r>
              <a:rPr lang="en-US" dirty="0" smtClean="0"/>
              <a:t>How about 2 old people vs. 1 child?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1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083EE6F-5A14-2141-A71D-AEED9A943478}" type="slidenum">
              <a:rPr lang="en-US" sz="1600">
                <a:solidFill>
                  <a:srgbClr val="7B9899"/>
                </a:solidFill>
              </a:rPr>
              <a:pPr eaLnBrk="1" hangingPunct="1"/>
              <a:t>39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4277" name="Picture 5" descr="utility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752600"/>
            <a:ext cx="6172200" cy="392906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AC503C-23F3-3A4D-A0B5-DFE7C42CE4C4}" type="slidenum">
              <a:rPr lang="en-US" sz="1600">
                <a:solidFill>
                  <a:srgbClr val="7B9899"/>
                </a:solidFill>
              </a:rPr>
              <a:pPr eaLnBrk="1" hangingPunct="1"/>
              <a:t>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is anything that can be viewed as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perceiving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upon that environment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actuators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Human agent: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eyes, ears, and other organs for sensors;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hands, legs, mouth, and other body parts for actuators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endParaRPr lang="en-US" sz="24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Robotic agent: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cameras and infrared range finders for sensors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various motors for actuators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5CFAC05-E825-684C-BFA4-5D101DCAB30C}" type="slidenum">
              <a:rPr lang="en-US" sz="1600">
                <a:solidFill>
                  <a:srgbClr val="7B9899"/>
                </a:solidFill>
              </a:rPr>
              <a:pPr eaLnBrk="1" hangingPunct="1"/>
              <a:t>40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5301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648200" cy="3265488"/>
          </a:xfrm>
        </p:spPr>
      </p:pic>
      <p:sp>
        <p:nvSpPr>
          <p:cNvPr id="55302" name="Content Placeholder 2"/>
          <p:cNvSpPr txBox="1">
            <a:spLocks/>
          </p:cNvSpPr>
          <p:nvPr/>
        </p:nvSpPr>
        <p:spPr bwMode="auto">
          <a:xfrm>
            <a:off x="4876800" y="1752600"/>
            <a:ext cx="4114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Performance element is what was previously the whole agent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Input sensor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Output action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Learning element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Modifies performance element.</a:t>
            </a: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60583D3-B06F-074D-A55F-13CD48631780}" type="slidenum">
              <a:rPr lang="en-US" sz="1600">
                <a:solidFill>
                  <a:srgbClr val="7B9899"/>
                </a:solidFill>
              </a:rPr>
              <a:pPr eaLnBrk="1" hangingPunct="1"/>
              <a:t>41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7349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257675" cy="2990850"/>
          </a:xfrm>
        </p:spPr>
      </p:pic>
      <p:sp>
        <p:nvSpPr>
          <p:cNvPr id="57350" name="Content Placeholder 2"/>
          <p:cNvSpPr txBox="1">
            <a:spLocks/>
          </p:cNvSpPr>
          <p:nvPr/>
        </p:nvSpPr>
        <p:spPr bwMode="auto">
          <a:xfrm>
            <a:off x="4572000" y="1752600"/>
            <a:ext cx="434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Critic: how the agent is doing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Input: checkmate?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Fixed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</a:rPr>
              <a:t>Problem generator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Tries to solve the problem differently instead of optimizing.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Suggests </a:t>
            </a:r>
            <a:r>
              <a:rPr lang="en-US" sz="2300" b="1">
                <a:latin typeface="Georgia" charset="0"/>
                <a:ea typeface="ＭＳ Ｐゴシック" charset="0"/>
              </a:rPr>
              <a:t>exploring </a:t>
            </a:r>
            <a:r>
              <a:rPr lang="en-US" sz="2300">
                <a:latin typeface="Georgia" charset="0"/>
                <a:ea typeface="ＭＳ Ｐゴシック" charset="0"/>
              </a:rPr>
              <a:t>new actions -&gt; new problems.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>
              <a:latin typeface="Georgia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588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</a:t>
            </a:r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(Self-Driving Car)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83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lvl="1" eaLnBrk="1" hangingPunct="1"/>
            <a:r>
              <a:rPr lang="en-US" sz="2000" dirty="0">
                <a:latin typeface="Georgia" charset="0"/>
                <a:ea typeface="ＭＳ Ｐゴシック" charset="0"/>
              </a:rPr>
              <a:t>Performance element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How it currently drives</a:t>
            </a: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Actuator (steering): </a:t>
            </a:r>
            <a:r>
              <a:rPr lang="en-US" sz="2000" dirty="0">
                <a:latin typeface="Georgia" charset="0"/>
                <a:ea typeface="ＭＳ Ｐゴシック" charset="0"/>
              </a:rPr>
              <a:t>Makes quick </a:t>
            </a:r>
            <a:r>
              <a:rPr lang="en-US" sz="2000" dirty="0" smtClean="0">
                <a:latin typeface="Georgia" charset="0"/>
                <a:ea typeface="ＭＳ Ｐゴシック" charset="0"/>
              </a:rPr>
              <a:t>lane change</a:t>
            </a:r>
            <a:endParaRPr lang="en-US" sz="2000" dirty="0">
              <a:latin typeface="Georgia" charset="0"/>
              <a:ea typeface="ＭＳ Ｐゴシック" charset="0"/>
            </a:endParaRP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Sensors observe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Honking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Sudden Proximity to other cars in the same lane</a:t>
            </a:r>
          </a:p>
          <a:p>
            <a:pPr lvl="1" eaLnBrk="1" hangingPunct="1"/>
            <a:r>
              <a:rPr lang="en-US" sz="2000" dirty="0" smtClean="0">
                <a:latin typeface="Georgia" charset="0"/>
                <a:ea typeface="ＭＳ Ｐゴシック" charset="0"/>
              </a:rPr>
              <a:t>Learning </a:t>
            </a:r>
            <a:r>
              <a:rPr lang="en-US" sz="2000" dirty="0">
                <a:latin typeface="Georgia" charset="0"/>
                <a:ea typeface="ＭＳ Ｐゴシック" charset="0"/>
              </a:rPr>
              <a:t>element tries to modify performance elements for future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Problem generator suggests </a:t>
            </a:r>
            <a:r>
              <a:rPr lang="en-US" dirty="0" smtClean="0">
                <a:latin typeface="Georgia" charset="0"/>
                <a:ea typeface="ＭＳ Ｐゴシック" charset="0"/>
              </a:rPr>
              <a:t>experiment: try </a:t>
            </a:r>
            <a:r>
              <a:rPr lang="en-US" dirty="0">
                <a:latin typeface="Georgia" charset="0"/>
                <a:ea typeface="ＭＳ Ｐゴシック" charset="0"/>
              </a:rPr>
              <a:t>out something called </a:t>
            </a:r>
            <a:r>
              <a:rPr lang="en-US" dirty="0" smtClean="0">
                <a:latin typeface="Georgia" charset="0"/>
                <a:ea typeface="ＭＳ Ｐゴシック" charset="0"/>
              </a:rPr>
              <a:t>Signal Light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/>
            <a:r>
              <a:rPr lang="en-US" sz="2000" dirty="0">
                <a:latin typeface="Georgia" charset="0"/>
                <a:ea typeface="ＭＳ Ｐゴシック" charset="0"/>
              </a:rPr>
              <a:t> Exploration vs. Exploitation</a:t>
            </a:r>
          </a:p>
          <a:p>
            <a:pPr lvl="2" eaLnBrk="1" hangingPunct="1"/>
            <a:r>
              <a:rPr lang="en-US" dirty="0" smtClean="0">
                <a:latin typeface="Georgia" charset="0"/>
                <a:ea typeface="ＭＳ Ｐゴシック" charset="0"/>
              </a:rPr>
              <a:t>Exploration: try something new</a:t>
            </a:r>
          </a:p>
          <a:p>
            <a:pPr lvl="2" eaLnBrk="1" hangingPunct="1">
              <a:buFont typeface="Lucida Grande"/>
              <a:buChar char="+"/>
            </a:pPr>
            <a:r>
              <a:rPr lang="en-US" dirty="0" smtClean="0">
                <a:latin typeface="Georgia" charset="0"/>
                <a:ea typeface="ＭＳ Ｐゴシック" charset="0"/>
              </a:rPr>
              <a:t>Improved Performance in the long run</a:t>
            </a:r>
          </a:p>
          <a:p>
            <a:pPr lvl="2" eaLnBrk="1" hangingPunct="1">
              <a:buFont typeface="Lucida Grande"/>
              <a:buChar char="-"/>
            </a:pPr>
            <a:r>
              <a:rPr lang="en-US" dirty="0" smtClean="0">
                <a:latin typeface="Georgia" charset="0"/>
                <a:ea typeface="ＭＳ Ｐゴシック" charset="0"/>
              </a:rPr>
              <a:t>Cost in </a:t>
            </a:r>
            <a:r>
              <a:rPr lang="en-US" dirty="0">
                <a:latin typeface="Georgia" charset="0"/>
                <a:ea typeface="ＭＳ Ｐゴシック" charset="0"/>
              </a:rPr>
              <a:t>the short </a:t>
            </a:r>
            <a:r>
              <a:rPr lang="en-US" dirty="0" smtClean="0">
                <a:latin typeface="Georgia" charset="0"/>
                <a:ea typeface="ＭＳ Ｐゴシック" charset="0"/>
              </a:rPr>
              <a:t>run</a:t>
            </a:r>
            <a:endParaRPr lang="en-US" sz="2000" dirty="0">
              <a:latin typeface="Georgia" charset="0"/>
              <a:ea typeface="ＭＳ Ｐゴシック" charset="0"/>
            </a:endParaRPr>
          </a:p>
          <a:p>
            <a:pPr lvl="2" eaLnBrk="1" hangingPunct="1"/>
            <a:endParaRPr lang="en-US" dirty="0">
              <a:latin typeface="Georgia" charset="0"/>
              <a:ea typeface="ＭＳ Ｐゴシック" charset="0"/>
            </a:endParaRP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dirty="0" smtClean="0">
                <a:solidFill>
                  <a:srgbClr val="FFFFFF"/>
                </a:solidFill>
              </a:rPr>
              <a:t>Artificial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3C4568-AF1A-054D-A41E-1200A84807D8}" type="slidenum">
              <a:rPr lang="en-US" sz="1600">
                <a:solidFill>
                  <a:srgbClr val="7B9899"/>
                </a:solidFill>
              </a:rPr>
              <a:pPr eaLnBrk="1" hangingPunct="1"/>
              <a:t>42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43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057400" y="3505200"/>
            <a:ext cx="20574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057400" y="41148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rot="5400000" flipH="1" flipV="1">
            <a:off x="3503612" y="2170113"/>
            <a:ext cx="917575" cy="17526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rot="10800000">
            <a:off x="4114800" y="37719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Picture for Reflex-Based Agents</a:t>
            </a:r>
          </a:p>
        </p:txBody>
      </p:sp>
      <p:sp>
        <p:nvSpPr>
          <p:cNvPr id="6041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EF128F-2A7E-714D-B0B7-DCC470CEC8C7}" type="slidenum">
              <a:rPr lang="en-US" sz="1600">
                <a:solidFill>
                  <a:srgbClr val="7B9899"/>
                </a:solidFill>
              </a:rPr>
              <a:pPr eaLnBrk="1" hangingPunct="1"/>
              <a:t>44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0421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38600" y="3505200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019800" y="26670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17" name="Curved Connector 16"/>
          <p:cNvCxnSpPr>
            <a:cxnSpLocks noChangeShapeType="1"/>
            <a:stCxn id="60421" idx="1"/>
            <a:endCxn id="8" idx="1"/>
          </p:cNvCxnSpPr>
          <p:nvPr/>
        </p:nvCxnSpPr>
        <p:spPr bwMode="auto">
          <a:xfrm rot="10800000" flipV="1">
            <a:off x="4038600" y="2284413"/>
            <a:ext cx="152400" cy="1524000"/>
          </a:xfrm>
          <a:prstGeom prst="curvedConnector3">
            <a:avLst>
              <a:gd name="adj1" fmla="val 250000"/>
            </a:avLst>
          </a:prstGeom>
          <a:noFill/>
          <a:ln w="11429">
            <a:solidFill>
              <a:schemeClr val="accent1"/>
            </a:solidFill>
            <a:prstDash val="sysDash"/>
            <a:round/>
            <a:headEnd type="triangle" w="med" len="med"/>
            <a:tailEnd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Curved Connector 22"/>
          <p:cNvCxnSpPr>
            <a:stCxn id="60421" idx="3"/>
            <a:endCxn id="8" idx="3"/>
          </p:cNvCxnSpPr>
          <p:nvPr/>
        </p:nvCxnSpPr>
        <p:spPr>
          <a:xfrm>
            <a:off x="5486400" y="2284413"/>
            <a:ext cx="228600" cy="1524000"/>
          </a:xfrm>
          <a:prstGeom prst="curvedConnector3">
            <a:avLst>
              <a:gd name="adj1" fmla="val 2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200" y="44196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dirty="0">
                <a:latin typeface="Georgia" charset="0"/>
                <a:cs typeface="ＭＳ Ｐゴシック" charset="0"/>
              </a:rPr>
              <a:t>Studied in AI, Cybernetics, Control Theory, Biology, Psychology</a:t>
            </a:r>
            <a:r>
              <a:rPr lang="en-US" dirty="0" smtClean="0">
                <a:latin typeface="Georgia" charset="0"/>
                <a:cs typeface="ＭＳ Ｐゴシック" charset="0"/>
              </a:rPr>
              <a:t>.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mtClean="0">
                <a:latin typeface="Georgia" charset="0"/>
                <a:cs typeface="ＭＳ Ｐゴシック" charset="0"/>
                <a:hlinkClick r:id="rId2"/>
              </a:rPr>
              <a:t>Skinner box</a:t>
            </a:r>
            <a:endParaRPr lang="en-US">
              <a:latin typeface="Georgia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Discussion Question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Model-based 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reasoning 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has a large overhead.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Our large brains are very expensive from an evolutionary point of view.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Why would it be worthwhile to base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on a model rather than 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hard-code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it?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For what types of organisms in what type of environments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</a:p>
          <a:p>
            <a:pPr lvl="1" eaLnBrk="1" hangingPunct="1"/>
            <a:r>
              <a:rPr lang="en-US" sz="2300" dirty="0" smtClean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300" dirty="0" smtClean="0">
                <a:latin typeface="Georgia" charset="0"/>
                <a:ea typeface="ＭＳ Ｐゴシック" charset="0"/>
                <a:cs typeface="ＭＳ Ｐゴシック" charset="0"/>
                <a:hlinkClick r:id="rId3"/>
              </a:rPr>
              <a:t>dodo</a:t>
            </a:r>
            <a:r>
              <a:rPr lang="en-US" sz="2300" dirty="0" smtClean="0">
                <a:latin typeface="Georgia" charset="0"/>
                <a:ea typeface="ＭＳ Ｐゴシック" charset="0"/>
                <a:cs typeface="ＭＳ Ｐゴシック" charset="0"/>
              </a:rPr>
              <a:t> is an example of an </a:t>
            </a:r>
            <a:r>
              <a:rPr lang="en-US" sz="2300" smtClean="0">
                <a:latin typeface="Georgia" charset="0"/>
                <a:ea typeface="ＭＳ Ｐゴシック" charset="0"/>
                <a:cs typeface="ＭＳ Ｐゴシック" charset="0"/>
              </a:rPr>
              <a:t>inflexible animal</a:t>
            </a:r>
            <a:endParaRPr lang="en-US" sz="23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85F793-5ED7-DB49-BC39-C1D03AC8E2F7}" type="slidenum">
              <a:rPr lang="en-US" sz="1600">
                <a:solidFill>
                  <a:srgbClr val="7B9899"/>
                </a:solidFill>
              </a:rPr>
              <a:pPr eaLnBrk="1" hangingPunct="1"/>
              <a:t>45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Agents can be described by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Environments can be described by several key properties: 64 Environment Types.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rational agent maximizes the performance measure for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performance measure depends on 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program implements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agent function.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4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main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architectures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for agent programs.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In this course we will look at some of the common and useful combinations of environment/agent architecture.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E3336AB-56DF-3449-9DCF-587E80E814A3}" type="slidenum">
              <a:rPr lang="en-US" sz="1600">
                <a:solidFill>
                  <a:srgbClr val="7B9899"/>
                </a:solidFill>
              </a:rPr>
              <a:pPr eaLnBrk="1" hangingPunct="1"/>
              <a:t>46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F4784B7-8182-504F-82C6-D29B949C4B68}" type="slidenum">
              <a:rPr lang="en-US" sz="1600">
                <a:solidFill>
                  <a:srgbClr val="7B9899"/>
                </a:solidFill>
              </a:rPr>
              <a:pPr eaLnBrk="1" hangingPunct="1"/>
              <a:t>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574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]
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program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runs on the physical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architecture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to produce 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agent = architecture + program</a:t>
            </a:r>
          </a:p>
        </p:txBody>
      </p:sp>
      <p:pic>
        <p:nvPicPr>
          <p:cNvPr id="6148" name="Picture 4" descr="agent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Vacuum-cleaner world</a:t>
            </a: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D0CA1E8-AFD1-BE40-A8E8-CF1202C58024}" type="slidenum">
              <a:rPr lang="en-US" sz="1600">
                <a:solidFill>
                  <a:srgbClr val="7B9899"/>
                </a:solidFill>
              </a:rPr>
              <a:pPr eaLnBrk="1" hangingPunct="1"/>
              <a:t>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Percepts: location and contents, e.g., [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A,Dirty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Actions: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Suck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 err="1">
                <a:latin typeface="Georgia" charset="0"/>
                <a:ea typeface="ＭＳ Ｐゴシック" charset="0"/>
                <a:cs typeface="ＭＳ Ｐゴシック" charset="0"/>
              </a:rPr>
              <a:t>NoOp</a:t>
            </a:r>
            <a:endParaRPr lang="en-US" sz="2400" i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ja-JP" alt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 function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look-up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table</a:t>
            </a:r>
          </a:p>
          <a:p>
            <a:pPr lvl="1" eaLnBrk="1" hangingPunct="1"/>
            <a:r>
              <a:rPr lang="en-US" sz="2000" i="1" dirty="0">
                <a:latin typeface="Georgia" charset="0"/>
                <a:ea typeface="ＭＳ Ｐゴシック" charset="0"/>
              </a:rPr>
              <a:t>For many agents this is a very large table</a:t>
            </a:r>
            <a:endParaRPr lang="en-US" sz="2000" dirty="0">
              <a:latin typeface="Georgia" charset="0"/>
              <a:ea typeface="ＭＳ Ｐゴシック" charset="0"/>
            </a:endParaRPr>
          </a:p>
        </p:txBody>
      </p:sp>
      <p:pic>
        <p:nvPicPr>
          <p:cNvPr id="7172" name="Picture 4" descr="vacuum2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1847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67373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0000" y="1676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Open Source Demo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 agents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645337-4E82-B14B-98DF-EC0E0D21054D}" type="slidenum">
              <a:rPr lang="en-US" sz="1600">
                <a:solidFill>
                  <a:srgbClr val="7B9899"/>
                </a:solidFill>
              </a:rPr>
              <a:pPr eaLnBrk="1" hangingPunct="1"/>
              <a:t>7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Performance measuring success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Agents prior knowledge of environment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Actions that agent can perform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</a:t>
            </a:r>
            <a:r>
              <a:rPr lang="ja-JP" altLang="en-US" sz="2000" dirty="0">
                <a:latin typeface="Georgia" charset="0"/>
                <a:ea typeface="ＭＳ Ｐゴシック" charset="0"/>
              </a:rPr>
              <a:t>’</a:t>
            </a:r>
            <a:r>
              <a:rPr lang="en-US" sz="2000" dirty="0">
                <a:latin typeface="Georgia" charset="0"/>
                <a:ea typeface="ＭＳ Ｐゴシック" charset="0"/>
              </a:rPr>
              <a:t>s percept sequence to date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endParaRPr lang="en-US" sz="20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For each possible percept sequence, a rational agent should select an action that is expected to </a:t>
            </a:r>
            <a:r>
              <a:rPr lang="en-US" sz="2500" i="1" dirty="0">
                <a:latin typeface="Georgia" charset="0"/>
                <a:ea typeface="ＭＳ Ｐゴシック" charset="0"/>
                <a:cs typeface="ＭＳ Ｐゴシック" charset="0"/>
              </a:rPr>
              <a:t>maximize its performance measure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, given </a:t>
            </a:r>
            <a:endParaRPr lang="en-US" sz="25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evidence provided by the percept 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sequence,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and </a:t>
            </a:r>
            <a:endParaRPr lang="en-US" sz="2500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whatever 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built-in knowledge the agent has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5C50889-796D-C840-BF38-CE1D0E6E50D7}" type="slidenum">
              <a:rPr lang="en-US" sz="1600">
                <a:solidFill>
                  <a:srgbClr val="7B9899"/>
                </a:solidFill>
              </a:rPr>
              <a:pPr eaLnBrk="1" hangingPunct="1"/>
              <a:t>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>
                <a:latin typeface="Georgia" charset="0"/>
                <a:ea typeface="ＭＳ Ｐゴシック" charset="0"/>
                <a:cs typeface="ＭＳ Ｐゴシック" charset="0"/>
              </a:rPr>
              <a:t>Rational is different from omniscience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Percepts may not supply all relevant information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E.g., in card game, don</a:t>
            </a:r>
            <a:r>
              <a:rPr lang="ja-JP" altLang="en-US" sz="2800" dirty="0">
                <a:latin typeface="Georgia" charset="0"/>
                <a:ea typeface="ＭＳ Ｐゴシック" charset="0"/>
              </a:rPr>
              <a:t>’</a:t>
            </a:r>
            <a:r>
              <a:rPr lang="en-US" sz="2800" dirty="0">
                <a:latin typeface="Georgia" charset="0"/>
                <a:ea typeface="ＭＳ Ｐゴシック" charset="0"/>
              </a:rPr>
              <a:t>t know cards of others.</a:t>
            </a:r>
          </a:p>
          <a:p>
            <a:pPr eaLnBrk="1" hangingPunct="1"/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Rational is different from being perfect</a:t>
            </a:r>
          </a:p>
          <a:p>
            <a:pPr lvl="1" eaLnBrk="1" hangingPunct="1"/>
            <a:r>
              <a:rPr lang="en-US" sz="2800" dirty="0">
                <a:latin typeface="Georgia" charset="0"/>
                <a:ea typeface="ＭＳ Ｐゴシック" charset="0"/>
              </a:rPr>
              <a:t>Rationality maximizes expected outcome while perfection maximizes actual outcome.</a:t>
            </a:r>
          </a:p>
          <a:p>
            <a:pPr eaLnBrk="1" hangingPunct="1"/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Autonomy in Agents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8229600" cy="3124200"/>
          </a:xfrm>
        </p:spPr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Extremes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No autonomy – ignores environment/data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Complete autonomy – must act randomly/no program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Example: baby learning to crawl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Ideal: design agents to have some autonomy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Possibly become more autonomous with experience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1600200"/>
            <a:ext cx="7543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The </a:t>
            </a:r>
            <a:r>
              <a:rPr lang="en-GB" b="1"/>
              <a:t>autonomy </a:t>
            </a:r>
            <a:r>
              <a:rPr lang="en-GB"/>
              <a:t>of an agent is the extent to which its</a:t>
            </a:r>
          </a:p>
          <a:p>
            <a:pPr algn="ctr"/>
            <a:r>
              <a:rPr lang="en-GB"/>
              <a:t>behaviour is determined by its own experience,</a:t>
            </a:r>
          </a:p>
          <a:p>
            <a:pPr algn="ctr"/>
            <a:r>
              <a:rPr lang="en-GB"/>
              <a:t>rather than knowledge of designer.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26977</TotalTime>
  <Words>2598</Words>
  <Application>Microsoft Macintosh PowerPoint</Application>
  <PresentationFormat>On-screen Show (4:3)</PresentationFormat>
  <Paragraphs>574</Paragraphs>
  <Slides>46</Slides>
  <Notes>21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Civic</vt:lpstr>
      <vt:lpstr>Intelligent Agents</vt:lpstr>
      <vt:lpstr>Outline</vt:lpstr>
      <vt:lpstr>The PEAS Model</vt:lpstr>
      <vt:lpstr>Agents</vt:lpstr>
      <vt:lpstr>Agents and environments</vt:lpstr>
      <vt:lpstr>Vacuum-cleaner world</vt:lpstr>
      <vt:lpstr>Rational agents</vt:lpstr>
      <vt:lpstr>Rationality</vt:lpstr>
      <vt:lpstr>Autonomy in Agents</vt:lpstr>
      <vt:lpstr>The PEAS Framework</vt:lpstr>
      <vt:lpstr>PEAS</vt:lpstr>
      <vt:lpstr>PEAS: Part-Picking Robot</vt:lpstr>
      <vt:lpstr>PEAS</vt:lpstr>
      <vt:lpstr>Discussion: Self-Driving Car</vt:lpstr>
      <vt:lpstr>Environments</vt:lpstr>
      <vt:lpstr>Environment types</vt:lpstr>
      <vt:lpstr>Fully observable (vs. partially observable)</vt:lpstr>
      <vt:lpstr>Deterministic (vs. stochastic)</vt:lpstr>
      <vt:lpstr>Episodic (vs. sequential):</vt:lpstr>
      <vt:lpstr>Static (vs. dynamic):</vt:lpstr>
      <vt:lpstr>Discrete (vs. continuous)</vt:lpstr>
      <vt:lpstr>Single agent (vs. multiagent):</vt:lpstr>
      <vt:lpstr>Discussion: Self-Driving Car</vt:lpstr>
      <vt:lpstr>Summary. </vt:lpstr>
      <vt:lpstr>Environments and Rational Choice</vt:lpstr>
      <vt:lpstr>Agents</vt:lpstr>
      <vt:lpstr>Agent types</vt:lpstr>
      <vt:lpstr>Simple reflex agents</vt:lpstr>
      <vt:lpstr>Vacuum Cleaner Reflex Agent</vt:lpstr>
      <vt:lpstr>Simple reflex agents</vt:lpstr>
      <vt:lpstr>States: Beyond Reflexes</vt:lpstr>
      <vt:lpstr>State-based reflex agents</vt:lpstr>
      <vt:lpstr>Model-based reflex agents</vt:lpstr>
      <vt:lpstr>Goal-based agents</vt:lpstr>
      <vt:lpstr>Goal-based agents</vt:lpstr>
      <vt:lpstr>Example</vt:lpstr>
      <vt:lpstr>Utility-based agents</vt:lpstr>
      <vt:lpstr>Utility for Self-Driving Cars</vt:lpstr>
      <vt:lpstr>Utility-based agents</vt:lpstr>
      <vt:lpstr>Learning agents</vt:lpstr>
      <vt:lpstr>Learning agents</vt:lpstr>
      <vt:lpstr>Learning agents (Self-Driving Car)</vt:lpstr>
      <vt:lpstr>The Big Picture: AI for Model-Based Agents</vt:lpstr>
      <vt:lpstr>The Picture for Reflex-Based Agents</vt:lpstr>
      <vt:lpstr>Discussion Question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514</cp:revision>
  <dcterms:created xsi:type="dcterms:W3CDTF">2011-08-05T23:41:51Z</dcterms:created>
  <dcterms:modified xsi:type="dcterms:W3CDTF">2018-10-30T18:55:04Z</dcterms:modified>
</cp:coreProperties>
</file>