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6"/>
  </p:notesMasterIdLst>
  <p:sldIdLst>
    <p:sldId id="256" r:id="rId2"/>
    <p:sldId id="325" r:id="rId3"/>
    <p:sldId id="362" r:id="rId4"/>
    <p:sldId id="285" r:id="rId5"/>
    <p:sldId id="286" r:id="rId6"/>
    <p:sldId id="258" r:id="rId7"/>
    <p:sldId id="327" r:id="rId8"/>
    <p:sldId id="259" r:id="rId9"/>
    <p:sldId id="287" r:id="rId10"/>
    <p:sldId id="335" r:id="rId11"/>
    <p:sldId id="263" r:id="rId12"/>
    <p:sldId id="264" r:id="rId13"/>
    <p:sldId id="330" r:id="rId14"/>
    <p:sldId id="331" r:id="rId15"/>
    <p:sldId id="318" r:id="rId16"/>
    <p:sldId id="328" r:id="rId17"/>
    <p:sldId id="332" r:id="rId18"/>
    <p:sldId id="339" r:id="rId19"/>
    <p:sldId id="333" r:id="rId20"/>
    <p:sldId id="334" r:id="rId21"/>
    <p:sldId id="329" r:id="rId22"/>
    <p:sldId id="265" r:id="rId23"/>
    <p:sldId id="345" r:id="rId24"/>
    <p:sldId id="346" r:id="rId25"/>
    <p:sldId id="359" r:id="rId26"/>
    <p:sldId id="341" r:id="rId27"/>
    <p:sldId id="343" r:id="rId28"/>
    <p:sldId id="342" r:id="rId29"/>
    <p:sldId id="356" r:id="rId30"/>
    <p:sldId id="347" r:id="rId31"/>
    <p:sldId id="348" r:id="rId32"/>
    <p:sldId id="349" r:id="rId33"/>
    <p:sldId id="350" r:id="rId34"/>
    <p:sldId id="351" r:id="rId35"/>
    <p:sldId id="360" r:id="rId36"/>
    <p:sldId id="354" r:id="rId37"/>
    <p:sldId id="355" r:id="rId38"/>
    <p:sldId id="319" r:id="rId39"/>
    <p:sldId id="357" r:id="rId40"/>
    <p:sldId id="275" r:id="rId41"/>
    <p:sldId id="276" r:id="rId42"/>
    <p:sldId id="361" r:id="rId43"/>
    <p:sldId id="277" r:id="rId44"/>
    <p:sldId id="280" r:id="rId45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74"/>
  </p:normalViewPr>
  <p:slideViewPr>
    <p:cSldViewPr>
      <p:cViewPr>
        <p:scale>
          <a:sx n="76" d="100"/>
          <a:sy n="76" d="100"/>
        </p:scale>
        <p:origin x="-272" y="5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111" d="100"/>
          <a:sy n="111" d="100"/>
        </p:scale>
        <p:origin x="-1600" y="-120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46" Type="http://schemas.openxmlformats.org/officeDocument/2006/relationships/notesMaster" Target="notesMasters/notesMaster1.xml"/><Relationship Id="rId47" Type="http://schemas.openxmlformats.org/officeDocument/2006/relationships/printerSettings" Target="printerSettings/printerSettings1.bin"/><Relationship Id="rId48" Type="http://schemas.openxmlformats.org/officeDocument/2006/relationships/presProps" Target="presProps.xml"/><Relationship Id="rId49" Type="http://schemas.openxmlformats.org/officeDocument/2006/relationships/viewProps" Target="viewProps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50" Type="http://schemas.openxmlformats.org/officeDocument/2006/relationships/theme" Target="theme/theme1.xml"/><Relationship Id="rId5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slide" Target="slides/slide41.xml"/><Relationship Id="rId43" Type="http://schemas.openxmlformats.org/officeDocument/2006/relationships/slide" Target="slides/slide42.xml"/><Relationship Id="rId44" Type="http://schemas.openxmlformats.org/officeDocument/2006/relationships/slide" Target="slides/slide43.xml"/><Relationship Id="rId45" Type="http://schemas.openxmlformats.org/officeDocument/2006/relationships/slide" Target="slides/slide4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F0A5B0D1-AFE2-0B4F-8E86-9744616E5591}" type="datetime1">
              <a:rPr lang="en-US"/>
              <a:pPr>
                <a:defRPr/>
              </a:pPr>
              <a:t>2018-03-23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B93EA282-1ECE-2448-86A1-D76CAB05844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146112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ＭＳ Ｐゴシック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1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2.xml"/></Relationships>
</file>

<file path=ppt/notesSlides/_rels/notesSlide1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3.xml"/></Relationships>
</file>

<file path=ppt/notesSlides/_rels/notesSlide1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4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5.xml"/></Relationships>
</file>

<file path=ppt/notesSlides/_rels/notesSlide2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6.xml"/></Relationships>
</file>

<file path=ppt/notesSlides/_rels/notesSlide2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7.xml"/></Relationships>
</file>

<file path=ppt/notesSlides/_rels/notesSlide2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3.xml"/></Relationships>
</file>

<file path=ppt/notesSlides/_rels/notesSlide2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5.xml"/></Relationships>
</file>

<file path=ppt/notesSlides/_rels/notesSlide2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6.xml"/></Relationships>
</file>

<file path=ppt/notesSlides/_rels/notesSlide2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7.xml"/></Relationships>
</file>

<file path=ppt/notesSlides/_rels/notesSlide2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8.xml"/></Relationships>
</file>

<file path=ppt/notesSlides/_rels/notesSlide2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0.xml"/></Relationships>
</file>

<file path=ppt/notesSlides/_rels/notesSlide2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1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3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3.xml"/></Relationships>
</file>

<file path=ppt/notesSlides/_rels/notesSlide3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4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dirty="0">
                <a:latin typeface="Calibri" charset="0"/>
                <a:ea typeface="ＭＳ Ｐゴシック" charset="0"/>
                <a:cs typeface="ＭＳ Ｐゴシック" charset="0"/>
              </a:rPr>
              <a:t>Outline</a:t>
            </a:r>
          </a:p>
          <a:p>
            <a:pPr eaLnBrk="1" hangingPunct="1">
              <a:buFontTx/>
              <a:buAutoNum type="arabicPeriod"/>
            </a:pPr>
            <a:r>
              <a:rPr lang="en-US" dirty="0">
                <a:latin typeface="Calibri" charset="0"/>
                <a:ea typeface="ＭＳ Ｐゴシック" charset="0"/>
                <a:cs typeface="ＭＳ Ｐゴシック" charset="0"/>
              </a:rPr>
              <a:t>Random variables.</a:t>
            </a:r>
          </a:p>
          <a:p>
            <a:pPr eaLnBrk="1" hangingPunct="1">
              <a:buFontTx/>
              <a:buAutoNum type="arabicPeriod"/>
            </a:pPr>
            <a:r>
              <a:rPr lang="en-US" dirty="0">
                <a:latin typeface="Calibri" charset="0"/>
                <a:ea typeface="ＭＳ Ｐゴシック" charset="0"/>
                <a:cs typeface="ＭＳ Ｐゴシック" charset="0"/>
              </a:rPr>
              <a:t>Joint </a:t>
            </a:r>
            <a:r>
              <a:rPr lang="en-US" dirty="0" err="1">
                <a:latin typeface="Calibri" charset="0"/>
                <a:ea typeface="ＭＳ Ｐゴシック" charset="0"/>
                <a:cs typeface="ＭＳ Ｐゴシック" charset="0"/>
              </a:rPr>
              <a:t>distribuiton</a:t>
            </a:r>
            <a:r>
              <a:rPr lang="en-US" dirty="0">
                <a:latin typeface="Calibri" charset="0"/>
                <a:ea typeface="ＭＳ Ｐゴシック" charset="0"/>
                <a:cs typeface="ＭＳ Ｐゴシック" charset="0"/>
              </a:rPr>
              <a:t>.</a:t>
            </a:r>
          </a:p>
          <a:p>
            <a:pPr eaLnBrk="1" hangingPunct="1">
              <a:buFontTx/>
              <a:buAutoNum type="arabicPeriod"/>
            </a:pPr>
            <a:r>
              <a:rPr lang="en-US" dirty="0">
                <a:latin typeface="Calibri" charset="0"/>
                <a:ea typeface="ＭＳ Ｐゴシック" charset="0"/>
                <a:cs typeface="ＭＳ Ｐゴシック" charset="0"/>
              </a:rPr>
              <a:t>Probability calculus.</a:t>
            </a:r>
          </a:p>
          <a:p>
            <a:pPr eaLnBrk="1" hangingPunct="1">
              <a:buFontTx/>
              <a:buAutoNum type="arabicPeriod"/>
            </a:pPr>
            <a:r>
              <a:rPr lang="en-US" dirty="0">
                <a:latin typeface="Calibri" charset="0"/>
                <a:ea typeface="ＭＳ Ｐゴシック" charset="0"/>
                <a:cs typeface="ＭＳ Ｐゴシック" charset="0"/>
              </a:rPr>
              <a:t>Marginalization.</a:t>
            </a:r>
          </a:p>
          <a:p>
            <a:pPr eaLnBrk="1" hangingPunct="1">
              <a:buFontTx/>
              <a:buAutoNum type="arabicPeriod"/>
            </a:pPr>
            <a:r>
              <a:rPr lang="en-US" dirty="0">
                <a:latin typeface="Calibri" charset="0"/>
                <a:ea typeface="ＭＳ Ｐゴシック" charset="0"/>
                <a:cs typeface="ＭＳ Ｐゴシック" charset="0"/>
              </a:rPr>
              <a:t>Conditional probabilities.</a:t>
            </a:r>
          </a:p>
          <a:p>
            <a:pPr eaLnBrk="1" hangingPunct="1">
              <a:buFontTx/>
              <a:buNone/>
            </a:pPr>
            <a:r>
              <a:rPr lang="en-US" dirty="0" smtClean="0">
                <a:latin typeface="Calibri" charset="0"/>
                <a:ea typeface="ＭＳ Ｐゴシック" charset="0"/>
                <a:cs typeface="ＭＳ Ｐゴシック" charset="0"/>
              </a:rPr>
              <a:t>product </a:t>
            </a:r>
            <a:r>
              <a:rPr lang="en-US" dirty="0">
                <a:latin typeface="Calibri" charset="0"/>
                <a:ea typeface="ＭＳ Ｐゴシック" charset="0"/>
                <a:cs typeface="ＭＳ Ｐゴシック" charset="0"/>
              </a:rPr>
              <a:t>rule.</a:t>
            </a:r>
          </a:p>
          <a:p>
            <a:pPr eaLnBrk="1" hangingPunct="1">
              <a:buFontTx/>
              <a:buAutoNum type="arabicPeriod"/>
            </a:pPr>
            <a:r>
              <a:rPr lang="en-US" dirty="0">
                <a:latin typeface="Calibri" charset="0"/>
                <a:ea typeface="ＭＳ Ｐゴシック" charset="0"/>
                <a:cs typeface="ＭＳ Ｐゴシック" charset="0"/>
              </a:rPr>
              <a:t>These two go into next lecture.</a:t>
            </a:r>
          </a:p>
          <a:p>
            <a:pPr eaLnBrk="1" hangingPunct="1">
              <a:buFontTx/>
              <a:buAutoNum type="arabicPeriod"/>
            </a:pPr>
            <a:r>
              <a:rPr lang="en-US" dirty="0">
                <a:latin typeface="Calibri" charset="0"/>
                <a:ea typeface="ＭＳ Ｐゴシック" charset="0"/>
                <a:cs typeface="ＭＳ Ｐゴシック" charset="0"/>
              </a:rPr>
              <a:t>Bayes</a:t>
            </a:r>
            <a:r>
              <a:rPr lang="ja-JP" altLang="en-US" dirty="0">
                <a:latin typeface="Calibri" charset="0"/>
                <a:ea typeface="ＭＳ Ｐゴシック" charset="0"/>
                <a:cs typeface="ＭＳ Ｐゴシック" charset="0"/>
              </a:rPr>
              <a:t>’</a:t>
            </a:r>
            <a:r>
              <a:rPr lang="en-US" altLang="ja-JP" dirty="0">
                <a:latin typeface="Calibri" charset="0"/>
                <a:ea typeface="ＭＳ Ｐゴシック" charset="0"/>
                <a:cs typeface="ＭＳ Ｐゴシック" charset="0"/>
              </a:rPr>
              <a:t> theorem.</a:t>
            </a:r>
          </a:p>
          <a:p>
            <a:pPr eaLnBrk="1" hangingPunct="1">
              <a:buFontTx/>
              <a:buAutoNum type="arabicPeriod"/>
            </a:pPr>
            <a:r>
              <a:rPr lang="en-US" dirty="0">
                <a:latin typeface="Calibri" charset="0"/>
                <a:ea typeface="ＭＳ Ｐゴシック" charset="0"/>
                <a:cs typeface="ＭＳ Ｐゴシック" charset="0"/>
              </a:rPr>
              <a:t>Independence.</a:t>
            </a:r>
          </a:p>
          <a:p>
            <a:pPr eaLnBrk="1" hangingPunct="1"/>
            <a:endParaRPr lang="en-US" dirty="0">
              <a:latin typeface="Calibri" charset="0"/>
              <a:ea typeface="ＭＳ Ｐゴシック" charset="0"/>
              <a:cs typeface="ＭＳ Ｐゴシック" charset="0"/>
            </a:endParaRPr>
          </a:p>
          <a:p>
            <a:pPr eaLnBrk="1" hangingPunct="1">
              <a:buFontTx/>
              <a:buAutoNum type="arabicPeriod"/>
            </a:pPr>
            <a:r>
              <a:rPr lang="en-US" dirty="0">
                <a:latin typeface="Calibri" charset="0"/>
                <a:ea typeface="ＭＳ Ｐゴシック" charset="0"/>
                <a:cs typeface="ＭＳ Ｐゴシック" charset="0"/>
              </a:rPr>
              <a:t>Maybe try this: show examples of every rule in Bayes net. So just do joint distribution and marginalization first. Then do independence and conditional independence using a Bayes net example.</a:t>
            </a: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D381BA1B-B2B6-E24F-BE52-2E8E61756881}" type="slidenum">
              <a:rPr lang="en-US" sz="1200"/>
              <a:pPr eaLnBrk="1" hangingPunct="1"/>
              <a:t>1</a:t>
            </a:fld>
            <a:endParaRPr lang="en-US" sz="120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409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>
                <a:latin typeface="Calibri" charset="0"/>
                <a:ea typeface="ＭＳ Ｐゴシック" charset="0"/>
                <a:cs typeface="ＭＳ Ｐゴシック" charset="0"/>
              </a:rPr>
              <a:t>Fill in Cavity value later</a:t>
            </a:r>
          </a:p>
        </p:txBody>
      </p:sp>
      <p:sp>
        <p:nvSpPr>
          <p:cNvPr id="409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0458177D-8FDC-0C41-BDFE-564063ADC5CD}" type="slidenum">
              <a:rPr lang="en-US" sz="1200"/>
              <a:pPr eaLnBrk="1" hangingPunct="1"/>
              <a:t>13</a:t>
            </a:fld>
            <a:endParaRPr lang="en-US" sz="120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43010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>
                <a:latin typeface="Calibri" charset="0"/>
                <a:ea typeface="ＭＳ Ｐゴシック" charset="0"/>
                <a:cs typeface="ＭＳ Ｐゴシック" charset="0"/>
              </a:rPr>
              <a:t>Use sentences that are used later.</a:t>
            </a:r>
          </a:p>
          <a:p>
            <a:pPr eaLnBrk="1" hangingPunct="1"/>
            <a:r>
              <a:rPr lang="en-US">
                <a:latin typeface="Calibri" charset="0"/>
                <a:ea typeface="ＭＳ Ｐゴシック" charset="0"/>
                <a:cs typeface="ＭＳ Ｐゴシック" charset="0"/>
              </a:rPr>
              <a:t>2</a:t>
            </a:r>
            <a:r>
              <a:rPr lang="en-US" baseline="30000">
                <a:latin typeface="Calibri" charset="0"/>
                <a:ea typeface="ＭＳ Ｐゴシック" charset="0"/>
                <a:cs typeface="ＭＳ Ｐゴシック" charset="0"/>
              </a:rPr>
              <a:t>nd</a:t>
            </a:r>
            <a:r>
              <a:rPr lang="en-US">
                <a:latin typeface="Calibri" charset="0"/>
                <a:ea typeface="ＭＳ Ｐゴシック" charset="0"/>
                <a:cs typeface="ＭＳ Ｐゴシック" charset="0"/>
              </a:rPr>
              <a:t> sentence should have higher probability.</a:t>
            </a:r>
          </a:p>
          <a:p>
            <a:pPr eaLnBrk="1" hangingPunct="1"/>
            <a:r>
              <a:rPr lang="en-US">
                <a:latin typeface="Calibri" charset="0"/>
                <a:ea typeface="ＭＳ Ｐゴシック" charset="0"/>
                <a:cs typeface="ＭＳ Ｐゴシック" charset="0"/>
              </a:rPr>
              <a:t>Exercise: Prove that if A entails B, then P(A) &gt;= P(B).</a:t>
            </a:r>
          </a:p>
        </p:txBody>
      </p:sp>
      <p:sp>
        <p:nvSpPr>
          <p:cNvPr id="430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571FAC19-85AA-0644-91CA-C10455C3A3FC}" type="slidenum">
              <a:rPr lang="en-US" sz="1200"/>
              <a:pPr eaLnBrk="1" hangingPunct="1"/>
              <a:t>14</a:t>
            </a:fld>
            <a:endParaRPr lang="en-US" sz="120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45058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>
              <a:latin typeface="Calibri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50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1D5B38F9-30DE-5A42-82F9-5645E07A25A5}" type="slidenum">
              <a:rPr lang="en-US" sz="1200"/>
              <a:pPr eaLnBrk="1" hangingPunct="1"/>
              <a:t>15</a:t>
            </a:fld>
            <a:endParaRPr lang="en-US" sz="120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48130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>
                <a:latin typeface="Calibri" charset="0"/>
                <a:ea typeface="ＭＳ Ｐゴシック" charset="0"/>
                <a:cs typeface="ＭＳ Ｐゴシック" charset="0"/>
              </a:rPr>
              <a:t>Give examples: P(toothache, not cavity, toothache or cavity, as needed before).</a:t>
            </a:r>
          </a:p>
        </p:txBody>
      </p:sp>
      <p:sp>
        <p:nvSpPr>
          <p:cNvPr id="4813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F470832E-9BBA-034B-AF3A-3AE03F182E5A}" type="slidenum">
              <a:rPr lang="en-US" sz="1200"/>
              <a:pPr eaLnBrk="1" hangingPunct="1"/>
              <a:t>17</a:t>
            </a:fld>
            <a:endParaRPr lang="en-US" sz="120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5120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>
              <a:latin typeface="Calibri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5120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6E34A796-F06E-4748-B6B9-9BF8B3737E71}" type="slidenum">
              <a:rPr lang="en-US" sz="1200"/>
              <a:pPr eaLnBrk="1" hangingPunct="1"/>
              <a:t>19</a:t>
            </a:fld>
            <a:endParaRPr lang="en-US" sz="120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53250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1200" dirty="0" smtClean="0">
                <a:latin typeface="Georgia" charset="0"/>
                <a:ea typeface="ＭＳ Ｐゴシック" charset="0"/>
                <a:cs typeface="ＭＳ Ｐゴシック" charset="0"/>
              </a:rPr>
              <a:t>Compare with logical inference by model checking.</a:t>
            </a:r>
          </a:p>
        </p:txBody>
      </p:sp>
      <p:sp>
        <p:nvSpPr>
          <p:cNvPr id="5325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C97F2875-46FD-C343-B6CE-54F43206C940}" type="slidenum">
              <a:rPr lang="en-US" sz="1200"/>
              <a:pPr eaLnBrk="1" hangingPunct="1"/>
              <a:t>20</a:t>
            </a:fld>
            <a:endParaRPr lang="en-US" sz="120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55298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>
                <a:latin typeface="Calibri" charset="0"/>
                <a:ea typeface="ＭＳ Ｐゴシック" charset="0"/>
                <a:cs typeface="ＭＳ Ｐゴシック" charset="0"/>
              </a:rPr>
              <a:t>Logic: rewrite rules: infer new sentences from previous ones.</a:t>
            </a:r>
          </a:p>
          <a:p>
            <a:r>
              <a:rPr lang="en-US">
                <a:latin typeface="Calibri" charset="0"/>
                <a:ea typeface="ＭＳ Ｐゴシック" charset="0"/>
                <a:cs typeface="ＭＳ Ｐゴシック" charset="0"/>
              </a:rPr>
              <a:t>Probability: infer new probabilities from previous ones.</a:t>
            </a:r>
          </a:p>
          <a:p>
            <a:r>
              <a:rPr lang="en-US">
                <a:latin typeface="Calibri" charset="0"/>
                <a:ea typeface="ＭＳ Ｐゴシック" charset="0"/>
                <a:cs typeface="ＭＳ Ｐゴシック" charset="0"/>
              </a:rPr>
              <a:t>---</a:t>
            </a:r>
          </a:p>
          <a:p>
            <a:pPr>
              <a:buFontTx/>
              <a:buChar char="•"/>
            </a:pPr>
            <a:r>
              <a:rPr lang="en-US">
                <a:latin typeface="Calibri" charset="0"/>
                <a:ea typeface="ＭＳ Ｐゴシック" charset="0"/>
                <a:cs typeface="ＭＳ Ｐゴシック" charset="0"/>
              </a:rPr>
              <a:t>Assignment prove 1- rule,</a:t>
            </a:r>
          </a:p>
          <a:p>
            <a:pPr>
              <a:buFontTx/>
              <a:buChar char="•"/>
            </a:pPr>
            <a:r>
              <a:rPr lang="en-US">
                <a:latin typeface="Calibri" charset="0"/>
                <a:ea typeface="ＭＳ Ｐゴシック" charset="0"/>
                <a:cs typeface="ＭＳ Ｐゴシック" charset="0"/>
              </a:rPr>
              <a:t> prove that entailment means lower probability.</a:t>
            </a:r>
          </a:p>
          <a:p>
            <a:pPr>
              <a:buFontTx/>
              <a:buChar char="•"/>
            </a:pPr>
            <a:endParaRPr lang="en-US">
              <a:latin typeface="Calibri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5529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F5B6089E-C19C-AE4E-8C0D-CFB5BDC6C919}" type="slidenum">
              <a:rPr lang="en-US" sz="1200"/>
              <a:pPr eaLnBrk="1" hangingPunct="1"/>
              <a:t>21</a:t>
            </a:fld>
            <a:endParaRPr lang="en-US" sz="120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8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63490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>
                <a:latin typeface="Calibri" charset="0"/>
                <a:ea typeface="ＭＳ Ｐゴシック" charset="0"/>
                <a:cs typeface="ＭＳ Ｐゴシック" charset="0"/>
              </a:rPr>
              <a:t>Logical equivalence connects probability and logic.</a:t>
            </a:r>
          </a:p>
          <a:p>
            <a:pPr eaLnBrk="1" hangingPunct="1"/>
            <a:r>
              <a:rPr lang="ja-JP" altLang="en-US">
                <a:latin typeface="Calibri" charset="0"/>
                <a:ea typeface="ＭＳ Ｐゴシック" charset="0"/>
                <a:cs typeface="ＭＳ Ｐゴシック" charset="0"/>
              </a:rPr>
              <a:t>“</a:t>
            </a:r>
            <a:r>
              <a:rPr lang="en-US" altLang="ja-JP">
                <a:latin typeface="Calibri" charset="0"/>
                <a:ea typeface="ＭＳ Ｐゴシック" charset="0"/>
                <a:cs typeface="ＭＳ Ｐゴシック" charset="0"/>
              </a:rPr>
              <a:t>True</a:t>
            </a:r>
            <a:r>
              <a:rPr lang="ja-JP" altLang="en-US">
                <a:latin typeface="Calibri" charset="0"/>
                <a:ea typeface="ＭＳ Ｐゴシック" charset="0"/>
                <a:cs typeface="ＭＳ Ｐゴシック" charset="0"/>
              </a:rPr>
              <a:t>”</a:t>
            </a:r>
            <a:r>
              <a:rPr lang="en-US" altLang="ja-JP">
                <a:latin typeface="Calibri" charset="0"/>
                <a:ea typeface="ＭＳ Ｐゴシック" charset="0"/>
                <a:cs typeface="ＭＳ Ｐゴシック" charset="0"/>
              </a:rPr>
              <a:t> is a constant sentence that is true in all possible worlds.</a:t>
            </a:r>
            <a:endParaRPr lang="en-US">
              <a:latin typeface="Calibri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6349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385070F9-401A-D642-B51B-D70975F45C39}" type="slidenum">
              <a:rPr lang="en-US" sz="1200"/>
              <a:pPr eaLnBrk="1" hangingPunct="1"/>
              <a:t>22</a:t>
            </a:fld>
            <a:endParaRPr lang="en-US" sz="120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65538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>
                <a:latin typeface="Calibri" charset="0"/>
                <a:ea typeface="ＭＳ Ｐゴシック" charset="0"/>
                <a:cs typeface="ＭＳ Ｐゴシック" charset="0"/>
              </a:rPr>
              <a:t>Spot the pattern – which rule am I using?</a:t>
            </a:r>
          </a:p>
        </p:txBody>
      </p:sp>
      <p:sp>
        <p:nvSpPr>
          <p:cNvPr id="6553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54049CA2-8EA6-2748-8ACE-E4FE8C0EB5CB}" type="slidenum">
              <a:rPr lang="en-US" sz="1200"/>
              <a:pPr eaLnBrk="1" hangingPunct="1"/>
              <a:t>23</a:t>
            </a:fld>
            <a:endParaRPr lang="en-US" sz="120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67586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171450" indent="-171450">
              <a:buFontTx/>
              <a:buChar char="•"/>
            </a:pPr>
            <a:r>
              <a:rPr lang="en-US">
                <a:latin typeface="Calibri" charset="0"/>
                <a:ea typeface="ＭＳ Ｐゴシック" charset="0"/>
                <a:cs typeface="ＭＳ Ｐゴシック" charset="0"/>
              </a:rPr>
              <a:t>This shows how logical reasoning is an important part of probabilistic reasoning. </a:t>
            </a:r>
          </a:p>
          <a:p>
            <a:pPr marL="171450" indent="-171450">
              <a:buFontTx/>
              <a:buChar char="•"/>
            </a:pPr>
            <a:r>
              <a:rPr lang="en-US">
                <a:latin typeface="Calibri" charset="0"/>
                <a:ea typeface="ＭＳ Ｐゴシック" charset="0"/>
                <a:cs typeface="ＭＳ Ｐゴシック" charset="0"/>
              </a:rPr>
              <a:t>Often easier to determine probability after transforming expression into a logically equivalent form.</a:t>
            </a:r>
          </a:p>
        </p:txBody>
      </p:sp>
      <p:sp>
        <p:nvSpPr>
          <p:cNvPr id="6758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ED52824E-ACEC-A243-8A7F-9E2DC36754F7}" type="slidenum">
              <a:rPr lang="en-US" sz="1200"/>
              <a:pPr eaLnBrk="1" hangingPunct="1"/>
              <a:t>24</a:t>
            </a:fld>
            <a:endParaRPr lang="en-US" sz="120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18434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>
                <a:latin typeface="Calibri" charset="0"/>
                <a:ea typeface="ＭＳ Ｐゴシック" charset="0"/>
                <a:cs typeface="ＭＳ Ｐゴシック" charset="0"/>
              </a:rPr>
              <a:t>Comparison to game theory. How can you have full observability with nondeterminism? E.g. GPS system: knows its state, but doesn</a:t>
            </a:r>
            <a:r>
              <a:rPr lang="ja-JP" altLang="en-US">
                <a:latin typeface="Calibri" charset="0"/>
                <a:ea typeface="ＭＳ Ｐゴシック" charset="0"/>
                <a:cs typeface="ＭＳ Ｐゴシック" charset="0"/>
              </a:rPr>
              <a:t>’</a:t>
            </a:r>
            <a:r>
              <a:rPr lang="en-US" altLang="ja-JP">
                <a:latin typeface="Calibri" charset="0"/>
                <a:ea typeface="ＭＳ Ｐゴシック" charset="0"/>
                <a:cs typeface="ＭＳ Ｐゴシック" charset="0"/>
              </a:rPr>
              <a:t>t know whether driver will follow its instructions. Can argue philosophically that nondeterminism involves partial observability because there must be hidden factors that determine outcome.</a:t>
            </a:r>
            <a:endParaRPr lang="en-US">
              <a:latin typeface="Calibri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843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FDE167F-213A-C248-B951-D7EEABBBAECD}" type="slidenum">
              <a:rPr lang="en-US" sz="1200"/>
              <a:pPr eaLnBrk="1" hangingPunct="1"/>
              <a:t>2</a:t>
            </a:fld>
            <a:endParaRPr lang="en-US" sz="120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DO ON-LINE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93EA282-1ECE-2448-86A1-D76CAB058441}" type="slidenum">
              <a:rPr lang="en-US" smtClean="0"/>
              <a:pPr>
                <a:defRPr/>
              </a:pPr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7599906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70658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dirty="0">
                <a:latin typeface="Calibri" charset="0"/>
                <a:ea typeface="ＭＳ Ｐゴシック" charset="0"/>
                <a:cs typeface="ＭＳ Ｐゴシック" charset="0"/>
              </a:rPr>
              <a:t>Assignment: fill in marginal over 2 variables.</a:t>
            </a:r>
          </a:p>
          <a:p>
            <a:r>
              <a:rPr lang="en-US" dirty="0">
                <a:latin typeface="Calibri" charset="0"/>
                <a:ea typeface="ＭＳ Ｐゴシック" charset="0"/>
                <a:cs typeface="ＭＳ Ｐゴシック" charset="0"/>
              </a:rPr>
              <a:t>Second and third problem look similar but are different in the target.</a:t>
            </a:r>
          </a:p>
        </p:txBody>
      </p:sp>
      <p:sp>
        <p:nvSpPr>
          <p:cNvPr id="706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C7F365EE-76F9-B743-959D-95D1E9792631}" type="slidenum">
              <a:rPr lang="en-US" sz="1200"/>
              <a:pPr eaLnBrk="1" hangingPunct="1"/>
              <a:t>26</a:t>
            </a:fld>
            <a:endParaRPr lang="en-US" sz="1200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72706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dirty="0">
                <a:latin typeface="Calibri" charset="0"/>
                <a:ea typeface="ＭＳ Ｐゴシック" charset="0"/>
                <a:cs typeface="ＭＳ Ｐゴシック" charset="0"/>
              </a:rPr>
              <a:t>Assignment: fill in marginal over 2 variables.</a:t>
            </a:r>
          </a:p>
        </p:txBody>
      </p:sp>
      <p:sp>
        <p:nvSpPr>
          <p:cNvPr id="7270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3D44B68-4E31-4045-9743-FFDD8D3A6A74}" type="slidenum">
              <a:rPr lang="en-US" sz="1200"/>
              <a:pPr eaLnBrk="1" hangingPunct="1"/>
              <a:t>27</a:t>
            </a:fld>
            <a:endParaRPr lang="en-US" sz="1200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79874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>
                <a:latin typeface="Calibri" charset="0"/>
                <a:ea typeface="ＭＳ Ｐゴシック" charset="0"/>
                <a:cs typeface="ＭＳ Ｐゴシック" charset="0"/>
              </a:rPr>
              <a:t>Exercise: prove that conditioning leads to a well-defined normalized probability measure.</a:t>
            </a:r>
          </a:p>
        </p:txBody>
      </p:sp>
      <p:sp>
        <p:nvSpPr>
          <p:cNvPr id="7987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F1A2AA7B-FF2F-8241-AA95-BDDB5FA93BA7}" type="slidenum">
              <a:rPr lang="en-US" sz="1200"/>
              <a:pPr eaLnBrk="1" hangingPunct="1"/>
              <a:t>33</a:t>
            </a:fld>
            <a:endParaRPr lang="en-US" sz="1200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82946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dirty="0">
                <a:latin typeface="Calibri" charset="0"/>
                <a:ea typeface="ＭＳ Ｐゴシック" charset="0"/>
                <a:cs typeface="ＭＳ Ｐゴシック" charset="0"/>
              </a:rPr>
              <a:t>The point: thinking about conditionals is easier than thinking about </a:t>
            </a:r>
            <a:r>
              <a:rPr lang="en-US" dirty="0" smtClean="0">
                <a:latin typeface="Calibri" charset="0"/>
                <a:ea typeface="ＭＳ Ｐゴシック" charset="0"/>
                <a:cs typeface="ＭＳ Ｐゴシック" charset="0"/>
              </a:rPr>
              <a:t>conjunctions</a:t>
            </a:r>
          </a:p>
          <a:p>
            <a:r>
              <a:rPr lang="en-US" dirty="0" smtClean="0">
                <a:latin typeface="Calibri" charset="0"/>
                <a:ea typeface="ＭＳ Ｐゴシック" charset="0"/>
                <a:cs typeface="ＭＳ Ｐゴシック" charset="0"/>
              </a:rPr>
              <a:t>do ON-LINE</a:t>
            </a:r>
            <a:endParaRPr lang="en-US" dirty="0">
              <a:latin typeface="Calibri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8294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070F91A2-A543-4348-A6E4-6DDC1E5C7A43}" type="slidenum">
              <a:rPr lang="en-US" sz="1200"/>
              <a:pPr eaLnBrk="1" hangingPunct="1"/>
              <a:t>35</a:t>
            </a:fld>
            <a:endParaRPr lang="en-US" sz="1200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84994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dirty="0">
                <a:latin typeface="Calibri" charset="0"/>
                <a:ea typeface="ＭＳ Ｐゴシック" charset="0"/>
                <a:cs typeface="ＭＳ Ｐゴシック" charset="0"/>
              </a:rPr>
              <a:t>Product Rule: P(A,B) = P(A|B) x P(B)</a:t>
            </a:r>
          </a:p>
        </p:txBody>
      </p:sp>
      <p:sp>
        <p:nvSpPr>
          <p:cNvPr id="8499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A9C3C573-0B1E-DC46-A0D9-DA6FC65597B2}" type="slidenum">
              <a:rPr lang="en-US" sz="1200"/>
              <a:pPr eaLnBrk="1" hangingPunct="1"/>
              <a:t>36</a:t>
            </a:fld>
            <a:endParaRPr lang="en-US" sz="1200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8704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dirty="0">
                <a:latin typeface="Calibri" charset="0"/>
                <a:ea typeface="ＭＳ Ｐゴシック" charset="0"/>
                <a:cs typeface="ＭＳ Ｐゴシック" charset="0"/>
              </a:rPr>
              <a:t>Product Rule: P(A,B) = P(A|B) x P(B</a:t>
            </a:r>
            <a:r>
              <a:rPr lang="en-US" dirty="0" smtClean="0">
                <a:latin typeface="Calibri" charset="0"/>
                <a:ea typeface="ＭＳ Ｐゴシック" charset="0"/>
                <a:cs typeface="ＭＳ Ｐゴシック" charset="0"/>
              </a:rPr>
              <a:t>)</a:t>
            </a:r>
          </a:p>
          <a:p>
            <a:r>
              <a:rPr lang="en-US" dirty="0" smtClean="0">
                <a:latin typeface="Calibri" charset="0"/>
                <a:ea typeface="ＭＳ Ｐゴシック" charset="0"/>
                <a:cs typeface="ＭＳ Ｐゴシック" charset="0"/>
              </a:rPr>
              <a:t>P(TA</a:t>
            </a:r>
            <a:r>
              <a:rPr lang="en-US" baseline="0" dirty="0" smtClean="0">
                <a:latin typeface="Calibri" charset="0"/>
                <a:ea typeface="ＭＳ Ｐゴシック" charset="0"/>
                <a:cs typeface="ＭＳ Ｐゴシック" charset="0"/>
              </a:rPr>
              <a:t> = </a:t>
            </a:r>
            <a:r>
              <a:rPr lang="en-US" baseline="0" dirty="0" err="1" smtClean="0">
                <a:latin typeface="Calibri" charset="0"/>
                <a:ea typeface="ＭＳ Ｐゴシック" charset="0"/>
                <a:cs typeface="ＭＳ Ｐゴシック" charset="0"/>
              </a:rPr>
              <a:t>F|Cavity</a:t>
            </a:r>
            <a:r>
              <a:rPr lang="en-US" baseline="0" dirty="0" smtClean="0">
                <a:latin typeface="Calibri" charset="0"/>
                <a:ea typeface="ＭＳ Ｐゴシック" charset="0"/>
                <a:cs typeface="ＭＳ Ｐゴシック" charset="0"/>
              </a:rPr>
              <a:t> = F) = 0.08</a:t>
            </a:r>
            <a:endParaRPr lang="en-US" dirty="0">
              <a:latin typeface="Calibri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8704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D25E0818-E862-4843-9B53-26A98EAAD9CE}" type="slidenum">
              <a:rPr lang="en-US" sz="1200"/>
              <a:pPr eaLnBrk="1" hangingPunct="1"/>
              <a:t>37</a:t>
            </a:fld>
            <a:endParaRPr lang="en-US" sz="1200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93186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dirty="0">
                <a:latin typeface="Calibri" charset="0"/>
                <a:ea typeface="ＭＳ Ｐゴシック" charset="0"/>
                <a:cs typeface="ＭＳ Ｐゴシック" charset="0"/>
              </a:rPr>
              <a:t>Solution:</a:t>
            </a:r>
          </a:p>
          <a:p>
            <a:pPr eaLnBrk="1" hangingPunct="1"/>
            <a:r>
              <a:rPr lang="en-US" dirty="0">
                <a:latin typeface="Calibri" charset="0"/>
                <a:ea typeface="ＭＳ Ｐゴシック" charset="0"/>
                <a:cs typeface="ＭＳ Ｐゴシック" charset="0"/>
              </a:rPr>
              <a:t>1 or 2 -&gt; 3: use product rule.</a:t>
            </a:r>
            <a:br>
              <a:rPr lang="en-US" dirty="0">
                <a:latin typeface="Calibri" charset="0"/>
                <a:ea typeface="ＭＳ Ｐゴシック" charset="0"/>
                <a:cs typeface="ＭＳ Ｐゴシック" charset="0"/>
              </a:rPr>
            </a:br>
            <a:r>
              <a:rPr lang="en-US" dirty="0">
                <a:latin typeface="Calibri" charset="0"/>
                <a:ea typeface="ＭＳ Ｐゴシック" charset="0"/>
                <a:cs typeface="ＭＳ Ｐゴシック" charset="0"/>
              </a:rPr>
              <a:t>3 -&gt; 1: P(A|B) = P(A,B)/P(B) = P(A) x P(B) / P(B) = P(A).</a:t>
            </a:r>
          </a:p>
        </p:txBody>
      </p:sp>
      <p:sp>
        <p:nvSpPr>
          <p:cNvPr id="9318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0C24AE3B-A29A-8E45-B58C-35F6E0B147CD}" type="slidenum">
              <a:rPr lang="en-US" sz="1200"/>
              <a:pPr eaLnBrk="1" hangingPunct="1"/>
              <a:t>38</a:t>
            </a:fld>
            <a:endParaRPr lang="en-US" sz="1200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120834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>
              <a:latin typeface="Calibri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2083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66B7E517-83D7-CE44-8B10-F298CA3353F5}" type="slidenum">
              <a:rPr lang="en-US" sz="1200"/>
              <a:pPr eaLnBrk="1" hangingPunct="1"/>
              <a:t>40</a:t>
            </a:fld>
            <a:endParaRPr lang="en-US" sz="1200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12288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r>
              <a:rPr lang="en-US" dirty="0" smtClean="0">
                <a:latin typeface="Calibri" charset="0"/>
                <a:ea typeface="ＭＳ Ｐゴシック" charset="0"/>
                <a:cs typeface="ＭＳ Ｐゴシック" charset="0"/>
              </a:rPr>
              <a:t>independence at bottom applies for all values of variables.</a:t>
            </a:r>
          </a:p>
          <a:p>
            <a:pPr eaLnBrk="1" hangingPunct="1"/>
            <a:r>
              <a:rPr lang="en-US" dirty="0" smtClean="0">
                <a:latin typeface="Calibri" charset="0"/>
                <a:ea typeface="ＭＳ Ｐゴシック" charset="0"/>
                <a:cs typeface="ＭＳ Ｐゴシック" charset="0"/>
              </a:rPr>
              <a:t>Demonstrate in </a:t>
            </a:r>
            <a:r>
              <a:rPr lang="en-US" dirty="0" err="1" smtClean="0">
                <a:latin typeface="Calibri" charset="0"/>
                <a:ea typeface="ＭＳ Ｐゴシック" charset="0"/>
                <a:cs typeface="ＭＳ Ｐゴシック" charset="0"/>
              </a:rPr>
              <a:t>Aispace</a:t>
            </a:r>
            <a:r>
              <a:rPr lang="en-US" dirty="0" smtClean="0">
                <a:latin typeface="Calibri" charset="0"/>
                <a:ea typeface="ＭＳ Ｐゴシック" charset="0"/>
                <a:cs typeface="ＭＳ Ｐゴシック" charset="0"/>
              </a:rPr>
              <a:t> tool</a:t>
            </a:r>
            <a:r>
              <a:rPr lang="en-US" baseline="0" dirty="0" smtClean="0">
                <a:latin typeface="Calibri" charset="0"/>
                <a:ea typeface="ＭＳ Ｐゴシック" charset="0"/>
                <a:cs typeface="ＭＳ Ｐゴシック" charset="0"/>
              </a:rPr>
              <a:t> how </a:t>
            </a:r>
            <a:r>
              <a:rPr lang="en-US" baseline="0" dirty="0" err="1" smtClean="0">
                <a:latin typeface="Calibri" charset="0"/>
                <a:ea typeface="ＭＳ Ｐゴシック" charset="0"/>
                <a:cs typeface="ＭＳ Ｐゴシック" charset="0"/>
              </a:rPr>
              <a:t>probabilitiy</a:t>
            </a:r>
            <a:r>
              <a:rPr lang="en-US" baseline="0" dirty="0" smtClean="0">
                <a:latin typeface="Calibri" charset="0"/>
                <a:ea typeface="ＭＳ Ｐゴシック" charset="0"/>
                <a:cs typeface="ＭＳ Ｐゴシック" charset="0"/>
              </a:rPr>
              <a:t> </a:t>
            </a:r>
            <a:r>
              <a:rPr lang="en-US" baseline="0" smtClean="0">
                <a:latin typeface="Calibri" charset="0"/>
                <a:ea typeface="ＭＳ Ｐゴシック" charset="0"/>
                <a:cs typeface="ＭＳ Ｐゴシック" charset="0"/>
              </a:rPr>
              <a:t>doesn’t change.</a:t>
            </a:r>
            <a:endParaRPr lang="en-US" dirty="0">
              <a:latin typeface="Calibri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2288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5BF48225-98BC-7D46-B48B-7BA1A38CE57F}" type="slidenum">
              <a:rPr lang="en-US" sz="1200"/>
              <a:pPr eaLnBrk="1" hangingPunct="1"/>
              <a:t>41</a:t>
            </a:fld>
            <a:endParaRPr lang="en-US" sz="120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26626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>
                <a:latin typeface="Calibri" charset="0"/>
                <a:ea typeface="ＭＳ Ｐゴシック" charset="0"/>
                <a:cs typeface="ＭＳ Ｐゴシック" charset="0"/>
              </a:rPr>
              <a:t>More examples in game theory part.</a:t>
            </a:r>
          </a:p>
          <a:p>
            <a:pPr eaLnBrk="1" hangingPunct="1"/>
            <a:r>
              <a:rPr lang="en-US">
                <a:latin typeface="Calibri" charset="0"/>
                <a:ea typeface="ＭＳ Ｐゴシック" charset="0"/>
                <a:cs typeface="ＭＳ Ｐゴシック" charset="0"/>
              </a:rPr>
              <a:t>Other examples: invest in the stock market.</a:t>
            </a:r>
          </a:p>
          <a:p>
            <a:pPr eaLnBrk="1" hangingPunct="1"/>
            <a:r>
              <a:rPr lang="en-US">
                <a:latin typeface="Calibri" charset="0"/>
                <a:ea typeface="ＭＳ Ｐゴシック" charset="0"/>
                <a:cs typeface="ＭＳ Ｐゴシック" charset="0"/>
              </a:rPr>
              <a:t>Believe in God?!</a:t>
            </a:r>
          </a:p>
        </p:txBody>
      </p:sp>
      <p:sp>
        <p:nvSpPr>
          <p:cNvPr id="2662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6192C473-508D-1E4C-965B-6FD92E4018D4}" type="slidenum">
              <a:rPr lang="en-US" sz="1200"/>
              <a:pPr eaLnBrk="1" hangingPunct="1"/>
              <a:t>4</a:t>
            </a:fld>
            <a:endParaRPr lang="en-US" sz="1200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92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124930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>
              <a:latin typeface="Calibri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2493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373E0C94-A86B-E546-86F6-B6781485F6D4}" type="slidenum">
              <a:rPr lang="en-US" sz="1200"/>
              <a:pPr eaLnBrk="1" hangingPunct="1"/>
              <a:t>43</a:t>
            </a:fld>
            <a:endParaRPr lang="en-US" sz="1200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4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147458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>
                <a:latin typeface="Calibri" charset="0"/>
                <a:ea typeface="ＭＳ Ｐゴシック" charset="0"/>
                <a:cs typeface="ＭＳ Ｐゴシック" charset="0"/>
              </a:rPr>
              <a:t>Show in Aispace tool.</a:t>
            </a:r>
          </a:p>
        </p:txBody>
      </p:sp>
      <p:sp>
        <p:nvSpPr>
          <p:cNvPr id="1474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315DD974-8AB4-3E42-907E-A1FCCC40C313}" type="slidenum">
              <a:rPr lang="en-US" sz="1200"/>
              <a:pPr eaLnBrk="1" hangingPunct="1"/>
              <a:t>44</a:t>
            </a:fld>
            <a:endParaRPr lang="en-US" sz="120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22530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dirty="0">
              <a:latin typeface="Calibri" charset="0"/>
              <a:ea typeface="ＭＳ Ｐゴシック" charset="0"/>
              <a:cs typeface="ＭＳ Ｐゴシック" charset="0"/>
            </a:endParaRPr>
          </a:p>
          <a:p>
            <a:pPr eaLnBrk="1" hangingPunct="1"/>
            <a:r>
              <a:rPr lang="en-US" dirty="0">
                <a:latin typeface="Calibri" charset="0"/>
                <a:ea typeface="ＭＳ Ｐゴシック" charset="0"/>
                <a:cs typeface="ＭＳ Ｐゴシック" charset="0"/>
              </a:rPr>
              <a:t>We have to act in spite of this!</a:t>
            </a:r>
          </a:p>
          <a:p>
            <a:pPr eaLnBrk="1" hangingPunct="1"/>
            <a:r>
              <a:rPr lang="en-US" dirty="0">
                <a:latin typeface="Calibri" charset="0"/>
                <a:ea typeface="ＭＳ Ｐゴシック" charset="0"/>
                <a:cs typeface="ＭＳ Ｐゴシック" charset="0"/>
              </a:rPr>
              <a:t> Drawing conclusions under uncertainty.</a:t>
            </a:r>
          </a:p>
          <a:p>
            <a:pPr eaLnBrk="1" hangingPunct="1"/>
            <a:r>
              <a:rPr lang="en-US" dirty="0">
                <a:latin typeface="Calibri" charset="0"/>
                <a:ea typeface="ＭＳ Ｐゴシック" charset="0"/>
                <a:cs typeface="ＭＳ Ｐゴシック" charset="0"/>
              </a:rPr>
              <a:t>Connections with Statistics, Economics.</a:t>
            </a:r>
          </a:p>
          <a:p>
            <a:pPr eaLnBrk="1" hangingPunct="1"/>
            <a:r>
              <a:rPr lang="en-US" dirty="0">
                <a:latin typeface="Calibri" charset="0"/>
                <a:ea typeface="ＭＳ Ｐゴシック" charset="0"/>
                <a:cs typeface="ＭＳ Ｐゴシック" charset="0"/>
              </a:rPr>
              <a:t>AI has developed other approaches to uncertainty, not covered in this course.</a:t>
            </a:r>
          </a:p>
          <a:p>
            <a:pPr eaLnBrk="1" hangingPunct="1"/>
            <a:r>
              <a:rPr lang="en-US" dirty="0">
                <a:latin typeface="Calibri" charset="0"/>
                <a:ea typeface="ＭＳ Ｐゴシック" charset="0"/>
                <a:cs typeface="ＭＳ Ｐゴシック" charset="0"/>
              </a:rPr>
              <a:t>Recall early discussion about intelligent action.</a:t>
            </a:r>
          </a:p>
          <a:p>
            <a:pPr eaLnBrk="1" hangingPunct="1"/>
            <a:endParaRPr lang="en-US" dirty="0">
              <a:latin typeface="Calibri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2253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9FA4A292-A9AE-9742-AB00-17361598EDF4}" type="slidenum">
              <a:rPr lang="en-US" sz="1200"/>
              <a:pPr eaLnBrk="1" hangingPunct="1"/>
              <a:t>5</a:t>
            </a:fld>
            <a:endParaRPr lang="en-US" sz="120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2048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>
              <a:latin typeface="Calibri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2048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2D8481C9-CD4A-144C-A44E-3285556988F3}" type="slidenum">
              <a:rPr lang="en-US" sz="1200"/>
              <a:pPr eaLnBrk="1" hangingPunct="1"/>
              <a:t>6</a:t>
            </a:fld>
            <a:endParaRPr lang="en-US" sz="120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31746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>
                <a:latin typeface="Calibri" charset="0"/>
                <a:ea typeface="ＭＳ Ｐゴシック" charset="0"/>
                <a:cs typeface="ＭＳ Ｐゴシック" charset="0"/>
              </a:rPr>
              <a:t>Other examples: no logical rule for skytrain checks.</a:t>
            </a:r>
          </a:p>
          <a:p>
            <a:pPr eaLnBrk="1" hangingPunct="1"/>
            <a:r>
              <a:rPr lang="en-US">
                <a:latin typeface="Georgia" charset="0"/>
                <a:ea typeface="ＭＳ Ｐゴシック" charset="0"/>
                <a:cs typeface="ＭＳ Ｐゴシック" charset="0"/>
              </a:rPr>
              <a:t>Logical entailment is </a:t>
            </a:r>
            <a:r>
              <a:rPr lang="en-US" b="1">
                <a:latin typeface="Georgia" charset="0"/>
                <a:ea typeface="ＭＳ Ｐゴシック" charset="0"/>
                <a:cs typeface="ＭＳ Ｐゴシック" charset="0"/>
              </a:rPr>
              <a:t>deterministic</a:t>
            </a:r>
            <a:r>
              <a:rPr lang="en-US">
                <a:latin typeface="Georgia" charset="0"/>
                <a:ea typeface="ＭＳ Ｐゴシック" charset="0"/>
                <a:cs typeface="ＭＳ Ｐゴシック" charset="0"/>
              </a:rPr>
              <a:t>: given that the conditions hold, the consequence must hold also. </a:t>
            </a:r>
          </a:p>
          <a:p>
            <a:pPr eaLnBrk="1" hangingPunct="1"/>
            <a:endParaRPr lang="en-US">
              <a:latin typeface="Calibri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3174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33B23ADF-6F81-FC47-81D9-599DCA7745EE}" type="slidenum">
              <a:rPr lang="en-US" sz="1200"/>
              <a:pPr eaLnBrk="1" hangingPunct="1"/>
              <a:t>8</a:t>
            </a:fld>
            <a:endParaRPr lang="en-US" sz="120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33794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>
                <a:latin typeface="Calibri" charset="0"/>
                <a:ea typeface="ＭＳ Ｐゴシック" charset="0"/>
                <a:cs typeface="ＭＳ Ｐゴシック" charset="0"/>
              </a:rPr>
              <a:t>If we had complete knowledge, deterministic rules would be fine.</a:t>
            </a:r>
          </a:p>
          <a:p>
            <a:pPr eaLnBrk="1" hangingPunct="1"/>
            <a:r>
              <a:rPr lang="en-US">
                <a:latin typeface="Calibri" charset="0"/>
                <a:ea typeface="ＭＳ Ｐゴシック" charset="0"/>
                <a:cs typeface="ＭＳ Ｐゴシック" charset="0"/>
              </a:rPr>
              <a:t>(Laplace 19</a:t>
            </a:r>
            <a:r>
              <a:rPr lang="en-US" baseline="30000">
                <a:latin typeface="Calibri" charset="0"/>
                <a:ea typeface="ＭＳ Ｐゴシック" charset="0"/>
                <a:cs typeface="ＭＳ Ｐゴシック" charset="0"/>
              </a:rPr>
              <a:t>th</a:t>
            </a:r>
            <a:r>
              <a:rPr lang="en-US">
                <a:latin typeface="Calibri" charset="0"/>
                <a:ea typeface="ＭＳ Ｐゴシック" charset="0"/>
                <a:cs typeface="ＭＳ Ｐゴシック" charset="0"/>
              </a:rPr>
              <a:t> century).</a:t>
            </a:r>
          </a:p>
        </p:txBody>
      </p:sp>
      <p:sp>
        <p:nvSpPr>
          <p:cNvPr id="3379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D4B02CC4-9130-9647-8956-55239454D3E3}" type="slidenum">
              <a:rPr lang="en-US" sz="1200"/>
              <a:pPr eaLnBrk="1" hangingPunct="1"/>
              <a:t>9</a:t>
            </a:fld>
            <a:endParaRPr lang="en-US" sz="120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36866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>
                <a:latin typeface="Calibri" charset="0"/>
                <a:ea typeface="ＭＳ Ｐゴシック" charset="0"/>
                <a:cs typeface="ＭＳ Ｐゴシック" charset="0"/>
              </a:rPr>
              <a:t>Show how to graph in Bayes net.</a:t>
            </a:r>
          </a:p>
          <a:p>
            <a:pPr eaLnBrk="1" hangingPunct="1"/>
            <a:r>
              <a:rPr lang="en-US">
                <a:latin typeface="Calibri" charset="0"/>
                <a:ea typeface="ＭＳ Ｐゴシック" charset="0"/>
                <a:cs typeface="ＭＳ Ｐゴシック" charset="0"/>
              </a:rPr>
              <a:t>Variable like CSP. Do table CSP vs. logic. Assignment of value to variable. Sentence: Boolean combination of assignments= boolean combination of literals. Example with 3 variables, cavity etc. Proposition = set of possible worlds. Random variable example.</a:t>
            </a:r>
          </a:p>
          <a:p>
            <a:pPr eaLnBrk="1" hangingPunct="1">
              <a:buFontTx/>
              <a:buChar char="•"/>
            </a:pPr>
            <a:r>
              <a:rPr lang="en-US">
                <a:latin typeface="Calibri" charset="0"/>
                <a:ea typeface="ＭＳ Ｐゴシック" charset="0"/>
                <a:cs typeface="ＭＳ Ｐゴシック" charset="0"/>
              </a:rPr>
              <a:t> Sentences are also called events or propositions, more soon.</a:t>
            </a:r>
          </a:p>
          <a:p>
            <a:pPr eaLnBrk="1" hangingPunct="1">
              <a:buFontTx/>
              <a:buChar char="•"/>
            </a:pPr>
            <a:r>
              <a:rPr lang="en-US">
                <a:latin typeface="Calibri" charset="0"/>
                <a:ea typeface="ＭＳ Ｐゴシック" charset="0"/>
                <a:cs typeface="ＭＳ Ｐゴシック" charset="0"/>
              </a:rPr>
              <a:t> Can also have continuous variables (not covered).</a:t>
            </a:r>
          </a:p>
          <a:p>
            <a:pPr eaLnBrk="1" hangingPunct="1">
              <a:buFontTx/>
              <a:buChar char="•"/>
            </a:pPr>
            <a:r>
              <a:rPr lang="en-US">
                <a:latin typeface="Calibri" charset="0"/>
                <a:ea typeface="ＭＳ Ｐゴシック" charset="0"/>
                <a:cs typeface="ＭＳ Ｐゴシック" charset="0"/>
              </a:rPr>
              <a:t> Don</a:t>
            </a:r>
            <a:r>
              <a:rPr lang="ja-JP" altLang="en-US">
                <a:latin typeface="Calibri" charset="0"/>
                <a:ea typeface="ＭＳ Ｐゴシック" charset="0"/>
                <a:cs typeface="ＭＳ Ｐゴシック" charset="0"/>
              </a:rPr>
              <a:t>’</a:t>
            </a:r>
            <a:r>
              <a:rPr lang="en-US" altLang="ja-JP">
                <a:latin typeface="Calibri" charset="0"/>
                <a:ea typeface="ＭＳ Ｐゴシック" charset="0"/>
                <a:cs typeface="ＭＳ Ｐゴシック" charset="0"/>
              </a:rPr>
              <a:t>t confuse probabilistic variables with 1</a:t>
            </a:r>
            <a:r>
              <a:rPr lang="en-US" altLang="ja-JP" baseline="30000">
                <a:latin typeface="Calibri" charset="0"/>
                <a:ea typeface="ＭＳ Ｐゴシック" charset="0"/>
                <a:cs typeface="ＭＳ Ｐゴシック" charset="0"/>
              </a:rPr>
              <a:t>st</a:t>
            </a:r>
            <a:r>
              <a:rPr lang="en-US" altLang="ja-JP">
                <a:latin typeface="Calibri" charset="0"/>
                <a:ea typeface="ＭＳ Ｐゴシック" charset="0"/>
                <a:cs typeface="ＭＳ Ｐゴシック" charset="0"/>
              </a:rPr>
              <a:t>-order variables.</a:t>
            </a:r>
            <a:endParaRPr lang="en-US">
              <a:latin typeface="Calibri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3686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2CC698E5-3818-6746-825F-254C6EBB8E0C}" type="slidenum">
              <a:rPr lang="en-US" sz="1200"/>
              <a:pPr eaLnBrk="1" hangingPunct="1"/>
              <a:t>11</a:t>
            </a:fld>
            <a:endParaRPr lang="en-US" sz="120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38914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buFontTx/>
              <a:buChar char="•"/>
            </a:pPr>
            <a:r>
              <a:rPr lang="en-US">
                <a:latin typeface="Calibri" charset="0"/>
                <a:ea typeface="ＭＳ Ｐゴシック" charset="0"/>
                <a:cs typeface="ＭＳ Ｐゴシック" charset="0"/>
              </a:rPr>
              <a:t> Give example of possible world in Bayes net.</a:t>
            </a:r>
          </a:p>
          <a:p>
            <a:pPr eaLnBrk="1" hangingPunct="1">
              <a:lnSpc>
                <a:spcPct val="80000"/>
              </a:lnSpc>
            </a:pPr>
            <a:r>
              <a:rPr lang="en-US" sz="2800">
                <a:latin typeface="Calibri" charset="0"/>
                <a:ea typeface="ＭＳ Ｐゴシック" charset="0"/>
                <a:cs typeface="ＭＳ Ｐゴシック" charset="0"/>
              </a:rPr>
              <a:t> Atomic events are 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400">
                <a:latin typeface="Calibri" charset="0"/>
                <a:ea typeface="ＭＳ Ｐゴシック" charset="0"/>
              </a:rPr>
              <a:t>mutually exclusive: at most one is true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400">
                <a:latin typeface="Calibri" charset="0"/>
                <a:ea typeface="ＭＳ Ｐゴシック" charset="0"/>
              </a:rPr>
              <a:t>Exhaustive: at least one is true</a:t>
            </a:r>
          </a:p>
          <a:p>
            <a:pPr lvl="1" eaLnBrk="1" hangingPunct="1">
              <a:lnSpc>
                <a:spcPct val="80000"/>
              </a:lnSpc>
            </a:pPr>
            <a:endParaRPr lang="en-US" sz="2400">
              <a:latin typeface="Calibri" charset="0"/>
              <a:ea typeface="ＭＳ Ｐゴシック" charset="0"/>
            </a:endParaRPr>
          </a:p>
          <a:p>
            <a:pPr lvl="1" eaLnBrk="1" hangingPunct="1">
              <a:lnSpc>
                <a:spcPct val="80000"/>
              </a:lnSpc>
            </a:pPr>
            <a:r>
              <a:rPr lang="en-US" sz="2400">
                <a:latin typeface="Calibri" charset="0"/>
                <a:ea typeface="ＭＳ Ｐゴシック" charset="0"/>
              </a:rPr>
              <a:t>Actually, a variable in logic is a term.</a:t>
            </a:r>
          </a:p>
          <a:p>
            <a:pPr eaLnBrk="1" hangingPunct="1"/>
            <a:endParaRPr lang="en-US">
              <a:latin typeface="Calibri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3891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617B6C20-3391-4448-8A09-8AC109A3418C}" type="slidenum">
              <a:rPr lang="en-US" sz="1200"/>
              <a:pPr eaLnBrk="1" hangingPunct="1"/>
              <a:t>12</a:t>
            </a:fld>
            <a:endParaRPr lang="en-US" sz="120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9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" name="Rectangle 20"/>
          <p:cNvSpPr>
            <a:spLocks noChangeArrowheads="1"/>
          </p:cNvSpPr>
          <p:nvPr/>
        </p:nvSpPr>
        <p:spPr bwMode="white">
          <a:xfrm>
            <a:off x="8991600" y="3175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Rectangle 21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Rectangle 23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46050" y="6391275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55575" y="2419350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ea typeface="+mn-ea"/>
              <a:cs typeface="+mn-cs"/>
            </a:endParaRPr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2400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3" name="Oval 12"/>
          <p:cNvSpPr/>
          <p:nvPr/>
        </p:nvSpPr>
        <p:spPr>
          <a:xfrm>
            <a:off x="4267200" y="211455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  <a:ea typeface="ＭＳ Ｐゴシック" charset="0"/>
              <a:cs typeface="ＭＳ Ｐゴシック" charset="0"/>
            </a:endParaRPr>
          </a:p>
        </p:txBody>
      </p:sp>
      <p:sp>
        <p:nvSpPr>
          <p:cNvPr id="14" name="Oval 13"/>
          <p:cNvSpPr/>
          <p:nvPr/>
        </p:nvSpPr>
        <p:spPr>
          <a:xfrm>
            <a:off x="4362450" y="2209800"/>
            <a:ext cx="419100" cy="42068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  <a:ea typeface="ＭＳ Ｐゴシック" charset="0"/>
              <a:cs typeface="ＭＳ Ｐゴシック" charset="0"/>
            </a:endParaRP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5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8688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74C67B-9997-E74B-A7CE-1D0FD9FF8A4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463025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330388-1E91-7740-B777-81AE0AE11B8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540408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9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" name="Rectangle 20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Rectangle 21"/>
          <p:cNvSpPr>
            <a:spLocks noChangeArrowheads="1"/>
          </p:cNvSpPr>
          <p:nvPr/>
        </p:nvSpPr>
        <p:spPr bwMode="white">
          <a:xfrm>
            <a:off x="0" y="0"/>
            <a:ext cx="9144000" cy="155575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Rectangle 23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46050" y="6391275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52400" y="155575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 rot="5400000">
            <a:off x="4021137" y="3278188"/>
            <a:ext cx="6245225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ea typeface="+mn-ea"/>
              <a:cs typeface="+mn-cs"/>
            </a:endParaRPr>
          </a:p>
        </p:txBody>
      </p:sp>
      <p:sp>
        <p:nvSpPr>
          <p:cNvPr id="11" name="Oval 10"/>
          <p:cNvSpPr/>
          <p:nvPr/>
        </p:nvSpPr>
        <p:spPr>
          <a:xfrm>
            <a:off x="6838950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  <a:ea typeface="ＭＳ Ｐゴシック" charset="0"/>
              <a:cs typeface="ＭＳ Ｐゴシック" charset="0"/>
            </a:endParaRPr>
          </a:p>
        </p:txBody>
      </p:sp>
      <p:sp>
        <p:nvSpPr>
          <p:cNvPr id="12" name="Oval 11"/>
          <p:cNvSpPr/>
          <p:nvPr/>
        </p:nvSpPr>
        <p:spPr>
          <a:xfrm>
            <a:off x="6934200" y="3021013"/>
            <a:ext cx="420688" cy="419100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  <a:ea typeface="ＭＳ Ｐゴシック" charset="0"/>
              <a:cs typeface="ＭＳ Ｐゴシック" charset="0"/>
            </a:endParaRP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6915150" y="3009900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BB901B-5C02-7548-8247-044947E5A0A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4" name="Date Placeholder 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460760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2450" y="1027113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CEE548-0570-014B-8694-E616F9A336B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249911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" name="Rectangle 20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Rectangle 21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Rectangle 23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Rectangle 24"/>
          <p:cNvSpPr>
            <a:spLocks noChangeArrowheads="1"/>
          </p:cNvSpPr>
          <p:nvPr/>
        </p:nvSpPr>
        <p:spPr bwMode="white">
          <a:xfrm>
            <a:off x="152400" y="2286000"/>
            <a:ext cx="8832850" cy="3048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Rectangle 25"/>
          <p:cNvSpPr>
            <a:spLocks noChangeArrowheads="1"/>
          </p:cNvSpPr>
          <p:nvPr/>
        </p:nvSpPr>
        <p:spPr bwMode="auto">
          <a:xfrm>
            <a:off x="155575" y="142875"/>
            <a:ext cx="8832850" cy="213995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46050" y="6391275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52400" y="152400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152400" y="2438400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ea typeface="+mn-ea"/>
              <a:cs typeface="+mn-cs"/>
            </a:endParaRPr>
          </a:p>
        </p:txBody>
      </p:sp>
      <p:sp>
        <p:nvSpPr>
          <p:cNvPr id="13" name="Oval 12"/>
          <p:cNvSpPr/>
          <p:nvPr/>
        </p:nvSpPr>
        <p:spPr>
          <a:xfrm>
            <a:off x="4267200" y="211455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  <a:ea typeface="ＭＳ Ｐゴシック" charset="0"/>
              <a:cs typeface="ＭＳ Ｐゴシック" charset="0"/>
            </a:endParaRPr>
          </a:p>
        </p:txBody>
      </p:sp>
      <p:sp>
        <p:nvSpPr>
          <p:cNvPr id="14" name="Oval 13"/>
          <p:cNvSpPr/>
          <p:nvPr/>
        </p:nvSpPr>
        <p:spPr>
          <a:xfrm>
            <a:off x="4362450" y="2209800"/>
            <a:ext cx="419100" cy="42068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  <a:ea typeface="ＭＳ Ｐゴシック" charset="0"/>
              <a:cs typeface="ＭＳ Ｐゴシック" charset="0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" name="Date Placeholder 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8688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4125E3-A3E6-6549-8B0A-6D248200D48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071730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traight Connector 19"/>
          <p:cNvSpPr>
            <a:spLocks noChangeShapeType="1"/>
          </p:cNvSpPr>
          <p:nvPr/>
        </p:nvSpPr>
        <p:spPr bwMode="auto">
          <a:xfrm flipV="1">
            <a:off x="4562475" y="1576388"/>
            <a:ext cx="9525" cy="4818062"/>
          </a:xfrm>
          <a:prstGeom prst="line">
            <a:avLst/>
          </a:prstGeom>
          <a:noFill/>
          <a:ln w="9525">
            <a:solidFill>
              <a:schemeClr val="tx2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10325"/>
            <a:ext cx="3044825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AE4618-7648-BB45-BB73-87D9EBF4BCC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265533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19"/>
          <p:cNvSpPr>
            <a:spLocks noChangeShapeType="1"/>
          </p:cNvSpPr>
          <p:nvPr/>
        </p:nvSpPr>
        <p:spPr bwMode="auto">
          <a:xfrm flipV="1">
            <a:off x="4572000" y="2200275"/>
            <a:ext cx="0" cy="4187825"/>
          </a:xfrm>
          <a:prstGeom prst="line">
            <a:avLst/>
          </a:prstGeom>
          <a:noFill/>
          <a:ln w="9525">
            <a:solidFill>
              <a:schemeClr val="tx2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Rectangle 20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Rectangle 21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" name="Rectangle 23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" name="Rectangle 24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152400" y="1371600"/>
            <a:ext cx="8832850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  <a:ea typeface="ＭＳ Ｐゴシック" charset="0"/>
              <a:cs typeface="ＭＳ Ｐゴシック" charset="0"/>
            </a:endParaRP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050" y="6391275"/>
            <a:ext cx="8832850" cy="31115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152400" y="1279525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ea typeface="+mn-ea"/>
              <a:cs typeface="+mn-cs"/>
            </a:endParaRPr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575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6" name="Oval 15"/>
          <p:cNvSpPr/>
          <p:nvPr/>
        </p:nvSpPr>
        <p:spPr>
          <a:xfrm>
            <a:off x="4267200" y="955675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  <a:ea typeface="ＭＳ Ｐゴシック" charset="0"/>
              <a:cs typeface="ＭＳ Ｐゴシック" charset="0"/>
            </a:endParaRPr>
          </a:p>
        </p:txBody>
      </p:sp>
      <p:sp>
        <p:nvSpPr>
          <p:cNvPr id="17" name="Oval 16"/>
          <p:cNvSpPr/>
          <p:nvPr/>
        </p:nvSpPr>
        <p:spPr>
          <a:xfrm>
            <a:off x="4362450" y="1050925"/>
            <a:ext cx="419100" cy="42068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  <a:ea typeface="ＭＳ Ｐゴシック" charset="0"/>
              <a:cs typeface="ＭＳ Ｐゴシック" charset="0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8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9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10325"/>
            <a:ext cx="35814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988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41D3D5-6151-9A40-A0D1-B438B033D37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914638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638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3C2119-D2E1-C140-97CB-AEBCD8499F7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9863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9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" name="Rectangle 20"/>
          <p:cNvSpPr>
            <a:spLocks noChangeArrowheads="1"/>
          </p:cNvSpPr>
          <p:nvPr/>
        </p:nvSpPr>
        <p:spPr bwMode="white">
          <a:xfrm>
            <a:off x="0" y="0"/>
            <a:ext cx="9144000" cy="155575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" name="Rectangle 23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46050" y="6391275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152400" y="158750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8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5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41A95AD9-A76C-7E46-B766-7E9D464293F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57578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52400" y="152400"/>
            <a:ext cx="8832850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6" name="Rectangle 20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Rectangle 23"/>
          <p:cNvSpPr>
            <a:spLocks noChangeArrowheads="1"/>
          </p:cNvSpPr>
          <p:nvPr/>
        </p:nvSpPr>
        <p:spPr bwMode="white">
          <a:xfrm>
            <a:off x="0" y="0"/>
            <a:ext cx="9144000" cy="119063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Rectangle 24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  <a:ea typeface="ＭＳ Ｐゴシック" charset="0"/>
              <a:cs typeface="ＭＳ Ｐゴシック" charset="0"/>
            </a:endParaRPr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52400" y="152400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152400" y="533400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ea typeface="+mn-ea"/>
              <a:cs typeface="+mn-cs"/>
            </a:endParaRPr>
          </a:p>
        </p:txBody>
      </p:sp>
      <p:sp>
        <p:nvSpPr>
          <p:cNvPr id="13" name="Oval 12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  <a:ea typeface="ＭＳ Ｐゴシック" charset="0"/>
              <a:cs typeface="ＭＳ Ｐゴシック" charset="0"/>
            </a:endParaRPr>
          </a:p>
        </p:txBody>
      </p:sp>
      <p:sp>
        <p:nvSpPr>
          <p:cNvPr id="14" name="Oval 13"/>
          <p:cNvSpPr/>
          <p:nvPr/>
        </p:nvSpPr>
        <p:spPr>
          <a:xfrm>
            <a:off x="1390650" y="323850"/>
            <a:ext cx="419100" cy="419100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  <a:ea typeface="ＭＳ Ｐゴシック" charset="0"/>
              <a:cs typeface="ＭＳ Ｐゴシック" charset="0"/>
            </a:endParaRPr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49225" y="6388100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6" name="Slide Number Placeholder 6"/>
          <p:cNvSpPr>
            <a:spLocks noGrp="1"/>
          </p:cNvSpPr>
          <p:nvPr>
            <p:ph type="sldNum" sz="quarter" idx="10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9811CC-D6E9-E34A-AC15-198F1B88FAD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7" name="Date Placeholder 4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" name="Footer Placeholder 5"/>
          <p:cNvSpPr>
            <a:spLocks noGrp="1"/>
          </p:cNvSpPr>
          <p:nvPr>
            <p:ph type="ftr" sz="quarter" idx="12"/>
          </p:nvPr>
        </p:nvSpPr>
        <p:spPr>
          <a:xfrm>
            <a:off x="301625" y="6410325"/>
            <a:ext cx="3382963" cy="366713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43256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152400" y="533400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ea typeface="+mn-ea"/>
              <a:cs typeface="+mn-cs"/>
            </a:endParaRPr>
          </a:p>
        </p:txBody>
      </p:sp>
      <p:sp>
        <p:nvSpPr>
          <p:cNvPr id="6" name="Rectangle 20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Rectangle 23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Rectangle 24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2850" cy="301625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  <a:ea typeface="ＭＳ Ｐゴシック" charset="0"/>
              <a:cs typeface="ＭＳ Ｐゴシック" charset="0"/>
            </a:endParaRPr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575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3" name="Oval 12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  <a:ea typeface="ＭＳ Ｐゴシック" charset="0"/>
              <a:cs typeface="ＭＳ Ｐゴシック" charset="0"/>
            </a:endParaRPr>
          </a:p>
        </p:txBody>
      </p:sp>
      <p:sp>
        <p:nvSpPr>
          <p:cNvPr id="14" name="Oval 13"/>
          <p:cNvSpPr/>
          <p:nvPr/>
        </p:nvSpPr>
        <p:spPr>
          <a:xfrm>
            <a:off x="1390650" y="323850"/>
            <a:ext cx="419100" cy="419100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  <a:ea typeface="ＭＳ Ｐゴシック" charset="0"/>
              <a:cs typeface="ＭＳ Ｐゴシック" charset="0"/>
            </a:endParaRPr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49225" y="6388100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Slide Number Placeholder 6"/>
          <p:cNvSpPr>
            <a:spLocks noGrp="1"/>
          </p:cNvSpPr>
          <p:nvPr>
            <p:ph type="sldNum" sz="quarter" idx="10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E86077-4566-2A44-A6FE-16C53048EF3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7" name="Date Placeholder 4"/>
          <p:cNvSpPr>
            <a:spLocks noGrp="1"/>
          </p:cNvSpPr>
          <p:nvPr>
            <p:ph type="dt" sz="half" idx="11"/>
          </p:nvPr>
        </p:nvSpPr>
        <p:spPr>
          <a:xfrm>
            <a:off x="5788025" y="6405563"/>
            <a:ext cx="3044825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" name="Footer Placeholder 5"/>
          <p:cNvSpPr>
            <a:spLocks noGrp="1"/>
          </p:cNvSpPr>
          <p:nvPr>
            <p:ph type="ftr" sz="quarter" idx="12"/>
          </p:nvPr>
        </p:nvSpPr>
        <p:spPr>
          <a:xfrm>
            <a:off x="301625" y="6410325"/>
            <a:ext cx="3584575" cy="366713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16506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7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825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225" y="6388100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5563"/>
            <a:ext cx="3044825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rgbClr val="FFFFFF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325"/>
            <a:ext cx="3581400" cy="366713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FFFFFF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575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350"/>
            <a:ext cx="8832850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ea typeface="+mn-ea"/>
              <a:cs typeface="+mn-cs"/>
            </a:endParaRPr>
          </a:p>
        </p:txBody>
      </p:sp>
      <p:sp>
        <p:nvSpPr>
          <p:cNvPr id="12" name="Oval 11"/>
          <p:cNvSpPr/>
          <p:nvPr/>
        </p:nvSpPr>
        <p:spPr>
          <a:xfrm>
            <a:off x="4267200" y="955675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  <a:ea typeface="ＭＳ Ｐゴシック" charset="0"/>
              <a:cs typeface="ＭＳ Ｐゴシック" charset="0"/>
            </a:endParaRPr>
          </a:p>
        </p:txBody>
      </p:sp>
      <p:sp>
        <p:nvSpPr>
          <p:cNvPr id="15" name="Oval 14"/>
          <p:cNvSpPr/>
          <p:nvPr/>
        </p:nvSpPr>
        <p:spPr>
          <a:xfrm>
            <a:off x="4362450" y="1050925"/>
            <a:ext cx="419100" cy="42068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  <a:ea typeface="ＭＳ Ｐゴシック" charset="0"/>
              <a:cs typeface="ＭＳ Ｐゴシック" charset="0"/>
            </a:endParaRPr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39813"/>
            <a:ext cx="457200" cy="441325"/>
          </a:xfrm>
          <a:prstGeom prst="rect">
            <a:avLst/>
          </a:prstGeom>
        </p:spPr>
        <p:txBody>
          <a:bodyPr vert="horz" wrap="square" lIns="45720" tIns="45720" rIns="45720" bIns="45720" numCol="1" anchor="ctr" anchorCtr="0" compatLnSpc="1">
            <a:prstTxWarp prst="textNoShape">
              <a:avLst/>
            </a:prstTxWarp>
            <a:normAutofit/>
          </a:bodyPr>
          <a:lstStyle>
            <a:lvl1pPr algn="ctr">
              <a:defRPr sz="1600">
                <a:solidFill>
                  <a:srgbClr val="7B9899"/>
                </a:solidFill>
              </a:defRPr>
            </a:lvl1pPr>
          </a:lstStyle>
          <a:p>
            <a:pPr>
              <a:defRPr/>
            </a:pPr>
            <a:fld id="{DA714089-CA00-E346-AB1E-3D4595AFD05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38" name="Title Placeholder 21"/>
          <p:cNvSpPr>
            <a:spLocks noGrp="1"/>
          </p:cNvSpPr>
          <p:nvPr>
            <p:ph type="title"/>
          </p:nvPr>
        </p:nvSpPr>
        <p:spPr bwMode="auto">
          <a:xfrm>
            <a:off x="301625" y="228600"/>
            <a:ext cx="8534400" cy="758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39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301625" y="1524000"/>
            <a:ext cx="8534400" cy="4598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77" r:id="rId1"/>
    <p:sldLayoutId id="2147484278" r:id="rId2"/>
    <p:sldLayoutId id="2147484279" r:id="rId3"/>
    <p:sldLayoutId id="2147484280" r:id="rId4"/>
    <p:sldLayoutId id="2147484281" r:id="rId5"/>
    <p:sldLayoutId id="2147484282" r:id="rId6"/>
    <p:sldLayoutId id="2147484283" r:id="rId7"/>
    <p:sldLayoutId id="2147484284" r:id="rId8"/>
    <p:sldLayoutId id="2147484285" r:id="rId9"/>
    <p:sldLayoutId id="2147484286" r:id="rId10"/>
    <p:sldLayoutId id="2147484287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300" kern="1200">
          <a:solidFill>
            <a:srgbClr val="7B9899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charset="0"/>
        <a:buChar char=""/>
        <a:defRPr sz="27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547688" indent="-2730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charset="0"/>
        <a:buChar char=""/>
        <a:defRPr sz="2200" kern="1200">
          <a:solidFill>
            <a:schemeClr val="tx2"/>
          </a:solidFill>
          <a:latin typeface="+mn-lt"/>
          <a:ea typeface="ＭＳ Ｐゴシック" charset="-128"/>
          <a:cs typeface="+mn-cs"/>
        </a:defRPr>
      </a:lvl2pPr>
      <a:lvl3pPr marL="822325" indent="-228600" algn="l" rtl="0" eaLnBrk="0" fontAlgn="base" hangingPunct="0">
        <a:spcBef>
          <a:spcPct val="20000"/>
        </a:spcBef>
        <a:spcAft>
          <a:spcPct val="0"/>
        </a:spcAft>
        <a:buClr>
          <a:srgbClr val="8CADAE"/>
        </a:buClr>
        <a:buSzPct val="75000"/>
        <a:buFont typeface="Wingdings 2" charset="0"/>
        <a:buChar char="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096963" indent="-228600" algn="l" rtl="0" eaLnBrk="0" fontAlgn="base" hangingPunct="0">
        <a:spcBef>
          <a:spcPct val="20000"/>
        </a:spcBef>
        <a:spcAft>
          <a:spcPct val="0"/>
        </a:spcAft>
        <a:buClr>
          <a:srgbClr val="8C7B70"/>
        </a:buClr>
        <a:buSzPct val="70000"/>
        <a:buFont typeface="Wingdings" charset="0"/>
        <a:buChar char=""/>
        <a:defRPr sz="2000" kern="1200">
          <a:solidFill>
            <a:schemeClr val="tx2"/>
          </a:solidFill>
          <a:latin typeface="+mn-lt"/>
          <a:ea typeface="ＭＳ Ｐゴシック" charset="-128"/>
          <a:cs typeface="+mn-cs"/>
        </a:defRPr>
      </a:lvl4pPr>
      <a:lvl5pPr marL="1371600" indent="-228600" algn="l" rtl="0" eaLnBrk="0" fontAlgn="base" hangingPunct="0">
        <a:spcBef>
          <a:spcPct val="20000"/>
        </a:spcBef>
        <a:spcAft>
          <a:spcPct val="0"/>
        </a:spcAft>
        <a:buClr>
          <a:srgbClr val="8FB08C"/>
        </a:buClr>
        <a:buChar char="•"/>
        <a:defRPr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Relationship Id="rId3" Type="http://schemas.openxmlformats.org/officeDocument/2006/relationships/image" Target="../media/image3.pn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Relationship Id="rId3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Relationship Id="rId3" Type="http://schemas.openxmlformats.org/officeDocument/2006/relationships/image" Target="../media/image4.png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Relationship Id="rId3" Type="http://schemas.openxmlformats.org/officeDocument/2006/relationships/image" Target="../media/image5.png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0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3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4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5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6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7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8.xml"/><Relationship Id="rId3" Type="http://schemas.openxmlformats.org/officeDocument/2006/relationships/image" Target="../media/image6.png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9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0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eaLnBrk="1" hangingPunct="1">
              <a:buFont typeface="Wingdings 2" pitchFamily="-103" charset="2"/>
              <a:buNone/>
              <a:defRPr/>
            </a:pPr>
            <a:r>
              <a:rPr lang="en-US" cap="none" smtClean="0">
                <a:ea typeface="ＭＳ Ｐゴシック" pitchFamily="-103" charset="-128"/>
                <a:cs typeface="ＭＳ Ｐゴシック" pitchFamily="-103" charset="-128"/>
              </a:rPr>
              <a:t>CMPT 310</a:t>
            </a:r>
          </a:p>
          <a:p>
            <a:pPr eaLnBrk="1" hangingPunct="1">
              <a:buFont typeface="Wingdings 2" pitchFamily="-103" charset="2"/>
              <a:buNone/>
              <a:defRPr/>
            </a:pPr>
            <a:r>
              <a:rPr lang="en-US" cap="none" smtClean="0">
                <a:ea typeface="ＭＳ Ｐゴシック" pitchFamily="-103" charset="-128"/>
                <a:cs typeface="ＭＳ Ｐゴシック" pitchFamily="-103" charset="-128"/>
              </a:rPr>
              <a:t>CHAPTER 13</a:t>
            </a:r>
          </a:p>
          <a:p>
            <a:pPr eaLnBrk="1" hangingPunct="1">
              <a:buFont typeface="Wingdings 2" pitchFamily="-103" charset="2"/>
              <a:buNone/>
              <a:defRPr/>
            </a:pPr>
            <a:r>
              <a:rPr lang="en-US" cap="none" smtClean="0">
                <a:ea typeface="ＭＳ Ｐゴシック" pitchFamily="-103" charset="-128"/>
                <a:cs typeface="ＭＳ Ｐゴシック" pitchFamily="-103" charset="-128"/>
              </a:rPr>
              <a:t>Oliver Schulte</a:t>
            </a:r>
          </a:p>
        </p:txBody>
      </p:sp>
      <p:sp>
        <p:nvSpPr>
          <p:cNvPr id="14338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Georgia" charset="0"/>
                <a:ea typeface="ＭＳ Ｐゴシック" charset="0"/>
                <a:cs typeface="ＭＳ Ｐゴシック" charset="0"/>
              </a:rPr>
              <a:t>Uncertainty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>
          <a:xfrm>
            <a:off x="1368425" y="2743200"/>
            <a:ext cx="6480175" cy="1673225"/>
          </a:xfrm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4818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>
                <a:latin typeface="Georgia" charset="0"/>
                <a:ea typeface="ＭＳ Ｐゴシック" charset="0"/>
                <a:cs typeface="ＭＳ Ｐゴシック" charset="0"/>
              </a:rPr>
              <a:t>Probability Syntax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solidFill>
                  <a:srgbClr val="7B9899"/>
                </a:solidFill>
                <a:latin typeface="Georgia" charset="0"/>
                <a:ea typeface="ＭＳ Ｐゴシック" charset="0"/>
                <a:cs typeface="ＭＳ Ｐゴシック" charset="0"/>
              </a:rPr>
              <a:t>Probability Syntax</a:t>
            </a:r>
          </a:p>
        </p:txBody>
      </p:sp>
      <p:sp>
        <p:nvSpPr>
          <p:cNvPr id="35842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01625" y="1527175"/>
            <a:ext cx="8504238" cy="4797425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1800" dirty="0">
                <a:latin typeface="Georgia" charset="0"/>
                <a:ea typeface="ＭＳ Ｐゴシック" charset="0"/>
                <a:cs typeface="ＭＳ Ｐゴシック" charset="0"/>
              </a:rPr>
              <a:t>Basic element: </a:t>
            </a:r>
            <a:r>
              <a:rPr lang="en-US" sz="1800" dirty="0">
                <a:solidFill>
                  <a:srgbClr val="FF0000"/>
                </a:solidFill>
                <a:latin typeface="Georgia" charset="0"/>
                <a:ea typeface="ＭＳ Ｐゴシック" charset="0"/>
                <a:cs typeface="ＭＳ Ｐゴシック" charset="0"/>
              </a:rPr>
              <a:t>variable </a:t>
            </a:r>
            <a:r>
              <a:rPr lang="en-US" sz="1800" dirty="0">
                <a:latin typeface="Georgia" charset="0"/>
                <a:ea typeface="ＭＳ Ｐゴシック" charset="0"/>
                <a:cs typeface="ＭＳ Ｐゴシック" charset="0"/>
              </a:rPr>
              <a:t>that can be assigned a value. 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1800" dirty="0" smtClean="0">
                <a:latin typeface="Georgia" charset="0"/>
                <a:ea typeface="ＭＳ Ｐゴシック" charset="0"/>
              </a:rPr>
              <a:t>Traditionally </a:t>
            </a:r>
            <a:r>
              <a:rPr lang="en-US" sz="1800" smtClean="0">
                <a:latin typeface="Georgia" charset="0"/>
                <a:ea typeface="ＭＳ Ｐゴシック" charset="0"/>
              </a:rPr>
              <a:t>a </a:t>
            </a:r>
            <a:r>
              <a:rPr lang="en-US" sz="1800" u="sng" smtClean="0">
                <a:latin typeface="Georgia" charset="0"/>
                <a:ea typeface="ＭＳ Ｐゴシック" charset="0"/>
              </a:rPr>
              <a:t>factored </a:t>
            </a:r>
            <a:r>
              <a:rPr lang="en-US" sz="1800" u="sng" dirty="0" smtClean="0">
                <a:latin typeface="Georgia" charset="0"/>
                <a:ea typeface="ＭＳ Ｐゴシック" charset="0"/>
              </a:rPr>
              <a:t>representation</a:t>
            </a:r>
            <a:endParaRPr lang="en-US" sz="1800" dirty="0">
              <a:latin typeface="Georgia" charset="0"/>
              <a:ea typeface="ＭＳ Ｐゴシック" charset="0"/>
            </a:endParaRPr>
          </a:p>
          <a:p>
            <a:pPr lvl="4" eaLnBrk="1" hangingPunct="1">
              <a:lnSpc>
                <a:spcPct val="80000"/>
              </a:lnSpc>
            </a:pPr>
            <a:endParaRPr lang="en-US" dirty="0">
              <a:latin typeface="Georgia" charset="0"/>
              <a:ea typeface="ＭＳ Ｐゴシック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en-US" sz="1800" dirty="0">
                <a:solidFill>
                  <a:srgbClr val="0000FF"/>
                </a:solidFill>
                <a:latin typeface="Georgia" charset="0"/>
                <a:ea typeface="ＭＳ Ｐゴシック" charset="0"/>
                <a:cs typeface="ＭＳ Ｐゴシック" charset="0"/>
              </a:rPr>
              <a:t>Boolean</a:t>
            </a:r>
            <a:r>
              <a:rPr lang="en-US" sz="1800" dirty="0">
                <a:latin typeface="Georgia" charset="0"/>
                <a:ea typeface="ＭＳ Ｐゴシック" charset="0"/>
                <a:cs typeface="ＭＳ Ｐゴシック" charset="0"/>
              </a:rPr>
              <a:t> variables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sz="1800" dirty="0">
                <a:latin typeface="Georgia" charset="0"/>
                <a:ea typeface="ＭＳ Ｐゴシック" charset="0"/>
              </a:rPr>
              <a:t>e.g., </a:t>
            </a:r>
            <a:r>
              <a:rPr lang="en-US" sz="1800" i="1" dirty="0">
                <a:latin typeface="Georgia" charset="0"/>
                <a:ea typeface="ＭＳ Ｐゴシック" charset="0"/>
              </a:rPr>
              <a:t>Cavity</a:t>
            </a:r>
            <a:r>
              <a:rPr lang="en-US" sz="1800" dirty="0">
                <a:latin typeface="Georgia" charset="0"/>
                <a:ea typeface="ＭＳ Ｐゴシック" charset="0"/>
              </a:rPr>
              <a:t> (do I have a cavity?)
</a:t>
            </a:r>
          </a:p>
          <a:p>
            <a:pPr eaLnBrk="1" hangingPunct="1">
              <a:lnSpc>
                <a:spcPct val="80000"/>
              </a:lnSpc>
            </a:pPr>
            <a:r>
              <a:rPr lang="en-US" sz="1800" dirty="0">
                <a:solidFill>
                  <a:srgbClr val="0000FF"/>
                </a:solidFill>
                <a:latin typeface="Georgia" charset="0"/>
                <a:ea typeface="ＭＳ Ｐゴシック" charset="0"/>
                <a:cs typeface="ＭＳ Ｐゴシック" charset="0"/>
              </a:rPr>
              <a:t>Discrete</a:t>
            </a:r>
            <a:r>
              <a:rPr lang="en-US" sz="1800" dirty="0">
                <a:latin typeface="Georgia" charset="0"/>
                <a:ea typeface="ＭＳ Ｐゴシック" charset="0"/>
                <a:cs typeface="ＭＳ Ｐゴシック" charset="0"/>
              </a:rPr>
              <a:t>  variables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sz="1800" dirty="0">
                <a:latin typeface="Georgia" charset="0"/>
                <a:ea typeface="ＭＳ Ｐゴシック" charset="0"/>
              </a:rPr>
              <a:t>e.g., </a:t>
            </a:r>
            <a:r>
              <a:rPr lang="en-US" sz="1800" i="1" dirty="0">
                <a:latin typeface="Georgia" charset="0"/>
                <a:ea typeface="ＭＳ Ｐゴシック" charset="0"/>
              </a:rPr>
              <a:t>Weather</a:t>
            </a:r>
            <a:r>
              <a:rPr lang="en-US" sz="1800" dirty="0">
                <a:latin typeface="Georgia" charset="0"/>
                <a:ea typeface="ＭＳ Ｐゴシック" charset="0"/>
              </a:rPr>
              <a:t> is one of &lt;</a:t>
            </a:r>
            <a:r>
              <a:rPr lang="en-US" sz="1800" i="1" dirty="0" err="1">
                <a:latin typeface="Georgia" charset="0"/>
                <a:ea typeface="ＭＳ Ｐゴシック" charset="0"/>
              </a:rPr>
              <a:t>sunny,rainy,cloudy,snow</a:t>
            </a:r>
            <a:r>
              <a:rPr lang="en-US" sz="1800" dirty="0">
                <a:latin typeface="Georgia" charset="0"/>
                <a:ea typeface="ＭＳ Ｐゴシック" charset="0"/>
              </a:rPr>
              <a:t>&gt;
</a:t>
            </a:r>
          </a:p>
          <a:p>
            <a:pPr eaLnBrk="1" hangingPunct="1">
              <a:lnSpc>
                <a:spcPct val="80000"/>
              </a:lnSpc>
            </a:pPr>
            <a:r>
              <a:rPr lang="en-US" sz="1800" dirty="0">
                <a:latin typeface="Georgia" charset="0"/>
                <a:ea typeface="ＭＳ Ｐゴシック" charset="0"/>
                <a:cs typeface="ＭＳ Ｐゴシック" charset="0"/>
              </a:rPr>
              <a:t>Atom = assignment of value to variable.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1800" dirty="0">
                <a:latin typeface="Georgia" charset="0"/>
                <a:ea typeface="ＭＳ Ｐゴシック" charset="0"/>
              </a:rPr>
              <a:t>Aka atomic event. Examples: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1800" i="1" dirty="0">
                <a:latin typeface="Georgia" charset="0"/>
                <a:ea typeface="ＭＳ Ｐゴシック" charset="0"/>
              </a:rPr>
              <a:t>Weather =</a:t>
            </a:r>
            <a:r>
              <a:rPr lang="en-US" sz="1800" dirty="0">
                <a:latin typeface="Georgia" charset="0"/>
                <a:ea typeface="ＭＳ Ｐゴシック" charset="0"/>
              </a:rPr>
              <a:t> </a:t>
            </a:r>
            <a:r>
              <a:rPr lang="en-US" sz="1800" i="1" dirty="0">
                <a:latin typeface="Georgia" charset="0"/>
                <a:ea typeface="ＭＳ Ｐゴシック" charset="0"/>
              </a:rPr>
              <a:t>sunny</a:t>
            </a:r>
            <a:endParaRPr lang="en-US" sz="1800" dirty="0">
              <a:latin typeface="Georgia" charset="0"/>
              <a:ea typeface="ＭＳ Ｐゴシック" charset="0"/>
            </a:endParaRPr>
          </a:p>
          <a:p>
            <a:pPr lvl="1" eaLnBrk="1" hangingPunct="1">
              <a:lnSpc>
                <a:spcPct val="80000"/>
              </a:lnSpc>
            </a:pPr>
            <a:r>
              <a:rPr lang="en-US" sz="1800" i="1" dirty="0">
                <a:latin typeface="Georgia" charset="0"/>
                <a:ea typeface="ＭＳ Ｐゴシック" charset="0"/>
              </a:rPr>
              <a:t>Cavity </a:t>
            </a:r>
            <a:r>
              <a:rPr lang="en-US" sz="1800" dirty="0">
                <a:latin typeface="Georgia" charset="0"/>
                <a:ea typeface="ＭＳ Ｐゴシック" charset="0"/>
              </a:rPr>
              <a:t>= </a:t>
            </a:r>
            <a:r>
              <a:rPr lang="en-US" sz="1800" i="1" dirty="0">
                <a:latin typeface="Georgia" charset="0"/>
                <a:ea typeface="ＭＳ Ｐゴシック" charset="0"/>
              </a:rPr>
              <a:t>false.</a:t>
            </a:r>
            <a:br>
              <a:rPr lang="en-US" sz="1800" i="1" dirty="0">
                <a:latin typeface="Georgia" charset="0"/>
                <a:ea typeface="ＭＳ Ｐゴシック" charset="0"/>
              </a:rPr>
            </a:br>
            <a:endParaRPr lang="en-US" sz="1800" dirty="0">
              <a:latin typeface="Georgia" charset="0"/>
              <a:ea typeface="ＭＳ Ｐゴシック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en-US" sz="1800" dirty="0">
                <a:latin typeface="Georgia" charset="0"/>
                <a:ea typeface="ＭＳ Ｐゴシック" charset="0"/>
                <a:cs typeface="ＭＳ Ｐゴシック" charset="0"/>
              </a:rPr>
              <a:t>Sentences are Boolean combinations of atoms.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1800" i="1" dirty="0">
                <a:latin typeface="Georgia" charset="0"/>
                <a:ea typeface="ＭＳ Ｐゴシック" charset="0"/>
              </a:rPr>
              <a:t>Same as propositional logic. Examples: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1800" i="1" dirty="0">
                <a:latin typeface="Georgia" charset="0"/>
                <a:ea typeface="ＭＳ Ｐゴシック" charset="0"/>
              </a:rPr>
              <a:t>Weather = sunny </a:t>
            </a:r>
            <a:r>
              <a:rPr lang="en-US" sz="1800" dirty="0">
                <a:latin typeface="Georgia" charset="0"/>
                <a:ea typeface="ＭＳ Ｐゴシック" charset="0"/>
                <a:sym typeface="Symbol" charset="0"/>
              </a:rPr>
              <a:t>OR </a:t>
            </a:r>
            <a:r>
              <a:rPr lang="en-US" sz="1800" i="1" dirty="0">
                <a:latin typeface="Georgia" charset="0"/>
                <a:ea typeface="ＭＳ Ｐゴシック" charset="0"/>
              </a:rPr>
              <a:t>Cavity </a:t>
            </a:r>
            <a:r>
              <a:rPr lang="en-US" sz="1800" dirty="0">
                <a:latin typeface="Georgia" charset="0"/>
                <a:ea typeface="ＭＳ Ｐゴシック" charset="0"/>
              </a:rPr>
              <a:t>= </a:t>
            </a:r>
            <a:r>
              <a:rPr lang="en-US" sz="1800" i="1" dirty="0">
                <a:latin typeface="Georgia" charset="0"/>
                <a:ea typeface="ＭＳ Ｐゴシック" charset="0"/>
              </a:rPr>
              <a:t>false.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1800" i="1" dirty="0">
                <a:latin typeface="Georgia" charset="0"/>
                <a:ea typeface="ＭＳ Ｐゴシック" charset="0"/>
              </a:rPr>
              <a:t>Catch = true </a:t>
            </a:r>
            <a:r>
              <a:rPr lang="en-US" sz="1800" dirty="0">
                <a:latin typeface="Georgia" charset="0"/>
                <a:ea typeface="ＭＳ Ｐゴシック" charset="0"/>
              </a:rPr>
              <a:t>AND</a:t>
            </a:r>
            <a:r>
              <a:rPr lang="en-US" sz="1800" i="1" dirty="0">
                <a:latin typeface="Georgia" charset="0"/>
                <a:ea typeface="ＭＳ Ｐゴシック" charset="0"/>
              </a:rPr>
              <a:t> </a:t>
            </a:r>
            <a:r>
              <a:rPr lang="en-US" sz="1800" i="1" dirty="0" err="1">
                <a:latin typeface="Georgia" charset="0"/>
                <a:ea typeface="ＭＳ Ｐゴシック" charset="0"/>
              </a:rPr>
              <a:t>Tootache</a:t>
            </a:r>
            <a:r>
              <a:rPr lang="en-US" sz="1800" i="1" dirty="0">
                <a:latin typeface="Georgia" charset="0"/>
                <a:ea typeface="ＭＳ Ｐゴシック" charset="0"/>
              </a:rPr>
              <a:t> = False.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solidFill>
                  <a:srgbClr val="7B9899"/>
                </a:solidFill>
                <a:latin typeface="Georgia" charset="0"/>
                <a:ea typeface="ＭＳ Ｐゴシック" charset="0"/>
                <a:cs typeface="ＭＳ Ｐゴシック" charset="0"/>
              </a:rPr>
              <a:t>Probabilities and Possible Worlds</a:t>
            </a:r>
          </a:p>
        </p:txBody>
      </p:sp>
      <p:sp>
        <p:nvSpPr>
          <p:cNvPr id="37890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1524000"/>
            <a:ext cx="8229600" cy="29718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800" dirty="0">
                <a:solidFill>
                  <a:srgbClr val="FF0000"/>
                </a:solidFill>
                <a:latin typeface="Georgia" charset="0"/>
                <a:ea typeface="ＭＳ Ｐゴシック" charset="0"/>
                <a:cs typeface="ＭＳ Ｐゴシック" charset="0"/>
              </a:rPr>
              <a:t>Possible </a:t>
            </a:r>
            <a:r>
              <a:rPr lang="en-US" sz="2800" dirty="0" smtClean="0">
                <a:solidFill>
                  <a:srgbClr val="FF0000"/>
                </a:solidFill>
                <a:latin typeface="Georgia" charset="0"/>
                <a:ea typeface="ＭＳ Ｐゴシック" charset="0"/>
                <a:cs typeface="ＭＳ Ｐゴシック" charset="0"/>
              </a:rPr>
              <a:t>World/State: </a:t>
            </a:r>
            <a:r>
              <a:rPr lang="en-US" sz="2800" dirty="0">
                <a:latin typeface="Georgia" charset="0"/>
                <a:ea typeface="ＭＳ Ｐゴシック" charset="0"/>
                <a:cs typeface="ＭＳ Ｐゴシック" charset="0"/>
              </a:rPr>
              <a:t>A </a:t>
            </a:r>
            <a:r>
              <a:rPr lang="en-US" sz="2800" u="sng" dirty="0">
                <a:latin typeface="Georgia" charset="0"/>
                <a:ea typeface="ＭＳ Ｐゴシック" charset="0"/>
                <a:cs typeface="ＭＳ Ｐゴシック" charset="0"/>
              </a:rPr>
              <a:t>complete</a:t>
            </a:r>
            <a:r>
              <a:rPr lang="en-US" sz="2800" dirty="0">
                <a:latin typeface="Georgia" charset="0"/>
                <a:ea typeface="ＭＳ Ｐゴシック" charset="0"/>
                <a:cs typeface="ＭＳ Ｐゴシック" charset="0"/>
              </a:rPr>
              <a:t> assignment of a value to each variable.</a:t>
            </a:r>
          </a:p>
          <a:p>
            <a:pPr eaLnBrk="1" hangingPunct="1">
              <a:lnSpc>
                <a:spcPct val="80000"/>
              </a:lnSpc>
            </a:pPr>
            <a:r>
              <a:rPr lang="en-US" sz="2800" dirty="0">
                <a:latin typeface="Georgia" charset="0"/>
                <a:ea typeface="ＭＳ Ｐゴシック" charset="0"/>
                <a:cs typeface="ＭＳ Ｐゴシック" charset="0"/>
              </a:rPr>
              <a:t>Removes all uncertainty.</a:t>
            </a:r>
          </a:p>
          <a:p>
            <a:pPr eaLnBrk="1" hangingPunct="1">
              <a:lnSpc>
                <a:spcPct val="80000"/>
              </a:lnSpc>
            </a:pPr>
            <a:r>
              <a:rPr lang="en-US" sz="2800" b="1" dirty="0">
                <a:latin typeface="Georgia" charset="0"/>
                <a:ea typeface="ＭＳ Ｐゴシック" charset="0"/>
                <a:cs typeface="ＭＳ Ｐゴシック" charset="0"/>
              </a:rPr>
              <a:t>Event </a:t>
            </a:r>
            <a:r>
              <a:rPr lang="en-US" sz="2800" dirty="0">
                <a:latin typeface="Georgia" charset="0"/>
                <a:ea typeface="ＭＳ Ｐゴシック" charset="0"/>
                <a:cs typeface="ＭＳ Ｐゴシック" charset="0"/>
              </a:rPr>
              <a:t>or</a:t>
            </a:r>
            <a:r>
              <a:rPr lang="en-US" sz="2800" b="1" dirty="0">
                <a:latin typeface="Georgia" charset="0"/>
                <a:ea typeface="ＭＳ Ｐゴシック" charset="0"/>
                <a:cs typeface="ＭＳ Ｐゴシック" charset="0"/>
              </a:rPr>
              <a:t> proposition </a:t>
            </a:r>
            <a:r>
              <a:rPr lang="en-US" sz="2800" dirty="0">
                <a:latin typeface="Georgia" charset="0"/>
                <a:ea typeface="ＭＳ Ｐゴシック" charset="0"/>
                <a:cs typeface="ＭＳ Ｐゴシック" charset="0"/>
              </a:rPr>
              <a:t>= set of possible worlds.</a:t>
            </a:r>
          </a:p>
          <a:p>
            <a:pPr eaLnBrk="1" hangingPunct="1">
              <a:lnSpc>
                <a:spcPct val="80000"/>
              </a:lnSpc>
            </a:pPr>
            <a:r>
              <a:rPr lang="en-US" sz="2800" dirty="0">
                <a:solidFill>
                  <a:srgbClr val="FF0000"/>
                </a:solidFill>
                <a:latin typeface="Georgia" charset="0"/>
                <a:ea typeface="ＭＳ Ｐゴシック" charset="0"/>
                <a:cs typeface="ＭＳ Ｐゴシック" charset="0"/>
              </a:rPr>
              <a:t>Atomic event</a:t>
            </a:r>
            <a:r>
              <a:rPr lang="en-US" sz="2800" dirty="0">
                <a:latin typeface="Georgia" charset="0"/>
                <a:ea typeface="ＭＳ Ｐゴシック" charset="0"/>
                <a:cs typeface="ＭＳ Ｐゴシック" charset="0"/>
              </a:rPr>
              <a:t> = a single possible world.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533400" y="3733800"/>
          <a:ext cx="8001000" cy="2478089"/>
        </p:xfrm>
        <a:graphic>
          <a:graphicData uri="http://schemas.openxmlformats.org/drawingml/2006/table">
            <a:tbl>
              <a:tblPr/>
              <a:tblGrid>
                <a:gridCol w="2667000"/>
                <a:gridCol w="2667000"/>
                <a:gridCol w="2667000"/>
              </a:tblGrid>
              <a:tr h="36573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Georgia" charset="0"/>
                          <a:ea typeface="ＭＳ Ｐゴシック" charset="0"/>
                          <a:cs typeface="ＭＳ Ｐゴシック" charset="0"/>
                        </a:rPr>
                        <a:t>Logic</a:t>
                      </a:r>
                    </a:p>
                  </a:txBody>
                  <a:tcPr marT="45707" marB="45707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Georgia" charset="0"/>
                          <a:ea typeface="ＭＳ Ｐゴシック" charset="0"/>
                          <a:cs typeface="ＭＳ Ｐゴシック" charset="0"/>
                        </a:rPr>
                        <a:t>Statistics</a:t>
                      </a:r>
                    </a:p>
                  </a:txBody>
                  <a:tcPr marT="45707" marB="45707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Georgia" charset="0"/>
                          <a:ea typeface="ＭＳ Ｐゴシック" charset="0"/>
                          <a:cs typeface="ＭＳ Ｐゴシック" charset="0"/>
                        </a:rPr>
                        <a:t>Examples</a:t>
                      </a:r>
                    </a:p>
                  </a:txBody>
                  <a:tcPr marT="45707" marB="45707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54753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eorgia" charset="0"/>
                          <a:ea typeface="ＭＳ Ｐゴシック" charset="0"/>
                          <a:cs typeface="ＭＳ Ｐゴシック" charset="0"/>
                        </a:rPr>
                        <a:t>n/a</a:t>
                      </a:r>
                    </a:p>
                  </a:txBody>
                  <a:tcPr marT="45707" marB="45707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D3C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eorgia" charset="0"/>
                          <a:ea typeface="ＭＳ Ｐゴシック" charset="0"/>
                          <a:cs typeface="ＭＳ Ｐゴシック" charset="0"/>
                        </a:rPr>
                        <a:t>Variable</a:t>
                      </a:r>
                    </a:p>
                  </a:txBody>
                  <a:tcPr marT="45707" marB="45707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D3C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eorgia" charset="0"/>
                          <a:ea typeface="ＭＳ Ｐゴシック" charset="0"/>
                          <a:cs typeface="ＭＳ Ｐゴシック" charset="0"/>
                        </a:rPr>
                        <a:t>Weather, Cavity, Probe, Toothache</a:t>
                      </a:r>
                    </a:p>
                  </a:txBody>
                  <a:tcPr marT="45707" marB="45707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D3CF"/>
                    </a:solidFill>
                  </a:tcPr>
                </a:tc>
              </a:tr>
              <a:tr h="54753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eorgia" charset="0"/>
                          <a:ea typeface="ＭＳ Ｐゴシック" charset="0"/>
                          <a:cs typeface="ＭＳ Ｐゴシック" charset="0"/>
                        </a:rPr>
                        <a:t>Atom</a:t>
                      </a:r>
                    </a:p>
                  </a:txBody>
                  <a:tcPr marT="45707" marB="45707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7E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eorgia" charset="0"/>
                          <a:ea typeface="ＭＳ Ｐゴシック" charset="0"/>
                          <a:cs typeface="ＭＳ Ｐゴシック" charset="0"/>
                        </a:rPr>
                        <a:t>Variable Assignment</a:t>
                      </a:r>
                    </a:p>
                  </a:txBody>
                  <a:tcPr marT="45707" marB="45707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7E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eorgia" charset="0"/>
                          <a:ea typeface="ＭＳ Ｐゴシック" charset="0"/>
                          <a:cs typeface="ＭＳ Ｐゴシック" charset="0"/>
                        </a:rPr>
                        <a:t>Weather = sunny</a:t>
                      </a:r>
                      <a:b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eorgia" charset="0"/>
                          <a:ea typeface="ＭＳ Ｐゴシック" charset="0"/>
                          <a:cs typeface="ＭＳ Ｐゴシック" charset="0"/>
                        </a:rPr>
                      </a:b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eorgia" charset="0"/>
                          <a:ea typeface="ＭＳ Ｐゴシック" charset="0"/>
                          <a:cs typeface="ＭＳ Ｐゴシック" charset="0"/>
                        </a:rPr>
                        <a:t>Cavity = false</a:t>
                      </a:r>
                    </a:p>
                  </a:txBody>
                  <a:tcPr marT="45707" marB="45707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7EAE9"/>
                    </a:solidFill>
                  </a:tcPr>
                </a:tc>
              </a:tr>
              <a:tr h="101729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eorgia" charset="0"/>
                          <a:ea typeface="ＭＳ Ｐゴシック" charset="0"/>
                          <a:cs typeface="ＭＳ Ｐゴシック" charset="0"/>
                        </a:rPr>
                        <a:t>Possible World</a:t>
                      </a:r>
                    </a:p>
                  </a:txBody>
                  <a:tcPr marT="45707" marB="45707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D3C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eorgia" charset="0"/>
                          <a:ea typeface="ＭＳ Ｐゴシック" charset="0"/>
                          <a:cs typeface="ＭＳ Ｐゴシック" charset="0"/>
                        </a:rPr>
                        <a:t>Atomic Event</a:t>
                      </a:r>
                    </a:p>
                  </a:txBody>
                  <a:tcPr marT="45707" marB="45707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D3C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eorgia" charset="0"/>
                          <a:ea typeface="ＭＳ Ｐゴシック" charset="0"/>
                          <a:cs typeface="ＭＳ Ｐゴシック" charset="0"/>
                        </a:rPr>
                        <a:t>[Weather = sunny</a:t>
                      </a:r>
                      <a:b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eorgia" charset="0"/>
                          <a:ea typeface="ＭＳ Ｐゴシック" charset="0"/>
                          <a:cs typeface="ＭＳ Ｐゴシック" charset="0"/>
                        </a:rPr>
                      </a:b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eorgia" charset="0"/>
                          <a:ea typeface="ＭＳ Ｐゴシック" charset="0"/>
                          <a:cs typeface="ＭＳ Ｐゴシック" charset="0"/>
                        </a:rPr>
                        <a:t>Cavity = false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eorgia" charset="0"/>
                          <a:ea typeface="ＭＳ Ｐゴシック" charset="0"/>
                          <a:cs typeface="ＭＳ Ｐゴシック" charset="0"/>
                        </a:rPr>
                        <a:t>Catch = false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eorgia" charset="0"/>
                          <a:ea typeface="ＭＳ Ｐゴシック" charset="0"/>
                          <a:cs typeface="ＭＳ Ｐゴシック" charset="0"/>
                        </a:rPr>
                        <a:t>Toothache = true]</a:t>
                      </a:r>
                    </a:p>
                  </a:txBody>
                  <a:tcPr marT="45707" marB="45707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D3C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solidFill>
                  <a:srgbClr val="7B9899"/>
                </a:solidFill>
                <a:latin typeface="Georgia" charset="0"/>
                <a:ea typeface="ＭＳ Ｐゴシック" charset="0"/>
                <a:cs typeface="ＭＳ Ｐゴシック" charset="0"/>
              </a:rPr>
              <a:t>Random Variables</a:t>
            </a:r>
          </a:p>
        </p:txBody>
      </p:sp>
      <p:sp>
        <p:nvSpPr>
          <p:cNvPr id="39938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1524000"/>
            <a:ext cx="8229600" cy="54102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800">
                <a:latin typeface="Georgia" charset="0"/>
                <a:ea typeface="ＭＳ Ｐゴシック" charset="0"/>
                <a:cs typeface="ＭＳ Ｐゴシック" charset="0"/>
              </a:rPr>
              <a:t>A </a:t>
            </a:r>
            <a:r>
              <a:rPr lang="en-US" sz="2800" b="1">
                <a:latin typeface="Georgia" charset="0"/>
                <a:ea typeface="ＭＳ Ｐゴシック" charset="0"/>
                <a:cs typeface="ＭＳ Ｐゴシック" charset="0"/>
              </a:rPr>
              <a:t>random variable </a:t>
            </a:r>
            <a:r>
              <a:rPr lang="en-US" sz="2800">
                <a:latin typeface="Georgia" charset="0"/>
                <a:ea typeface="ＭＳ Ｐゴシック" charset="0"/>
                <a:cs typeface="ＭＳ Ｐゴシック" charset="0"/>
              </a:rPr>
              <a:t>has a probability associated with each of its values.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762000" y="2667000"/>
          <a:ext cx="6096000" cy="2868624"/>
        </p:xfrm>
        <a:graphic>
          <a:graphicData uri="http://schemas.openxmlformats.org/drawingml/2006/table">
            <a:tbl>
              <a:tblPr/>
              <a:tblGrid>
                <a:gridCol w="2032000"/>
                <a:gridCol w="2032000"/>
                <a:gridCol w="2032000"/>
              </a:tblGrid>
              <a:tr h="37142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Georgia" charset="0"/>
                          <a:ea typeface="ＭＳ Ｐゴシック" charset="0"/>
                          <a:cs typeface="ＭＳ Ｐゴシック" charset="0"/>
                        </a:rPr>
                        <a:t>Variable</a:t>
                      </a: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Georgia" charset="0"/>
                          <a:ea typeface="ＭＳ Ｐゴシック" charset="0"/>
                          <a:cs typeface="ＭＳ Ｐゴシック" charset="0"/>
                        </a:rPr>
                        <a:t>Value</a:t>
                      </a: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Georgia" charset="0"/>
                          <a:ea typeface="ＭＳ Ｐゴシック" charset="0"/>
                          <a:cs typeface="ＭＳ Ｐゴシック" charset="0"/>
                        </a:rPr>
                        <a:t>Probability</a:t>
                      </a: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64004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eorgia" charset="0"/>
                          <a:ea typeface="ＭＳ Ｐゴシック" charset="0"/>
                          <a:cs typeface="ＭＳ Ｐゴシック" charset="0"/>
                        </a:rPr>
                        <a:t>Weather</a:t>
                      </a: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D3C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eorgia" charset="0"/>
                          <a:ea typeface="ＭＳ Ｐゴシック" charset="0"/>
                          <a:cs typeface="ＭＳ Ｐゴシック" charset="0"/>
                        </a:rPr>
                        <a:t>Sunny
</a:t>
                      </a: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D3C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eorgia" charset="0"/>
                          <a:ea typeface="ＭＳ Ｐゴシック" charset="0"/>
                          <a:cs typeface="ＭＳ Ｐゴシック" charset="0"/>
                        </a:rPr>
                        <a:t>0.7</a:t>
                      </a: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D3CF"/>
                    </a:solidFill>
                  </a:tcPr>
                </a:tc>
              </a:tr>
              <a:tr h="37142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eorgia" charset="0"/>
                          <a:ea typeface="ＭＳ Ｐゴシック" charset="0"/>
                          <a:cs typeface="ＭＳ Ｐゴシック" charset="0"/>
                        </a:rPr>
                        <a:t>Weather</a:t>
                      </a: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7E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eorgia" charset="0"/>
                          <a:ea typeface="ＭＳ Ｐゴシック" charset="0"/>
                          <a:cs typeface="ＭＳ Ｐゴシック" charset="0"/>
                        </a:rPr>
                        <a:t>Rainy</a:t>
                      </a: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7E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eorgia" charset="0"/>
                          <a:ea typeface="ＭＳ Ｐゴシック" charset="0"/>
                          <a:cs typeface="ＭＳ Ｐゴシック" charset="0"/>
                        </a:rPr>
                        <a:t>0.2</a:t>
                      </a: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7EAE9"/>
                    </a:solidFill>
                  </a:tcPr>
                </a:tc>
              </a:tr>
              <a:tr h="37142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eorgia" charset="0"/>
                          <a:ea typeface="ＭＳ Ｐゴシック" charset="0"/>
                          <a:cs typeface="ＭＳ Ｐゴシック" charset="0"/>
                        </a:rPr>
                        <a:t>Weather</a:t>
                      </a: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D3C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eorgia" charset="0"/>
                          <a:ea typeface="ＭＳ Ｐゴシック" charset="0"/>
                          <a:cs typeface="ＭＳ Ｐゴシック" charset="0"/>
                        </a:rPr>
                        <a:t>Cloudy</a:t>
                      </a: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D3C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eorgia" charset="0"/>
                          <a:ea typeface="ＭＳ Ｐゴシック" charset="0"/>
                          <a:cs typeface="ＭＳ Ｐゴシック" charset="0"/>
                        </a:rPr>
                        <a:t>0.08</a:t>
                      </a: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D3CF"/>
                    </a:solidFill>
                  </a:tcPr>
                </a:tc>
              </a:tr>
              <a:tr h="37142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eorgia" charset="0"/>
                          <a:ea typeface="ＭＳ Ｐゴシック" charset="0"/>
                          <a:cs typeface="ＭＳ Ｐゴシック" charset="0"/>
                        </a:rPr>
                        <a:t>Weather</a:t>
                      </a: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7E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eorgia" charset="0"/>
                          <a:ea typeface="ＭＳ Ｐゴシック" charset="0"/>
                          <a:cs typeface="ＭＳ Ｐゴシック" charset="0"/>
                        </a:rPr>
                        <a:t>Snow</a:t>
                      </a: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7E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eorgia" charset="0"/>
                          <a:ea typeface="ＭＳ Ｐゴシック" charset="0"/>
                          <a:cs typeface="ＭＳ Ｐゴシック" charset="0"/>
                        </a:rPr>
                        <a:t>0.02</a:t>
                      </a: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7EAE9"/>
                    </a:solidFill>
                  </a:tcPr>
                </a:tc>
              </a:tr>
              <a:tr h="37142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eorgia" charset="0"/>
                          <a:ea typeface="ＭＳ Ｐゴシック" charset="0"/>
                          <a:cs typeface="ＭＳ Ｐゴシック" charset="0"/>
                        </a:rPr>
                        <a:t>Cavity</a:t>
                      </a: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D3C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eorgia" charset="0"/>
                          <a:ea typeface="ＭＳ Ｐゴシック" charset="0"/>
                          <a:cs typeface="ＭＳ Ｐゴシック" charset="0"/>
                        </a:rPr>
                        <a:t>True</a:t>
                      </a: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D3C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eorgia" charset="0"/>
                          <a:ea typeface="ＭＳ Ｐゴシック" charset="0"/>
                          <a:cs typeface="ＭＳ Ｐゴシック" charset="0"/>
                        </a:rPr>
                        <a:t>0.2</a:t>
                      </a: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D3CF"/>
                    </a:solidFill>
                  </a:tcPr>
                </a:tc>
              </a:tr>
              <a:tr h="37142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eorgia" charset="0"/>
                          <a:ea typeface="ＭＳ Ｐゴシック" charset="0"/>
                          <a:cs typeface="ＭＳ Ｐゴシック" charset="0"/>
                        </a:rPr>
                        <a:t>Cavity</a:t>
                      </a: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7E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eorgia" charset="0"/>
                          <a:ea typeface="ＭＳ Ｐゴシック" charset="0"/>
                          <a:cs typeface="ＭＳ Ｐゴシック" charset="0"/>
                        </a:rPr>
                        <a:t>False</a:t>
                      </a: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7E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eorgia" charset="0"/>
                          <a:ea typeface="ＭＳ Ｐゴシック" charset="0"/>
                          <a:cs typeface="ＭＳ Ｐゴシック" charset="0"/>
                        </a:rPr>
                        <a:t>0.8</a:t>
                      </a: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7EAE9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solidFill>
                  <a:srgbClr val="7B9899"/>
                </a:solidFill>
                <a:latin typeface="Georgia" charset="0"/>
                <a:ea typeface="ＭＳ Ｐゴシック" charset="0"/>
                <a:cs typeface="ＭＳ Ｐゴシック" charset="0"/>
              </a:rPr>
              <a:t>Probability for Sentences</a:t>
            </a:r>
          </a:p>
        </p:txBody>
      </p:sp>
      <p:sp>
        <p:nvSpPr>
          <p:cNvPr id="41986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1524000"/>
            <a:ext cx="8229600" cy="54102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800">
                <a:latin typeface="Georgia" charset="0"/>
                <a:ea typeface="ＭＳ Ｐゴシック" charset="0"/>
                <a:cs typeface="ＭＳ Ｐゴシック" charset="0"/>
              </a:rPr>
              <a:t>Sentences also have probabilities assigned to them.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762000" y="2667000"/>
          <a:ext cx="7696200" cy="1114425"/>
        </p:xfrm>
        <a:graphic>
          <a:graphicData uri="http://schemas.openxmlformats.org/drawingml/2006/table">
            <a:tbl>
              <a:tblPr/>
              <a:tblGrid>
                <a:gridCol w="4800600"/>
                <a:gridCol w="2895600"/>
              </a:tblGrid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Georgia" charset="0"/>
                          <a:ea typeface="ＭＳ Ｐゴシック" charset="0"/>
                          <a:cs typeface="ＭＳ Ｐゴシック" charset="0"/>
                        </a:rPr>
                        <a:t>Sentence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Georgia" charset="0"/>
                          <a:ea typeface="ＭＳ Ｐゴシック" charset="0"/>
                          <a:cs typeface="ＭＳ Ｐゴシック" charset="0"/>
                        </a:rPr>
                        <a:t>Probability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eorgia" charset="0"/>
                          <a:ea typeface="ＭＳ Ｐゴシック" charset="0"/>
                          <a:cs typeface="ＭＳ Ｐゴシック" charset="0"/>
                        </a:rPr>
                        <a:t>P(Cavity = false </a:t>
                      </a: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eorgia" charset="0"/>
                          <a:ea typeface="ＭＳ Ｐゴシック" charset="0"/>
                          <a:cs typeface="ＭＳ Ｐゴシック" charset="0"/>
                          <a:sym typeface="Symbol" charset="0"/>
                        </a:rPr>
                        <a:t>AND </a:t>
                      </a: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eorgia" charset="0"/>
                          <a:ea typeface="ＭＳ Ｐゴシック" charset="0"/>
                          <a:cs typeface="ＭＳ Ｐゴシック" charset="0"/>
                        </a:rPr>
                        <a:t>Toothache = false)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D3C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eorgia" charset="0"/>
                          <a:ea typeface="ＭＳ Ｐゴシック" charset="0"/>
                          <a:cs typeface="ＭＳ Ｐゴシック" charset="0"/>
                        </a:rPr>
                        <a:t>0.72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D3CF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eorgia" charset="0"/>
                          <a:ea typeface="ＭＳ Ｐゴシック" charset="0"/>
                          <a:cs typeface="ＭＳ Ｐゴシック" charset="0"/>
                        </a:rPr>
                        <a:t>P(Cavity = true OR Toothache = false)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7E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eorgia" charset="0"/>
                          <a:ea typeface="ＭＳ Ｐゴシック" charset="0"/>
                          <a:cs typeface="ＭＳ Ｐゴシック" charset="0"/>
                        </a:rPr>
                        <a:t>0.08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7EAE9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rgbClr val="7B9899"/>
                </a:solidFill>
                <a:latin typeface="Georgia" charset="0"/>
                <a:ea typeface="ＭＳ Ｐゴシック" charset="0"/>
                <a:cs typeface="ＭＳ Ｐゴシック" charset="0"/>
              </a:rPr>
              <a:t>Probability Notation</a:t>
            </a:r>
          </a:p>
        </p:txBody>
      </p:sp>
      <p:sp>
        <p:nvSpPr>
          <p:cNvPr id="44034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r>
              <a:rPr lang="en-US" dirty="0">
                <a:latin typeface="Georgia" charset="0"/>
                <a:ea typeface="ＭＳ Ｐゴシック" charset="0"/>
                <a:cs typeface="ＭＳ Ｐゴシック" charset="0"/>
              </a:rPr>
              <a:t>Often probability theorists write A,B instead of A </a:t>
            </a:r>
            <a:r>
              <a:rPr lang="en-US" sz="2800" dirty="0">
                <a:latin typeface="Georgia" charset="0"/>
                <a:ea typeface="ＭＳ Ｐゴシック" charset="0"/>
                <a:cs typeface="ＭＳ Ｐゴシック" charset="0"/>
                <a:sym typeface="Symbol" charset="0"/>
              </a:rPr>
              <a:t> </a:t>
            </a:r>
            <a:r>
              <a:rPr lang="en-US" dirty="0">
                <a:latin typeface="Georgia" charset="0"/>
                <a:ea typeface="ＭＳ Ｐゴシック" charset="0"/>
                <a:cs typeface="ＭＳ Ｐゴシック" charset="0"/>
              </a:rPr>
              <a:t>B (like Prolog).</a:t>
            </a:r>
          </a:p>
          <a:p>
            <a:r>
              <a:rPr lang="en-US" sz="2800" dirty="0">
                <a:latin typeface="Georgia" charset="0"/>
                <a:ea typeface="ＭＳ Ｐゴシック" charset="0"/>
                <a:cs typeface="ＭＳ Ｐゴシック" charset="0"/>
              </a:rPr>
              <a:t> If the intended random variables are known, they are often not mentioned</a:t>
            </a:r>
            <a:r>
              <a:rPr lang="en-US" sz="2800" dirty="0" smtClean="0">
                <a:latin typeface="Georgia" charset="0"/>
                <a:ea typeface="ＭＳ Ｐゴシック" charset="0"/>
                <a:cs typeface="ＭＳ Ｐゴシック" charset="0"/>
              </a:rPr>
              <a:t>.</a:t>
            </a:r>
          </a:p>
          <a:p>
            <a:r>
              <a:rPr lang="en-US" sz="2800" dirty="0" smtClean="0">
                <a:latin typeface="Georgia" charset="0"/>
                <a:ea typeface="ＭＳ Ｐゴシック" charset="0"/>
                <a:cs typeface="ＭＳ Ｐゴシック" charset="0"/>
              </a:rPr>
              <a:t>If a statement is true for all values, the values are often not mentioned.</a:t>
            </a:r>
          </a:p>
          <a:p>
            <a:endParaRPr lang="en-US" dirty="0">
              <a:latin typeface="Georgia" charset="0"/>
              <a:ea typeface="ＭＳ Ｐゴシック" charset="0"/>
              <a:cs typeface="ＭＳ Ｐゴシック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82638817"/>
              </p:ext>
            </p:extLst>
          </p:nvPr>
        </p:nvGraphicFramePr>
        <p:xfrm>
          <a:off x="533400" y="4572000"/>
          <a:ext cx="7772400" cy="1480185"/>
        </p:xfrm>
        <a:graphic>
          <a:graphicData uri="http://schemas.openxmlformats.org/drawingml/2006/table">
            <a:tbl>
              <a:tblPr/>
              <a:tblGrid>
                <a:gridCol w="3886200"/>
                <a:gridCol w="3886200"/>
              </a:tblGrid>
              <a:tr h="1428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Georgia" pitchFamily="-103" charset="0"/>
                          <a:ea typeface="ＭＳ Ｐゴシック" pitchFamily="-103" charset="-128"/>
                          <a:cs typeface="ＭＳ Ｐゴシック" pitchFamily="-103" charset="-128"/>
                        </a:rPr>
                        <a:t>Shorthand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Georgia" pitchFamily="-103" charset="0"/>
                          <a:ea typeface="ＭＳ Ｐゴシック" pitchFamily="-103" charset="-128"/>
                          <a:cs typeface="ＭＳ Ｐゴシック" pitchFamily="-103" charset="-128"/>
                        </a:rPr>
                        <a:t>Full Notation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eorgia" pitchFamily="-103" charset="0"/>
                          <a:ea typeface="ＭＳ Ｐゴシック" pitchFamily="-103" charset="-128"/>
                          <a:cs typeface="ＭＳ Ｐゴシック" pitchFamily="-103" charset="-128"/>
                        </a:rPr>
                        <a:t>P(Cavity = false,Toothache = false)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D3C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eorgia" pitchFamily="-103" charset="0"/>
                          <a:ea typeface="ＭＳ Ｐゴシック" pitchFamily="-103" charset="-128"/>
                          <a:cs typeface="ＭＳ Ｐゴシック" pitchFamily="-103" charset="-128"/>
                        </a:rPr>
                        <a:t>P(Cavity = false </a:t>
                      </a: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eorgia" pitchFamily="-103" charset="0"/>
                          <a:ea typeface="ＭＳ Ｐゴシック" pitchFamily="-103" charset="-128"/>
                          <a:cs typeface="ＭＳ Ｐゴシック" pitchFamily="-103" charset="-128"/>
                          <a:sym typeface="Symbol" pitchFamily="-103" charset="2"/>
                        </a:rPr>
                        <a:t></a:t>
                      </a: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eorgia" pitchFamily="-103" charset="0"/>
                          <a:ea typeface="ＭＳ Ｐゴシック" pitchFamily="-103" charset="-128"/>
                          <a:cs typeface="ＭＳ Ｐゴシック" pitchFamily="-103" charset="-128"/>
                        </a:rPr>
                        <a:t>Toothache = false)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D3CF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eorgia" pitchFamily="-103" charset="0"/>
                          <a:ea typeface="ＭＳ Ｐゴシック" pitchFamily="-103" charset="-128"/>
                          <a:cs typeface="ＭＳ Ｐゴシック" pitchFamily="-103" charset="-128"/>
                        </a:rPr>
                        <a:t>P(false, false)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7E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eorgia" pitchFamily="-103" charset="0"/>
                          <a:ea typeface="ＭＳ Ｐゴシック" pitchFamily="-103" charset="-128"/>
                          <a:cs typeface="ＭＳ Ｐゴシック" pitchFamily="-103" charset="-128"/>
                        </a:rPr>
                        <a:t>P(Cavity = false </a:t>
                      </a: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eorgia" pitchFamily="-103" charset="0"/>
                          <a:ea typeface="ＭＳ Ｐゴシック" pitchFamily="-103" charset="-128"/>
                          <a:cs typeface="ＭＳ Ｐゴシック" pitchFamily="-103" charset="-128"/>
                          <a:sym typeface="Symbol" pitchFamily="-103" charset="2"/>
                        </a:rPr>
                        <a:t></a:t>
                      </a: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eorgia" pitchFamily="-103" charset="0"/>
                          <a:ea typeface="ＭＳ Ｐゴシック" pitchFamily="-103" charset="-128"/>
                          <a:cs typeface="ＭＳ Ｐゴシック" pitchFamily="-103" charset="-128"/>
                        </a:rPr>
                        <a:t>Toothache = false)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7EAE9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eorgia" pitchFamily="-103" charset="0"/>
                          <a:ea typeface="ＭＳ Ｐゴシック" pitchFamily="-103" charset="-128"/>
                          <a:cs typeface="ＭＳ Ｐゴシック" pitchFamily="-103" charset="-128"/>
                        </a:rPr>
                        <a:t>P(C)&gt;0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Georgia" pitchFamily="-103" charset="0"/>
                        <a:ea typeface="ＭＳ Ｐゴシック" pitchFamily="-103" charset="-128"/>
                        <a:cs typeface="ＭＳ Ｐゴシック" pitchFamily="-103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7E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eorgia" pitchFamily="-103" charset="0"/>
                          <a:ea typeface="ＭＳ Ｐゴシック" pitchFamily="-103" charset="-128"/>
                          <a:cs typeface="ＭＳ Ｐゴシック" pitchFamily="-103" charset="-128"/>
                        </a:rPr>
                        <a:t>P(C=</a:t>
                      </a: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eorgia" pitchFamily="-103" charset="0"/>
                          <a:ea typeface="ＭＳ Ｐゴシック" pitchFamily="-103" charset="-128"/>
                          <a:cs typeface="ＭＳ Ｐゴシック" pitchFamily="-103" charset="-128"/>
                        </a:rPr>
                        <a:t>true)&gt;0 </a:t>
                      </a: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eorgia" pitchFamily="-103" charset="0"/>
                          <a:ea typeface="ＭＳ Ｐゴシック" pitchFamily="-103" charset="-128"/>
                          <a:cs typeface="ＭＳ Ｐゴシック" pitchFamily="-103" charset="-128"/>
                        </a:rPr>
                        <a:t>and P(C=false)&gt;0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Georgia" pitchFamily="-103" charset="0"/>
                        <a:ea typeface="ＭＳ Ｐゴシック" pitchFamily="-103" charset="-128"/>
                        <a:cs typeface="ＭＳ Ｐゴシック" pitchFamily="-103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7EAE9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>
          <a:xfrm>
            <a:off x="1368425" y="2743200"/>
            <a:ext cx="6480175" cy="1673225"/>
          </a:xfrm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6082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>
                <a:latin typeface="Georgia" charset="0"/>
                <a:ea typeface="ＭＳ Ｐゴシック" charset="0"/>
                <a:cs typeface="ＭＳ Ｐゴシック" charset="0"/>
              </a:rPr>
              <a:t>Joint Probabilities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solidFill>
                  <a:srgbClr val="7B9899"/>
                </a:solidFill>
                <a:latin typeface="Georgia" charset="0"/>
                <a:ea typeface="ＭＳ Ｐゴシック" charset="0"/>
                <a:cs typeface="ＭＳ Ｐゴシック" charset="0"/>
              </a:rPr>
              <a:t>Assigning Probabilities to Sentences</a:t>
            </a:r>
          </a:p>
        </p:txBody>
      </p:sp>
      <p:sp>
        <p:nvSpPr>
          <p:cNvPr id="47106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400">
                <a:latin typeface="Georgia" charset="0"/>
                <a:ea typeface="ＭＳ Ｐゴシック" charset="0"/>
                <a:cs typeface="ＭＳ Ｐゴシック" charset="0"/>
              </a:rPr>
              <a:t>The </a:t>
            </a:r>
            <a:r>
              <a:rPr lang="en-US" sz="2400" b="1">
                <a:latin typeface="Georgia" charset="0"/>
                <a:ea typeface="ＭＳ Ｐゴシック" charset="0"/>
                <a:cs typeface="ＭＳ Ｐゴシック" charset="0"/>
              </a:rPr>
              <a:t>joint probability distribution</a:t>
            </a:r>
            <a:r>
              <a:rPr lang="en-US" sz="2400">
                <a:latin typeface="Georgia" charset="0"/>
                <a:ea typeface="ＭＳ Ｐゴシック" charset="0"/>
                <a:cs typeface="ＭＳ Ｐゴシック" charset="0"/>
              </a:rPr>
              <a:t> specifies the probability of each possible world (atomic event).</a:t>
            </a:r>
          </a:p>
          <a:p>
            <a:pPr eaLnBrk="1" hangingPunct="1">
              <a:lnSpc>
                <a:spcPct val="90000"/>
              </a:lnSpc>
            </a:pPr>
            <a:endParaRPr lang="en-US" sz="2400">
              <a:latin typeface="Georgia" charset="0"/>
              <a:ea typeface="ＭＳ Ｐゴシック" charset="0"/>
              <a:cs typeface="ＭＳ Ｐゴシック" charset="0"/>
            </a:endParaRPr>
          </a:p>
          <a:p>
            <a:pPr eaLnBrk="1" hangingPunct="1">
              <a:lnSpc>
                <a:spcPct val="90000"/>
              </a:lnSpc>
            </a:pPr>
            <a:endParaRPr lang="en-US" sz="2400">
              <a:latin typeface="Georgia" charset="0"/>
              <a:ea typeface="ＭＳ Ｐゴシック" charset="0"/>
              <a:cs typeface="ＭＳ Ｐゴシック" charset="0"/>
            </a:endParaRPr>
          </a:p>
          <a:p>
            <a:pPr eaLnBrk="1" hangingPunct="1">
              <a:lnSpc>
                <a:spcPct val="90000"/>
              </a:lnSpc>
            </a:pPr>
            <a:endParaRPr lang="en-US" sz="2400">
              <a:latin typeface="Georgia" charset="0"/>
              <a:ea typeface="ＭＳ Ｐゴシック" charset="0"/>
              <a:cs typeface="ＭＳ Ｐゴシック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400">
                <a:latin typeface="Georgia" charset="0"/>
                <a:ea typeface="ＭＳ Ｐゴシック" charset="0"/>
                <a:cs typeface="ＭＳ Ｐゴシック" charset="0"/>
              </a:rPr>
              <a:t>
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u="sng">
                <a:latin typeface="Georgia" charset="0"/>
                <a:ea typeface="ＭＳ Ｐゴシック" charset="0"/>
                <a:cs typeface="ＭＳ Ｐゴシック" charset="0"/>
              </a:rPr>
              <a:t>A joint distribution determines an probability for every sentence.</a:t>
            </a:r>
          </a:p>
          <a:p>
            <a:pPr eaLnBrk="1" hangingPunct="1">
              <a:lnSpc>
                <a:spcPct val="90000"/>
              </a:lnSpc>
            </a:pPr>
            <a:r>
              <a:rPr lang="en-US" sz="2400">
                <a:latin typeface="Georgia" charset="0"/>
                <a:ea typeface="ＭＳ Ｐゴシック" charset="0"/>
                <a:cs typeface="ＭＳ Ｐゴシック" charset="0"/>
              </a:rPr>
              <a:t>How? Spot the pattern.</a:t>
            </a:r>
          </a:p>
        </p:txBody>
      </p:sp>
      <p:pic>
        <p:nvPicPr>
          <p:cNvPr id="47107" name="Picture 4" descr="dentist-join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8400" y="2511425"/>
            <a:ext cx="3657600" cy="1450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rgbClr val="7B9899"/>
                </a:solidFill>
                <a:latin typeface="Georgia" charset="0"/>
                <a:ea typeface="ＭＳ Ｐゴシック" charset="0"/>
                <a:cs typeface="ＭＳ Ｐゴシック" charset="0"/>
              </a:rPr>
              <a:t>Probabilities for Sentences: Spot the Pattern</a:t>
            </a:r>
          </a:p>
        </p:txBody>
      </p:sp>
      <p:pic>
        <p:nvPicPr>
          <p:cNvPr id="49154" name="Picture 4" descr="dentist-join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8400" y="1905000"/>
            <a:ext cx="3657600" cy="1450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914400" y="3914775"/>
          <a:ext cx="7696200" cy="1485900"/>
        </p:xfrm>
        <a:graphic>
          <a:graphicData uri="http://schemas.openxmlformats.org/drawingml/2006/table">
            <a:tbl>
              <a:tblPr/>
              <a:tblGrid>
                <a:gridCol w="4800600"/>
                <a:gridCol w="2895600"/>
              </a:tblGrid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Georgia" charset="0"/>
                          <a:ea typeface="ＭＳ Ｐゴシック" charset="0"/>
                          <a:cs typeface="ＭＳ Ｐゴシック" charset="0"/>
                        </a:rPr>
                        <a:t>Sentence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Georgia" charset="0"/>
                          <a:ea typeface="ＭＳ Ｐゴシック" charset="0"/>
                          <a:cs typeface="ＭＳ Ｐゴシック" charset="0"/>
                        </a:rPr>
                        <a:t>Probability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eorgia" charset="0"/>
                          <a:ea typeface="ＭＳ Ｐゴシック" charset="0"/>
                          <a:cs typeface="ＭＳ Ｐゴシック" charset="0"/>
                        </a:rPr>
                        <a:t>P(Cavity = false </a:t>
                      </a: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eorgia" charset="0"/>
                          <a:ea typeface="ＭＳ Ｐゴシック" charset="0"/>
                          <a:cs typeface="ＭＳ Ｐゴシック" charset="0"/>
                          <a:sym typeface="Symbol" charset="0"/>
                        </a:rPr>
                        <a:t>AND </a:t>
                      </a: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eorgia" charset="0"/>
                          <a:ea typeface="ＭＳ Ｐゴシック" charset="0"/>
                          <a:cs typeface="ＭＳ Ｐゴシック" charset="0"/>
                        </a:rPr>
                        <a:t>Toothache = false)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D3C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eorgia" charset="0"/>
                          <a:ea typeface="ＭＳ Ｐゴシック" charset="0"/>
                          <a:cs typeface="ＭＳ Ｐゴシック" charset="0"/>
                        </a:rPr>
                        <a:t>0.72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D3CF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eorgia" charset="0"/>
                          <a:ea typeface="ＭＳ Ｐゴシック" charset="0"/>
                          <a:cs typeface="ＭＳ Ｐゴシック" charset="0"/>
                        </a:rPr>
                        <a:t>P(Cavity = true OR Toothache = false)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7E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eorgia" charset="0"/>
                          <a:ea typeface="ＭＳ Ｐゴシック" charset="0"/>
                          <a:cs typeface="ＭＳ Ｐゴシック" charset="0"/>
                        </a:rPr>
                        <a:t>0.92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7EAE9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eorgia" charset="0"/>
                          <a:ea typeface="ＭＳ Ｐゴシック" charset="0"/>
                          <a:cs typeface="ＭＳ Ｐゴシック" charset="0"/>
                        </a:rPr>
                        <a:t>P(Toothache = false)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7E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eorgia" charset="0"/>
                          <a:ea typeface="ＭＳ Ｐゴシック" charset="0"/>
                          <a:cs typeface="ＭＳ Ｐゴシック" charset="0"/>
                        </a:rPr>
                        <a:t>0.8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7EAE9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solidFill>
                  <a:srgbClr val="7B9899"/>
                </a:solidFill>
                <a:latin typeface="Georgia" charset="0"/>
                <a:ea typeface="ＭＳ Ｐゴシック" charset="0"/>
                <a:cs typeface="ＭＳ Ｐゴシック" charset="0"/>
              </a:rPr>
              <a:t>Inference by enumeration</a:t>
            </a:r>
          </a:p>
        </p:txBody>
      </p:sp>
      <p:pic>
        <p:nvPicPr>
          <p:cNvPr id="50178" name="Picture 9" descr="dentist-joint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95600" y="1597025"/>
            <a:ext cx="3657600" cy="1450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rgbClr val="7B9899"/>
                </a:solidFill>
                <a:latin typeface="Georgia" charset="0"/>
                <a:ea typeface="ＭＳ Ｐゴシック" charset="0"/>
                <a:cs typeface="ＭＳ Ｐゴシック" charset="0"/>
              </a:rPr>
              <a:t>Environments with Uncertainty</a:t>
            </a:r>
          </a:p>
        </p:txBody>
      </p:sp>
      <p:sp>
        <p:nvSpPr>
          <p:cNvPr id="17410" name="Footer Placeholder 3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200">
                <a:solidFill>
                  <a:srgbClr val="FFFFFF"/>
                </a:solidFill>
              </a:rPr>
              <a:t>Artificial Intelligence a modern approach</a:t>
            </a:r>
          </a:p>
        </p:txBody>
      </p:sp>
      <p:sp>
        <p:nvSpPr>
          <p:cNvPr id="17411" name="Slide Number Placeholder 4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A5AB3778-E791-E14E-A619-F8030D588865}" type="slidenum">
              <a:rPr lang="en-US" sz="1600">
                <a:solidFill>
                  <a:srgbClr val="7B9899"/>
                </a:solidFill>
              </a:rPr>
              <a:pPr eaLnBrk="1" hangingPunct="1"/>
              <a:t>2</a:t>
            </a:fld>
            <a:endParaRPr lang="en-US" sz="1600">
              <a:solidFill>
                <a:srgbClr val="7B9899"/>
              </a:solidFill>
            </a:endParaRPr>
          </a:p>
        </p:txBody>
      </p:sp>
      <p:sp>
        <p:nvSpPr>
          <p:cNvPr id="17412" name="TextBox 5"/>
          <p:cNvSpPr txBox="1">
            <a:spLocks noChangeArrowheads="1"/>
          </p:cNvSpPr>
          <p:nvPr/>
        </p:nvSpPr>
        <p:spPr bwMode="auto">
          <a:xfrm>
            <a:off x="3429000" y="1981200"/>
            <a:ext cx="1447800" cy="6461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/>
              <a:t>Fully Observable</a:t>
            </a:r>
          </a:p>
        </p:txBody>
      </p:sp>
      <p:sp>
        <p:nvSpPr>
          <p:cNvPr id="17413" name="TextBox 7"/>
          <p:cNvSpPr txBox="1">
            <a:spLocks noChangeArrowheads="1"/>
          </p:cNvSpPr>
          <p:nvPr/>
        </p:nvSpPr>
        <p:spPr bwMode="auto">
          <a:xfrm>
            <a:off x="1752600" y="3276600"/>
            <a:ext cx="1600200" cy="3698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/>
              <a:t>Deterministic</a:t>
            </a:r>
          </a:p>
        </p:txBody>
      </p:sp>
      <p:sp>
        <p:nvSpPr>
          <p:cNvPr id="17414" name="TextBox 8"/>
          <p:cNvSpPr txBox="1">
            <a:spLocks noChangeArrowheads="1"/>
          </p:cNvSpPr>
          <p:nvPr/>
        </p:nvSpPr>
        <p:spPr bwMode="auto">
          <a:xfrm>
            <a:off x="1676400" y="4267200"/>
            <a:ext cx="1600200" cy="6461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/>
              <a:t>Certainty: Search</a:t>
            </a:r>
          </a:p>
        </p:txBody>
      </p:sp>
      <p:sp>
        <p:nvSpPr>
          <p:cNvPr id="17415" name="TextBox 9"/>
          <p:cNvSpPr txBox="1">
            <a:spLocks noChangeArrowheads="1"/>
          </p:cNvSpPr>
          <p:nvPr/>
        </p:nvSpPr>
        <p:spPr bwMode="auto">
          <a:xfrm>
            <a:off x="3810000" y="4267200"/>
            <a:ext cx="1600200" cy="3698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 b="1"/>
              <a:t>Uncertainty</a:t>
            </a:r>
          </a:p>
        </p:txBody>
      </p:sp>
      <p:cxnSp>
        <p:nvCxnSpPr>
          <p:cNvPr id="12" name="Straight Arrow Connector 11"/>
          <p:cNvCxnSpPr>
            <a:stCxn id="17412" idx="2"/>
            <a:endCxn id="17413" idx="0"/>
          </p:cNvCxnSpPr>
          <p:nvPr/>
        </p:nvCxnSpPr>
        <p:spPr>
          <a:xfrm rot="5400000">
            <a:off x="3028156" y="2151857"/>
            <a:ext cx="649287" cy="16002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>
            <a:stCxn id="17413" idx="2"/>
            <a:endCxn id="17414" idx="0"/>
          </p:cNvCxnSpPr>
          <p:nvPr/>
        </p:nvCxnSpPr>
        <p:spPr>
          <a:xfrm rot="5400000">
            <a:off x="2204244" y="3918744"/>
            <a:ext cx="620712" cy="762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>
            <a:stCxn id="17413" idx="3"/>
          </p:cNvCxnSpPr>
          <p:nvPr/>
        </p:nvCxnSpPr>
        <p:spPr>
          <a:xfrm>
            <a:off x="3352800" y="3460750"/>
            <a:ext cx="1219200" cy="73025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cxnSpLocks noChangeShapeType="1"/>
            <a:stCxn id="17412" idx="2"/>
          </p:cNvCxnSpPr>
          <p:nvPr/>
        </p:nvCxnSpPr>
        <p:spPr bwMode="auto">
          <a:xfrm rot="16200000" flipH="1">
            <a:off x="3656806" y="3123407"/>
            <a:ext cx="1563687" cy="571500"/>
          </a:xfrm>
          <a:prstGeom prst="straightConnector1">
            <a:avLst/>
          </a:prstGeom>
          <a:noFill/>
          <a:ln w="11429">
            <a:solidFill>
              <a:schemeClr val="accent1"/>
            </a:solidFill>
            <a:prstDash val="sysDash"/>
            <a:round/>
            <a:headEnd/>
            <a:tailEnd type="arrow" w="med" len="med"/>
          </a:ln>
          <a:effectLst>
            <a:outerShdw blurRad="50800" dist="25400" dir="5400000" rotWithShape="0">
              <a:srgbClr val="000000">
                <a:alpha val="34998"/>
              </a:srgbClr>
            </a:outerShdw>
          </a:effectLst>
          <a:extLst/>
        </p:spPr>
      </p:cxnSp>
      <p:sp>
        <p:nvSpPr>
          <p:cNvPr id="17420" name="TextBox 18"/>
          <p:cNvSpPr txBox="1">
            <a:spLocks noChangeArrowheads="1"/>
          </p:cNvSpPr>
          <p:nvPr/>
        </p:nvSpPr>
        <p:spPr bwMode="auto">
          <a:xfrm>
            <a:off x="4648200" y="3048000"/>
            <a:ext cx="5334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/>
              <a:t>no</a:t>
            </a:r>
          </a:p>
        </p:txBody>
      </p:sp>
      <p:sp>
        <p:nvSpPr>
          <p:cNvPr id="17421" name="TextBox 19"/>
          <p:cNvSpPr txBox="1">
            <a:spLocks noChangeArrowheads="1"/>
          </p:cNvSpPr>
          <p:nvPr/>
        </p:nvSpPr>
        <p:spPr bwMode="auto">
          <a:xfrm>
            <a:off x="2286000" y="2590800"/>
            <a:ext cx="8382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/>
              <a:t>yes</a:t>
            </a:r>
          </a:p>
        </p:txBody>
      </p:sp>
      <p:sp>
        <p:nvSpPr>
          <p:cNvPr id="17422" name="TextBox 20"/>
          <p:cNvSpPr txBox="1">
            <a:spLocks noChangeArrowheads="1"/>
          </p:cNvSpPr>
          <p:nvPr/>
        </p:nvSpPr>
        <p:spPr bwMode="auto">
          <a:xfrm>
            <a:off x="1905000" y="3744913"/>
            <a:ext cx="8382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/>
              <a:t>yes</a:t>
            </a:r>
          </a:p>
        </p:txBody>
      </p:sp>
      <p:sp>
        <p:nvSpPr>
          <p:cNvPr id="17423" name="TextBox 21"/>
          <p:cNvSpPr txBox="1">
            <a:spLocks noChangeArrowheads="1"/>
          </p:cNvSpPr>
          <p:nvPr/>
        </p:nvSpPr>
        <p:spPr bwMode="auto">
          <a:xfrm>
            <a:off x="3657600" y="3276600"/>
            <a:ext cx="5334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/>
              <a:t>no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solidFill>
                  <a:srgbClr val="7B9899"/>
                </a:solidFill>
                <a:latin typeface="Georgia" charset="0"/>
                <a:ea typeface="ＭＳ Ｐゴシック" charset="0"/>
                <a:cs typeface="ＭＳ Ｐゴシック" charset="0"/>
              </a:rPr>
              <a:t>Inference by enumeration</a:t>
            </a:r>
          </a:p>
        </p:txBody>
      </p:sp>
      <p:sp>
        <p:nvSpPr>
          <p:cNvPr id="52226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01625" y="1527175"/>
            <a:ext cx="8504238" cy="1901825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400" dirty="0">
                <a:latin typeface="Georgia" charset="0"/>
                <a:ea typeface="ＭＳ Ｐゴシック" charset="0"/>
                <a:cs typeface="ＭＳ Ｐゴシック" charset="0"/>
              </a:rPr>
              <a:t>Marginalization: For any sentence </a:t>
            </a:r>
            <a:r>
              <a:rPr lang="en-US" sz="2400" i="1" dirty="0">
                <a:latin typeface="Georgia" charset="0"/>
                <a:ea typeface="ＭＳ Ｐゴシック" charset="0"/>
                <a:cs typeface="ＭＳ Ｐゴシック" charset="0"/>
              </a:rPr>
              <a:t>A</a:t>
            </a:r>
            <a:r>
              <a:rPr lang="en-US" sz="2400" dirty="0">
                <a:latin typeface="Georgia" charset="0"/>
                <a:ea typeface="ＭＳ Ｐゴシック" charset="0"/>
                <a:cs typeface="ＭＳ Ｐゴシック" charset="0"/>
              </a:rPr>
              <a:t>, sum the atomic events (possible worlds) where </a:t>
            </a:r>
            <a:r>
              <a:rPr lang="en-US" sz="2400" i="1" dirty="0">
                <a:latin typeface="Georgia" charset="0"/>
                <a:ea typeface="ＭＳ Ｐゴシック" charset="0"/>
                <a:cs typeface="ＭＳ Ｐゴシック" charset="0"/>
              </a:rPr>
              <a:t>A</a:t>
            </a:r>
            <a:r>
              <a:rPr lang="en-US" sz="2400" dirty="0">
                <a:latin typeface="Georgia" charset="0"/>
                <a:ea typeface="ＭＳ Ｐゴシック" charset="0"/>
                <a:cs typeface="ＭＳ Ｐゴシック" charset="0"/>
              </a:rPr>
              <a:t> is true.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dirty="0" smtClean="0">
                <a:latin typeface="Georgia" charset="0"/>
                <a:ea typeface="ＭＳ Ｐゴシック" charset="0"/>
                <a:cs typeface="ＭＳ Ｐゴシック" charset="0"/>
              </a:rPr>
              <a:t>P(</a:t>
            </a:r>
            <a:r>
              <a:rPr lang="en-US" sz="2400" i="1" dirty="0" smtClean="0">
                <a:latin typeface="Georgia" charset="0"/>
                <a:ea typeface="ＭＳ Ｐゴシック" charset="0"/>
                <a:cs typeface="ＭＳ Ｐゴシック" charset="0"/>
              </a:rPr>
              <a:t>Toothache=T)</a:t>
            </a:r>
            <a:r>
              <a:rPr lang="en-US" sz="2400" dirty="0" smtClean="0">
                <a:latin typeface="Georgia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2400" dirty="0">
                <a:latin typeface="Georgia" charset="0"/>
                <a:ea typeface="ＭＳ Ｐゴシック" charset="0"/>
                <a:cs typeface="ＭＳ Ｐゴシック" charset="0"/>
              </a:rPr>
              <a:t>= 0.108 + 0.012 + 0.016 + 0.064 = 0.2</a:t>
            </a:r>
            <a:r>
              <a:rPr lang="en-US" sz="2400" dirty="0" smtClean="0">
                <a:latin typeface="Georgia" charset="0"/>
                <a:ea typeface="ＭＳ Ｐゴシック" charset="0"/>
                <a:cs typeface="ＭＳ Ｐゴシック" charset="0"/>
              </a:rPr>
              <a:t>.</a:t>
            </a:r>
            <a:endParaRPr lang="en-US" sz="2400" dirty="0">
              <a:latin typeface="Georgia" charset="0"/>
              <a:ea typeface="ＭＳ Ｐゴシック" charset="0"/>
              <a:cs typeface="ＭＳ Ｐゴシック" charset="0"/>
            </a:endParaRPr>
          </a:p>
        </p:txBody>
      </p:sp>
      <p:pic>
        <p:nvPicPr>
          <p:cNvPr id="52227" name="Picture 9" descr="dentist-joint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9800" y="3429000"/>
            <a:ext cx="3657600" cy="1450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>
          <a:xfrm>
            <a:off x="1368425" y="2743200"/>
            <a:ext cx="6480175" cy="1673225"/>
          </a:xfrm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427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>
                <a:latin typeface="Georgia" charset="0"/>
                <a:ea typeface="ＭＳ Ｐゴシック" charset="0"/>
                <a:cs typeface="ＭＳ Ｐゴシック" charset="0"/>
              </a:rPr>
              <a:t>Probabilistic Inference Rules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solidFill>
                  <a:srgbClr val="7B9899"/>
                </a:solidFill>
                <a:latin typeface="Georgia" charset="0"/>
                <a:ea typeface="ＭＳ Ｐゴシック" charset="0"/>
                <a:cs typeface="ＭＳ Ｐゴシック" charset="0"/>
              </a:rPr>
              <a:t>Axioms of probability</a:t>
            </a:r>
          </a:p>
        </p:txBody>
      </p:sp>
      <p:sp>
        <p:nvSpPr>
          <p:cNvPr id="62466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228600" y="1600200"/>
            <a:ext cx="4876800" cy="3505200"/>
          </a:xfrm>
        </p:spPr>
        <p:txBody>
          <a:bodyPr/>
          <a:lstStyle/>
          <a:p>
            <a:pPr marL="0" indent="0" eaLnBrk="1" hangingPunct="1">
              <a:buFont typeface="Wingdings 2" charset="0"/>
              <a:buNone/>
            </a:pPr>
            <a:r>
              <a:rPr lang="en-US" dirty="0">
                <a:latin typeface="Georgia" charset="0"/>
                <a:ea typeface="ＭＳ Ｐゴシック" charset="0"/>
                <a:cs typeface="ＭＳ Ｐゴシック" charset="0"/>
              </a:rPr>
              <a:t>For any </a:t>
            </a:r>
            <a:r>
              <a:rPr lang="en-US" dirty="0" smtClean="0">
                <a:latin typeface="Georgia" charset="0"/>
                <a:ea typeface="ＭＳ Ｐゴシック" charset="0"/>
                <a:cs typeface="ＭＳ Ｐゴシック" charset="0"/>
              </a:rPr>
              <a:t>sentence </a:t>
            </a:r>
            <a:r>
              <a:rPr lang="en-US" i="1" dirty="0">
                <a:latin typeface="Georgia" charset="0"/>
                <a:ea typeface="ＭＳ Ｐゴシック" charset="0"/>
                <a:cs typeface="ＭＳ Ｐゴシック" charset="0"/>
              </a:rPr>
              <a:t>A, B</a:t>
            </a:r>
            <a:r>
              <a:rPr lang="en-US" dirty="0">
                <a:latin typeface="Georgia" charset="0"/>
                <a:ea typeface="ＭＳ Ｐゴシック" charset="0"/>
                <a:cs typeface="ＭＳ Ｐゴシック" charset="0"/>
              </a:rPr>
              <a:t>
0 </a:t>
            </a:r>
            <a:r>
              <a:rPr lang="en-US" dirty="0">
                <a:latin typeface="Georgia" charset="0"/>
                <a:ea typeface="ＭＳ Ｐゴシック" charset="0"/>
                <a:cs typeface="Arial" charset="0"/>
              </a:rPr>
              <a:t>≤</a:t>
            </a:r>
            <a:r>
              <a:rPr lang="en-US" dirty="0">
                <a:latin typeface="Georgia" charset="0"/>
                <a:ea typeface="ＭＳ Ｐゴシック" charset="0"/>
                <a:cs typeface="ＭＳ Ｐゴシック" charset="0"/>
              </a:rPr>
              <a:t> P(</a:t>
            </a:r>
            <a:r>
              <a:rPr lang="en-US" i="1" dirty="0">
                <a:latin typeface="Georgia" charset="0"/>
                <a:ea typeface="ＭＳ Ｐゴシック" charset="0"/>
                <a:cs typeface="ＭＳ Ｐゴシック" charset="0"/>
              </a:rPr>
              <a:t>A</a:t>
            </a:r>
            <a:r>
              <a:rPr lang="en-US" dirty="0">
                <a:latin typeface="Georgia" charset="0"/>
                <a:ea typeface="ＭＳ Ｐゴシック" charset="0"/>
                <a:cs typeface="ＭＳ Ｐゴシック" charset="0"/>
              </a:rPr>
              <a:t>) </a:t>
            </a:r>
            <a:r>
              <a:rPr lang="en-US" dirty="0">
                <a:latin typeface="Georgia" charset="0"/>
                <a:ea typeface="ＭＳ Ｐゴシック" charset="0"/>
                <a:cs typeface="Arial" charset="0"/>
              </a:rPr>
              <a:t>≤</a:t>
            </a:r>
            <a:r>
              <a:rPr lang="en-US" dirty="0">
                <a:latin typeface="Georgia" charset="0"/>
                <a:ea typeface="ＭＳ Ｐゴシック" charset="0"/>
                <a:cs typeface="ＭＳ Ｐゴシック" charset="0"/>
              </a:rPr>
              <a:t> 1</a:t>
            </a:r>
          </a:p>
          <a:p>
            <a:pPr marL="0" indent="0" eaLnBrk="1" hangingPunct="1"/>
            <a:r>
              <a:rPr lang="en-US" dirty="0">
                <a:latin typeface="Georgia" charset="0"/>
                <a:ea typeface="ＭＳ Ｐゴシック" charset="0"/>
                <a:cs typeface="ＭＳ Ｐゴシック" charset="0"/>
              </a:rPr>
              <a:t>P(</a:t>
            </a:r>
            <a:r>
              <a:rPr lang="en-US" i="1" dirty="0">
                <a:latin typeface="Georgia" charset="0"/>
                <a:ea typeface="ＭＳ Ｐゴシック" charset="0"/>
                <a:cs typeface="ＭＳ Ｐゴシック" charset="0"/>
              </a:rPr>
              <a:t>true</a:t>
            </a:r>
            <a:r>
              <a:rPr lang="en-US" dirty="0">
                <a:latin typeface="Georgia" charset="0"/>
                <a:ea typeface="ＭＳ Ｐゴシック" charset="0"/>
                <a:cs typeface="ＭＳ Ｐゴシック" charset="0"/>
              </a:rPr>
              <a:t>) = 1 and P(</a:t>
            </a:r>
            <a:r>
              <a:rPr lang="en-US" i="1" dirty="0">
                <a:latin typeface="Georgia" charset="0"/>
                <a:ea typeface="ＭＳ Ｐゴシック" charset="0"/>
                <a:cs typeface="ＭＳ Ｐゴシック" charset="0"/>
              </a:rPr>
              <a:t>false</a:t>
            </a:r>
            <a:r>
              <a:rPr lang="en-US" dirty="0">
                <a:latin typeface="Georgia" charset="0"/>
                <a:ea typeface="ＭＳ Ｐゴシック" charset="0"/>
                <a:cs typeface="ＭＳ Ｐゴシック" charset="0"/>
              </a:rPr>
              <a:t>) = 0</a:t>
            </a:r>
          </a:p>
          <a:p>
            <a:pPr marL="0" indent="0" eaLnBrk="1" hangingPunct="1"/>
            <a:r>
              <a:rPr lang="en-US" dirty="0">
                <a:latin typeface="Georgia" charset="0"/>
                <a:ea typeface="ＭＳ Ｐゴシック" charset="0"/>
                <a:cs typeface="ＭＳ Ｐゴシック" charset="0"/>
              </a:rPr>
              <a:t>P(A) = P(B) if A and B are logically equivalent. </a:t>
            </a:r>
          </a:p>
          <a:p>
            <a:pPr marL="0" indent="0" eaLnBrk="1" hangingPunct="1"/>
            <a:r>
              <a:rPr lang="en-US" dirty="0">
                <a:latin typeface="Georgia" charset="0"/>
                <a:ea typeface="ＭＳ Ｐゴシック" charset="0"/>
                <a:cs typeface="ＭＳ Ｐゴシック" charset="0"/>
              </a:rPr>
              <a:t>P(</a:t>
            </a:r>
            <a:r>
              <a:rPr lang="en-US" i="1" dirty="0">
                <a:latin typeface="Georgia" charset="0"/>
                <a:ea typeface="ＭＳ Ｐゴシック" charset="0"/>
                <a:cs typeface="ＭＳ Ｐゴシック" charset="0"/>
              </a:rPr>
              <a:t>A</a:t>
            </a:r>
            <a:r>
              <a:rPr lang="en-US" dirty="0">
                <a:latin typeface="Georgia" charset="0"/>
                <a:ea typeface="ＭＳ Ｐゴシック" charset="0"/>
                <a:cs typeface="ＭＳ Ｐゴシック" charset="0"/>
              </a:rPr>
              <a:t> </a:t>
            </a:r>
            <a:r>
              <a:rPr lang="en-US" dirty="0">
                <a:latin typeface="Georgia" charset="0"/>
                <a:ea typeface="ＭＳ Ｐゴシック" charset="0"/>
                <a:cs typeface="ＭＳ Ｐゴシック" charset="0"/>
                <a:sym typeface="Symbol" charset="0"/>
              </a:rPr>
              <a:t> </a:t>
            </a:r>
            <a:r>
              <a:rPr lang="en-US" i="1" dirty="0">
                <a:latin typeface="Georgia" charset="0"/>
                <a:ea typeface="ＭＳ Ｐゴシック" charset="0"/>
                <a:cs typeface="ＭＳ Ｐゴシック" charset="0"/>
              </a:rPr>
              <a:t>B</a:t>
            </a:r>
            <a:r>
              <a:rPr lang="en-US" dirty="0">
                <a:latin typeface="Georgia" charset="0"/>
                <a:ea typeface="ＭＳ Ｐゴシック" charset="0"/>
                <a:cs typeface="ＭＳ Ｐゴシック" charset="0"/>
              </a:rPr>
              <a:t>) = </a:t>
            </a:r>
            <a:br>
              <a:rPr lang="en-US" dirty="0">
                <a:latin typeface="Georgia" charset="0"/>
                <a:ea typeface="ＭＳ Ｐゴシック" charset="0"/>
                <a:cs typeface="ＭＳ Ｐゴシック" charset="0"/>
              </a:rPr>
            </a:br>
            <a:r>
              <a:rPr lang="en-US" dirty="0">
                <a:latin typeface="Georgia" charset="0"/>
                <a:ea typeface="ＭＳ Ｐゴシック" charset="0"/>
                <a:cs typeface="ＭＳ Ｐゴシック" charset="0"/>
              </a:rPr>
              <a:t>P(</a:t>
            </a:r>
            <a:r>
              <a:rPr lang="en-US" i="1" dirty="0">
                <a:latin typeface="Georgia" charset="0"/>
                <a:ea typeface="ＭＳ Ｐゴシック" charset="0"/>
                <a:cs typeface="ＭＳ Ｐゴシック" charset="0"/>
              </a:rPr>
              <a:t>A</a:t>
            </a:r>
            <a:r>
              <a:rPr lang="en-US" dirty="0">
                <a:latin typeface="Georgia" charset="0"/>
                <a:ea typeface="ＭＳ Ｐゴシック" charset="0"/>
                <a:cs typeface="ＭＳ Ｐゴシック" charset="0"/>
              </a:rPr>
              <a:t>) + P(</a:t>
            </a:r>
            <a:r>
              <a:rPr lang="en-US" i="1" dirty="0">
                <a:latin typeface="Georgia" charset="0"/>
                <a:ea typeface="ＭＳ Ｐゴシック" charset="0"/>
                <a:cs typeface="ＭＳ Ｐゴシック" charset="0"/>
              </a:rPr>
              <a:t>B</a:t>
            </a:r>
            <a:r>
              <a:rPr lang="en-US" dirty="0">
                <a:latin typeface="Georgia" charset="0"/>
                <a:ea typeface="ＭＳ Ｐゴシック" charset="0"/>
                <a:cs typeface="ＭＳ Ｐゴシック" charset="0"/>
              </a:rPr>
              <a:t>) - P(</a:t>
            </a:r>
            <a:r>
              <a:rPr lang="en-US" i="1" dirty="0">
                <a:latin typeface="Georgia" charset="0"/>
                <a:ea typeface="ＭＳ Ｐゴシック" charset="0"/>
                <a:cs typeface="ＭＳ Ｐゴシック" charset="0"/>
              </a:rPr>
              <a:t>A</a:t>
            </a:r>
            <a:r>
              <a:rPr lang="en-US" dirty="0">
                <a:latin typeface="Georgia" charset="0"/>
                <a:ea typeface="ＭＳ Ｐゴシック" charset="0"/>
                <a:cs typeface="ＭＳ Ｐゴシック" charset="0"/>
              </a:rPr>
              <a:t> </a:t>
            </a:r>
            <a:r>
              <a:rPr lang="en-US" dirty="0">
                <a:latin typeface="Georgia" charset="0"/>
                <a:ea typeface="ＭＳ Ｐゴシック" charset="0"/>
                <a:cs typeface="ＭＳ Ｐゴシック" charset="0"/>
                <a:sym typeface="Symbol" charset="0"/>
              </a:rPr>
              <a:t></a:t>
            </a:r>
            <a:r>
              <a:rPr lang="en-US" dirty="0">
                <a:latin typeface="Georgia" charset="0"/>
                <a:ea typeface="ＭＳ Ｐゴシック" charset="0"/>
                <a:cs typeface="ＭＳ Ｐゴシック" charset="0"/>
              </a:rPr>
              <a:t> </a:t>
            </a:r>
            <a:r>
              <a:rPr lang="en-US" i="1" dirty="0">
                <a:latin typeface="Georgia" charset="0"/>
                <a:ea typeface="ＭＳ Ｐゴシック" charset="0"/>
                <a:cs typeface="ＭＳ Ｐゴシック" charset="0"/>
              </a:rPr>
              <a:t>B</a:t>
            </a:r>
            <a:r>
              <a:rPr lang="en-US" dirty="0" smtClean="0">
                <a:latin typeface="Georgia" charset="0"/>
                <a:ea typeface="ＭＳ Ｐゴシック" charset="0"/>
                <a:cs typeface="ＭＳ Ｐゴシック" charset="0"/>
              </a:rPr>
              <a:t>)</a:t>
            </a:r>
            <a:endParaRPr lang="en-US" dirty="0">
              <a:latin typeface="Georgia" charset="0"/>
              <a:ea typeface="ＭＳ Ｐゴシック" charset="0"/>
              <a:cs typeface="ＭＳ Ｐゴシック" charset="0"/>
            </a:endParaRPr>
          </a:p>
        </p:txBody>
      </p:sp>
      <p:pic>
        <p:nvPicPr>
          <p:cNvPr id="62467" name="Picture 4" descr="axiom3-venn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05400" y="2895600"/>
            <a:ext cx="3781425" cy="2495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2468" name="TextBox 4"/>
          <p:cNvSpPr txBox="1">
            <a:spLocks noChangeArrowheads="1"/>
          </p:cNvSpPr>
          <p:nvPr/>
        </p:nvSpPr>
        <p:spPr bwMode="auto">
          <a:xfrm>
            <a:off x="5410200" y="5791200"/>
            <a:ext cx="35814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 dirty="0" smtClean="0"/>
              <a:t>sentences </a:t>
            </a:r>
            <a:r>
              <a:rPr lang="en-US" sz="1800" dirty="0"/>
              <a:t>considered as sets of possible worlds.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7B9899"/>
                </a:solidFill>
                <a:latin typeface="Georgia" charset="0"/>
                <a:ea typeface="ＭＳ Ｐゴシック" charset="0"/>
                <a:cs typeface="ＭＳ Ｐゴシック" charset="0"/>
              </a:rPr>
              <a:t>Rule 1: Logical Equivalence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82861257"/>
              </p:ext>
            </p:extLst>
          </p:nvPr>
        </p:nvGraphicFramePr>
        <p:xfrm>
          <a:off x="533400" y="1524000"/>
          <a:ext cx="6400800" cy="1011238"/>
        </p:xfrm>
        <a:graphic>
          <a:graphicData uri="http://schemas.openxmlformats.org/drawingml/2006/table">
            <a:tbl>
              <a:tblPr/>
              <a:tblGrid>
                <a:gridCol w="3763911"/>
                <a:gridCol w="2636889"/>
              </a:tblGrid>
              <a:tr h="6397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Georgia" pitchFamily="-103" charset="0"/>
                          <a:ea typeface="ＭＳ Ｐゴシック" pitchFamily="-103" charset="-128"/>
                          <a:cs typeface="ＭＳ Ｐゴシック" pitchFamily="-103" charset="-128"/>
                        </a:rPr>
                        <a:t>P(NOT (NOT </a:t>
                      </a: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Georgia" pitchFamily="-103" charset="0"/>
                          <a:ea typeface="ＭＳ Ｐゴシック" pitchFamily="-103" charset="-128"/>
                          <a:cs typeface="ＭＳ Ｐゴシック" pitchFamily="-103" charset="-128"/>
                        </a:rPr>
                        <a:t>Cavity=T))</a:t>
                      </a: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Georgia" pitchFamily="-103" charset="0"/>
                        <a:ea typeface="ＭＳ Ｐゴシック" pitchFamily="-103" charset="-128"/>
                        <a:cs typeface="ＭＳ Ｐゴシック" pitchFamily="-103" charset="-128"/>
                      </a:endParaRPr>
                    </a:p>
                  </a:txBody>
                  <a:tcPr marL="91428" marR="91428" marT="45734" marB="45734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Georgia" pitchFamily="-103" charset="0"/>
                          <a:ea typeface="ＭＳ Ｐゴシック" pitchFamily="-103" charset="-128"/>
                          <a:cs typeface="ＭＳ Ｐゴシック" pitchFamily="-103" charset="-128"/>
                        </a:rPr>
                        <a:t>P(Cavity=T)</a:t>
                      </a: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Georgia" pitchFamily="-103" charset="0"/>
                        <a:ea typeface="ＭＳ Ｐゴシック" pitchFamily="-103" charset="-128"/>
                        <a:cs typeface="ＭＳ Ｐゴシック" pitchFamily="-103" charset="-128"/>
                      </a:endParaRPr>
                    </a:p>
                  </a:txBody>
                  <a:tcPr marL="91428" marR="91428" marT="45734" marB="45734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eorgia" pitchFamily="-103" charset="0"/>
                          <a:ea typeface="ＭＳ Ｐゴシック" pitchFamily="-103" charset="-128"/>
                          <a:cs typeface="ＭＳ Ｐゴシック" pitchFamily="-103" charset="-128"/>
                        </a:rPr>
                        <a:t>0.2</a:t>
                      </a:r>
                    </a:p>
                  </a:txBody>
                  <a:tcPr marL="91428" marR="91428" marT="45734" marB="45734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D3C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eorgia" pitchFamily="-103" charset="0"/>
                          <a:ea typeface="ＭＳ Ｐゴシック" pitchFamily="-103" charset="-128"/>
                          <a:cs typeface="ＭＳ Ｐゴシック" pitchFamily="-103" charset="-128"/>
                        </a:rPr>
                        <a:t>0.2</a:t>
                      </a:r>
                    </a:p>
                  </a:txBody>
                  <a:tcPr marL="91428" marR="91428" marT="45734" marB="45734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D3CF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5" name="Content Placeholder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77242646"/>
              </p:ext>
            </p:extLst>
          </p:nvPr>
        </p:nvGraphicFramePr>
        <p:xfrm>
          <a:off x="533400" y="4419600"/>
          <a:ext cx="8153400" cy="1011583"/>
        </p:xfrm>
        <a:graphic>
          <a:graphicData uri="http://schemas.openxmlformats.org/drawingml/2006/table">
            <a:tbl>
              <a:tblPr/>
              <a:tblGrid>
                <a:gridCol w="3989388"/>
                <a:gridCol w="4164012"/>
              </a:tblGrid>
              <a:tr h="6397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Georgia" pitchFamily="-103" charset="0"/>
                          <a:ea typeface="ＭＳ Ｐゴシック" pitchFamily="-103" charset="-128"/>
                          <a:cs typeface="ＭＳ Ｐゴシック" pitchFamily="-103" charset="-128"/>
                        </a:rPr>
                        <a:t>P(NOT </a:t>
                      </a: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Georgia" pitchFamily="-103" charset="0"/>
                          <a:ea typeface="ＭＳ Ｐゴシック" pitchFamily="-103" charset="-128"/>
                          <a:cs typeface="ＭＳ Ｐゴシック" pitchFamily="-103" charset="-128"/>
                        </a:rPr>
                        <a:t/>
                      </a:r>
                      <a:b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Georgia" pitchFamily="-103" charset="0"/>
                          <a:ea typeface="ＭＳ Ｐゴシック" pitchFamily="-103" charset="-128"/>
                          <a:cs typeface="ＭＳ Ｐゴシック" pitchFamily="-103" charset="-128"/>
                        </a:rPr>
                      </a:b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Georgia" pitchFamily="-103" charset="0"/>
                          <a:ea typeface="ＭＳ Ｐゴシック" pitchFamily="-103" charset="-128"/>
                          <a:cs typeface="ＭＳ Ｐゴシック" pitchFamily="-103" charset="-128"/>
                        </a:rPr>
                        <a:t>(Cavity = T </a:t>
                      </a: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Georgia" pitchFamily="-103" charset="0"/>
                          <a:ea typeface="ＭＳ Ｐゴシック" pitchFamily="-103" charset="-128"/>
                          <a:cs typeface="ＭＳ Ｐゴシック" pitchFamily="-103" charset="-128"/>
                        </a:rPr>
                        <a:t>OR </a:t>
                      </a: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Georgia" pitchFamily="-103" charset="0"/>
                          <a:ea typeface="ＭＳ Ｐゴシック" pitchFamily="-103" charset="-128"/>
                          <a:cs typeface="ＭＳ Ｐゴシック" pitchFamily="-103" charset="-128"/>
                        </a:rPr>
                        <a:t>Toothache = T))</a:t>
                      </a: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Georgia" pitchFamily="-103" charset="0"/>
                        <a:ea typeface="ＭＳ Ｐゴシック" pitchFamily="-103" charset="-128"/>
                        <a:cs typeface="ＭＳ Ｐゴシック" pitchFamily="-103" charset="-128"/>
                      </a:endParaRPr>
                    </a:p>
                  </a:txBody>
                  <a:tcPr marL="91428" marR="91428" marT="45734" marB="45734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Georgia" pitchFamily="-103" charset="0"/>
                          <a:ea typeface="ＭＳ Ｐゴシック" pitchFamily="-103" charset="-128"/>
                          <a:cs typeface="ＭＳ Ｐゴシック" pitchFamily="-103" charset="-128"/>
                        </a:rPr>
                        <a:t>P(Cavity = F AND Toothache = F)</a:t>
                      </a:r>
                    </a:p>
                  </a:txBody>
                  <a:tcPr marL="91428" marR="91428" marT="45734" marB="45734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eorgia" pitchFamily="-103" charset="0"/>
                          <a:ea typeface="ＭＳ Ｐゴシック" pitchFamily="-103" charset="-128"/>
                          <a:cs typeface="ＭＳ Ｐゴシック" pitchFamily="-103" charset="-128"/>
                        </a:rPr>
                        <a:t>0.72</a:t>
                      </a:r>
                    </a:p>
                  </a:txBody>
                  <a:tcPr marL="91428" marR="91428" marT="45734" marB="45734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D3C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eorgia" pitchFamily="-103" charset="0"/>
                          <a:ea typeface="ＭＳ Ｐゴシック" pitchFamily="-103" charset="-128"/>
                          <a:cs typeface="ＭＳ Ｐゴシック" pitchFamily="-103" charset="-128"/>
                        </a:rPr>
                        <a:t>0.72</a:t>
                      </a:r>
                    </a:p>
                  </a:txBody>
                  <a:tcPr marL="91428" marR="91428" marT="45734" marB="45734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D3CF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6" name="Content Placeholder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37991289"/>
              </p:ext>
            </p:extLst>
          </p:nvPr>
        </p:nvGraphicFramePr>
        <p:xfrm>
          <a:off x="228600" y="2895600"/>
          <a:ext cx="8695031" cy="1011583"/>
        </p:xfrm>
        <a:graphic>
          <a:graphicData uri="http://schemas.openxmlformats.org/drawingml/2006/table">
            <a:tbl>
              <a:tblPr/>
              <a:tblGrid>
                <a:gridCol w="4732631"/>
                <a:gridCol w="3962400"/>
              </a:tblGrid>
              <a:tr h="6397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Georgia" pitchFamily="-103" charset="0"/>
                          <a:ea typeface="ＭＳ Ｐゴシック" pitchFamily="-103" charset="-128"/>
                          <a:cs typeface="ＭＳ Ｐゴシック" pitchFamily="-103" charset="-128"/>
                        </a:rPr>
                        <a:t>P(NOT </a:t>
                      </a: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Georgia" pitchFamily="-103" charset="0"/>
                          <a:ea typeface="ＭＳ Ｐゴシック" pitchFamily="-103" charset="-128"/>
                          <a:cs typeface="ＭＳ Ｐゴシック" pitchFamily="-103" charset="-128"/>
                        </a:rPr>
                        <a:t/>
                      </a:r>
                      <a:b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Georgia" pitchFamily="-103" charset="0"/>
                          <a:ea typeface="ＭＳ Ｐゴシック" pitchFamily="-103" charset="-128"/>
                          <a:cs typeface="ＭＳ Ｐゴシック" pitchFamily="-103" charset="-128"/>
                        </a:rPr>
                      </a:b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Georgia" pitchFamily="-103" charset="0"/>
                          <a:ea typeface="ＭＳ Ｐゴシック" pitchFamily="-103" charset="-128"/>
                          <a:cs typeface="ＭＳ Ｐゴシック" pitchFamily="-103" charset="-128"/>
                        </a:rPr>
                        <a:t>(Cavity = T </a:t>
                      </a: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Georgia" pitchFamily="-103" charset="0"/>
                          <a:ea typeface="ＭＳ Ｐゴシック" pitchFamily="-103" charset="-128"/>
                          <a:cs typeface="ＭＳ Ｐゴシック" pitchFamily="-103" charset="-128"/>
                        </a:rPr>
                        <a:t>AND </a:t>
                      </a: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Georgia" pitchFamily="-103" charset="0"/>
                          <a:ea typeface="ＭＳ Ｐゴシック" pitchFamily="-103" charset="-128"/>
                          <a:cs typeface="ＭＳ Ｐゴシック" pitchFamily="-103" charset="-128"/>
                        </a:rPr>
                        <a:t>Toothache = T))</a:t>
                      </a: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Georgia" pitchFamily="-103" charset="0"/>
                        <a:ea typeface="ＭＳ Ｐゴシック" pitchFamily="-103" charset="-128"/>
                        <a:cs typeface="ＭＳ Ｐゴシック" pitchFamily="-103" charset="-128"/>
                      </a:endParaRPr>
                    </a:p>
                  </a:txBody>
                  <a:tcPr marL="91428" marR="91428" marT="45734" marB="45734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Georgia" pitchFamily="-103" charset="0"/>
                          <a:ea typeface="ＭＳ Ｐゴシック" pitchFamily="-103" charset="-128"/>
                          <a:cs typeface="ＭＳ Ｐゴシック" pitchFamily="-103" charset="-128"/>
                        </a:rPr>
                        <a:t>P(Cavity = F OR Toothache = F)</a:t>
                      </a:r>
                    </a:p>
                  </a:txBody>
                  <a:tcPr marL="91428" marR="91428" marT="45734" marB="45734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eorgia" pitchFamily="-103" charset="0"/>
                          <a:ea typeface="ＭＳ Ｐゴシック" pitchFamily="-103" charset="-128"/>
                          <a:cs typeface="ＭＳ Ｐゴシック" pitchFamily="-103" charset="-128"/>
                        </a:rPr>
                        <a:t>0.88</a:t>
                      </a:r>
                    </a:p>
                  </a:txBody>
                  <a:tcPr marL="91428" marR="91428" marT="45734" marB="45734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D3C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eorgia" pitchFamily="-103" charset="0"/>
                          <a:ea typeface="ＭＳ Ｐゴシック" pitchFamily="-103" charset="-128"/>
                          <a:cs typeface="ＭＳ Ｐゴシック" pitchFamily="-103" charset="-128"/>
                        </a:rPr>
                        <a:t>0.88</a:t>
                      </a:r>
                    </a:p>
                  </a:txBody>
                  <a:tcPr marL="91428" marR="91428" marT="45734" marB="45734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D3C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rgbClr val="7B9899"/>
                </a:solidFill>
                <a:latin typeface="Georgia" charset="0"/>
                <a:ea typeface="ＭＳ Ｐゴシック" charset="0"/>
                <a:cs typeface="ＭＳ Ｐゴシック" charset="0"/>
              </a:rPr>
              <a:t>The Logical Equivalence Pattern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77079450"/>
              </p:ext>
            </p:extLst>
          </p:nvPr>
        </p:nvGraphicFramePr>
        <p:xfrm>
          <a:off x="533400" y="1524000"/>
          <a:ext cx="5181600" cy="1011293"/>
        </p:xfrm>
        <a:graphic>
          <a:graphicData uri="http://schemas.openxmlformats.org/drawingml/2006/table">
            <a:tbl>
              <a:tblPr/>
              <a:tblGrid>
                <a:gridCol w="2781465"/>
                <a:gridCol w="451595"/>
                <a:gridCol w="1948540"/>
              </a:tblGrid>
              <a:tr h="63999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Georgia" pitchFamily="-103" charset="0"/>
                          <a:ea typeface="ＭＳ Ｐゴシック" pitchFamily="-103" charset="-128"/>
                          <a:cs typeface="ＭＳ Ｐゴシック" pitchFamily="-103" charset="-128"/>
                        </a:rPr>
                        <a:t>P(NOT (NOT </a:t>
                      </a: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Georgia" pitchFamily="-103" charset="0"/>
                          <a:ea typeface="ＭＳ Ｐゴシック" pitchFamily="-103" charset="-128"/>
                          <a:cs typeface="ＭＳ Ｐゴシック" pitchFamily="-103" charset="-128"/>
                        </a:rPr>
                        <a:t>Cavity=T))</a:t>
                      </a: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Georgia" pitchFamily="-103" charset="0"/>
                        <a:ea typeface="ＭＳ Ｐゴシック" pitchFamily="-103" charset="-128"/>
                        <a:cs typeface="ＭＳ Ｐゴシック" pitchFamily="-103" charset="-128"/>
                      </a:endParaRPr>
                    </a:p>
                  </a:txBody>
                  <a:tcPr marL="91428" marR="91428" marT="45705" marB="4570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Georgia" pitchFamily="-103" charset="0"/>
                          <a:ea typeface="ＭＳ Ｐゴシック" pitchFamily="-103" charset="-128"/>
                          <a:cs typeface="ＭＳ Ｐゴシック" pitchFamily="-103" charset="-128"/>
                        </a:rPr>
                        <a:t>=</a:t>
                      </a:r>
                    </a:p>
                  </a:txBody>
                  <a:tcPr marL="91428" marR="91428" marT="45705" marB="4570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Georgia" pitchFamily="-103" charset="0"/>
                          <a:ea typeface="ＭＳ Ｐゴシック" pitchFamily="-103" charset="-128"/>
                          <a:cs typeface="ＭＳ Ｐゴシック" pitchFamily="-103" charset="-128"/>
                        </a:rPr>
                        <a:t>P(Cavity=T)</a:t>
                      </a: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Georgia" pitchFamily="-103" charset="0"/>
                        <a:ea typeface="ＭＳ Ｐゴシック" pitchFamily="-103" charset="-128"/>
                        <a:cs typeface="ＭＳ Ｐゴシック" pitchFamily="-103" charset="-128"/>
                      </a:endParaRPr>
                    </a:p>
                  </a:txBody>
                  <a:tcPr marL="91428" marR="91428" marT="45705" marB="4570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37124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eorgia" pitchFamily="-103" charset="0"/>
                          <a:ea typeface="ＭＳ Ｐゴシック" pitchFamily="-103" charset="-128"/>
                          <a:cs typeface="ＭＳ Ｐゴシック" pitchFamily="-103" charset="-128"/>
                        </a:rPr>
                        <a:t>0.2</a:t>
                      </a:r>
                    </a:p>
                  </a:txBody>
                  <a:tcPr marL="91428" marR="91428" marT="45705" marB="4570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D3C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Georgia" pitchFamily="-103" charset="0"/>
                        <a:ea typeface="ＭＳ Ｐゴシック" pitchFamily="-103" charset="-128"/>
                        <a:cs typeface="ＭＳ Ｐゴシック" pitchFamily="-103" charset="-128"/>
                      </a:endParaRPr>
                    </a:p>
                  </a:txBody>
                  <a:tcPr marL="91428" marR="91428" marT="45705" marB="4570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D3C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eorgia" pitchFamily="-103" charset="0"/>
                          <a:ea typeface="ＭＳ Ｐゴシック" pitchFamily="-103" charset="-128"/>
                          <a:cs typeface="ＭＳ Ｐゴシック" pitchFamily="-103" charset="-128"/>
                        </a:rPr>
                        <a:t>0.2</a:t>
                      </a:r>
                    </a:p>
                  </a:txBody>
                  <a:tcPr marL="91428" marR="91428" marT="45705" marB="4570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D3CF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5" name="Content Placeholder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79861667"/>
              </p:ext>
            </p:extLst>
          </p:nvPr>
        </p:nvGraphicFramePr>
        <p:xfrm>
          <a:off x="304800" y="4765675"/>
          <a:ext cx="8610600" cy="1558925"/>
        </p:xfrm>
        <a:graphic>
          <a:graphicData uri="http://schemas.openxmlformats.org/drawingml/2006/table">
            <a:tbl>
              <a:tblPr/>
              <a:tblGrid>
                <a:gridCol w="3953688"/>
                <a:gridCol w="508168"/>
                <a:gridCol w="4148744"/>
              </a:tblGrid>
              <a:tr h="118903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Georgia" pitchFamily="-103" charset="0"/>
                          <a:ea typeface="ＭＳ Ｐゴシック" pitchFamily="-103" charset="-128"/>
                          <a:cs typeface="ＭＳ Ｐゴシック" pitchFamily="-103" charset="-128"/>
                        </a:rPr>
                        <a:t>P(NOT </a:t>
                      </a: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Georgia" pitchFamily="-103" charset="0"/>
                        <a:ea typeface="ＭＳ Ｐゴシック" pitchFamily="-103" charset="-128"/>
                        <a:cs typeface="ＭＳ Ｐゴシック" pitchFamily="-103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Georgia" pitchFamily="-103" charset="0"/>
                          <a:ea typeface="ＭＳ Ｐゴシック" pitchFamily="-103" charset="-128"/>
                          <a:cs typeface="ＭＳ Ｐゴシック" pitchFamily="-103" charset="-128"/>
                        </a:rPr>
                        <a:t>(Cavity=T </a:t>
                      </a: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Georgia" pitchFamily="-103" charset="0"/>
                          <a:ea typeface="ＭＳ Ｐゴシック" pitchFamily="-103" charset="-128"/>
                          <a:cs typeface="ＭＳ Ｐゴシック" pitchFamily="-103" charset="-128"/>
                        </a:rPr>
                        <a:t>OR </a:t>
                      </a: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Georgia" pitchFamily="-103" charset="0"/>
                          <a:ea typeface="ＭＳ Ｐゴシック" pitchFamily="-103" charset="-128"/>
                          <a:cs typeface="ＭＳ Ｐゴシック" pitchFamily="-103" charset="-128"/>
                        </a:rPr>
                        <a:t>Toothache=T)</a:t>
                      </a: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Georgia" pitchFamily="-103" charset="0"/>
                        <a:ea typeface="ＭＳ Ｐゴシック" pitchFamily="-103" charset="-128"/>
                        <a:cs typeface="ＭＳ Ｐゴシック" pitchFamily="-103" charset="-128"/>
                      </a:endParaRPr>
                    </a:p>
                  </a:txBody>
                  <a:tcPr marL="91428" marR="91428" marT="45663" marB="4566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Georgia" pitchFamily="-103" charset="0"/>
                          <a:ea typeface="ＭＳ Ｐゴシック" pitchFamily="-103" charset="-128"/>
                          <a:cs typeface="ＭＳ Ｐゴシック" pitchFamily="-103" charset="-128"/>
                        </a:rPr>
                        <a:t>=</a:t>
                      </a:r>
                    </a:p>
                  </a:txBody>
                  <a:tcPr marL="91428" marR="91428" marT="45663" marB="4566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Georgia" pitchFamily="-103" charset="0"/>
                          <a:ea typeface="ＭＳ Ｐゴシック" pitchFamily="-103" charset="-128"/>
                          <a:cs typeface="ＭＳ Ｐゴシック" pitchFamily="-103" charset="-128"/>
                        </a:rPr>
                        <a:t>P(Cavity = F AND Toothache = F)</a:t>
                      </a:r>
                    </a:p>
                  </a:txBody>
                  <a:tcPr marL="91428" marR="91428" marT="45663" marB="4566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3698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eorgia" pitchFamily="-103" charset="0"/>
                          <a:ea typeface="ＭＳ Ｐゴシック" pitchFamily="-103" charset="-128"/>
                          <a:cs typeface="ＭＳ Ｐゴシック" pitchFamily="-103" charset="-128"/>
                        </a:rPr>
                        <a:t>0.72</a:t>
                      </a:r>
                    </a:p>
                  </a:txBody>
                  <a:tcPr marL="91428" marR="91428" marT="45663" marB="4566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D3C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Georgia" pitchFamily="-103" charset="0"/>
                        <a:ea typeface="ＭＳ Ｐゴシック" pitchFamily="-103" charset="-128"/>
                        <a:cs typeface="ＭＳ Ｐゴシック" pitchFamily="-103" charset="-128"/>
                      </a:endParaRPr>
                    </a:p>
                  </a:txBody>
                  <a:tcPr marL="91428" marR="91428" marT="45663" marB="4566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D3C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eorgia" pitchFamily="-103" charset="0"/>
                          <a:ea typeface="ＭＳ Ｐゴシック" pitchFamily="-103" charset="-128"/>
                          <a:cs typeface="ＭＳ Ｐゴシック" pitchFamily="-103" charset="-128"/>
                        </a:rPr>
                        <a:t>0.72</a:t>
                      </a:r>
                    </a:p>
                  </a:txBody>
                  <a:tcPr marL="91428" marR="91428" marT="45663" marB="4566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D3CF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6" name="Content Placeholder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29656029"/>
              </p:ext>
            </p:extLst>
          </p:nvPr>
        </p:nvGraphicFramePr>
        <p:xfrm>
          <a:off x="228600" y="3013075"/>
          <a:ext cx="8686800" cy="1558925"/>
        </p:xfrm>
        <a:graphic>
          <a:graphicData uri="http://schemas.openxmlformats.org/drawingml/2006/table">
            <a:tbl>
              <a:tblPr/>
              <a:tblGrid>
                <a:gridCol w="4102100"/>
                <a:gridCol w="723900"/>
                <a:gridCol w="3860800"/>
              </a:tblGrid>
              <a:tr h="118903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Georgia" pitchFamily="-103" charset="0"/>
                          <a:ea typeface="ＭＳ Ｐゴシック" pitchFamily="-103" charset="-128"/>
                          <a:cs typeface="ＭＳ Ｐゴシック" pitchFamily="-103" charset="-128"/>
                        </a:rPr>
                        <a:t>P(NOT </a:t>
                      </a: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Georgia" pitchFamily="-103" charset="0"/>
                        <a:ea typeface="ＭＳ Ｐゴシック" pitchFamily="-103" charset="-128"/>
                        <a:cs typeface="ＭＳ Ｐゴシック" pitchFamily="-103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Georgia" pitchFamily="-103" charset="0"/>
                          <a:ea typeface="ＭＳ Ｐゴシック" pitchFamily="-103" charset="-128"/>
                          <a:cs typeface="ＭＳ Ｐゴシック" pitchFamily="-103" charset="-128"/>
                        </a:rPr>
                        <a:t>(</a:t>
                      </a: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Georgia" pitchFamily="-103" charset="0"/>
                          <a:ea typeface="ＭＳ Ｐゴシック" pitchFamily="-103" charset="-128"/>
                          <a:cs typeface="ＭＳ Ｐゴシック" pitchFamily="-103" charset="-128"/>
                        </a:rPr>
                        <a:t>Cavity </a:t>
                      </a: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Georgia" pitchFamily="-103" charset="0"/>
                          <a:ea typeface="ＭＳ Ｐゴシック" pitchFamily="-103" charset="-128"/>
                          <a:cs typeface="ＭＳ Ｐゴシック" pitchFamily="-103" charset="-128"/>
                        </a:rPr>
                        <a:t>=T AND Toothache =T))</a:t>
                      </a: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Georgia" pitchFamily="-103" charset="0"/>
                        <a:ea typeface="ＭＳ Ｐゴシック" pitchFamily="-103" charset="-128"/>
                        <a:cs typeface="ＭＳ Ｐゴシック" pitchFamily="-103" charset="-128"/>
                      </a:endParaRPr>
                    </a:p>
                  </a:txBody>
                  <a:tcPr marL="91428" marR="91428" marT="45663" marB="4566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Georgia" pitchFamily="-103" charset="0"/>
                          <a:ea typeface="ＭＳ Ｐゴシック" pitchFamily="-103" charset="-128"/>
                          <a:cs typeface="ＭＳ Ｐゴシック" pitchFamily="-103" charset="-128"/>
                        </a:rPr>
                        <a:t>=</a:t>
                      </a:r>
                    </a:p>
                  </a:txBody>
                  <a:tcPr marL="91428" marR="91428" marT="45663" marB="4566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Georgia" pitchFamily="-103" charset="0"/>
                          <a:ea typeface="ＭＳ Ｐゴシック" pitchFamily="-103" charset="-128"/>
                          <a:cs typeface="ＭＳ Ｐゴシック" pitchFamily="-103" charset="-128"/>
                        </a:rPr>
                        <a:t>P(Cavity = F OR </a:t>
                      </a: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Georgia" pitchFamily="-103" charset="0"/>
                          <a:ea typeface="ＭＳ Ｐゴシック" pitchFamily="-103" charset="-128"/>
                          <a:cs typeface="ＭＳ Ｐゴシック" pitchFamily="-103" charset="-128"/>
                        </a:rPr>
                        <a:t>Toothache = </a:t>
                      </a: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Georgia" pitchFamily="-103" charset="0"/>
                          <a:ea typeface="ＭＳ Ｐゴシック" pitchFamily="-103" charset="-128"/>
                          <a:cs typeface="ＭＳ Ｐゴシック" pitchFamily="-103" charset="-128"/>
                        </a:rPr>
                        <a:t>F)</a:t>
                      </a:r>
                    </a:p>
                  </a:txBody>
                  <a:tcPr marL="91428" marR="91428" marT="45663" marB="4566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3698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eorgia" pitchFamily="-103" charset="0"/>
                          <a:ea typeface="ＭＳ Ｐゴシック" pitchFamily="-103" charset="-128"/>
                          <a:cs typeface="ＭＳ Ｐゴシック" pitchFamily="-103" charset="-128"/>
                        </a:rPr>
                        <a:t>0.88</a:t>
                      </a:r>
                    </a:p>
                  </a:txBody>
                  <a:tcPr marL="91428" marR="91428" marT="45663" marB="4566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D3C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Georgia" pitchFamily="-103" charset="0"/>
                        <a:ea typeface="ＭＳ Ｐゴシック" pitchFamily="-103" charset="-128"/>
                        <a:cs typeface="ＭＳ Ｐゴシック" pitchFamily="-103" charset="-128"/>
                      </a:endParaRPr>
                    </a:p>
                  </a:txBody>
                  <a:tcPr marL="91428" marR="91428" marT="45663" marB="4566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D3C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eorgia" pitchFamily="-103" charset="0"/>
                          <a:ea typeface="ＭＳ Ｐゴシック" pitchFamily="-103" charset="-128"/>
                          <a:cs typeface="ＭＳ Ｐゴシック" pitchFamily="-103" charset="-128"/>
                        </a:rPr>
                        <a:t>0.88</a:t>
                      </a:r>
                    </a:p>
                  </a:txBody>
                  <a:tcPr marL="91428" marR="91428" marT="45663" marB="4566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D3CF"/>
                    </a:solidFill>
                  </a:tcPr>
                </a:tc>
              </a:tr>
            </a:tbl>
          </a:graphicData>
        </a:graphic>
      </p:graphicFrame>
      <p:sp>
        <p:nvSpPr>
          <p:cNvPr id="66604" name="TextBox 6"/>
          <p:cNvSpPr txBox="1">
            <a:spLocks noChangeArrowheads="1"/>
          </p:cNvSpPr>
          <p:nvPr/>
        </p:nvSpPr>
        <p:spPr bwMode="auto">
          <a:xfrm>
            <a:off x="6019800" y="1418272"/>
            <a:ext cx="2895600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 dirty="0"/>
              <a:t>Rule 1: Logically equivalent expressions have the same probability.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rgbClr val="7B9899"/>
                </a:solidFill>
                <a:latin typeface="Georgia" charset="0"/>
                <a:ea typeface="ＭＳ Ｐゴシック" charset="0"/>
                <a:cs typeface="ＭＳ Ｐゴシック" charset="0"/>
              </a:rPr>
              <a:t>Psychology: Probability Judgements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>
              <a:buFont typeface="Wingdings 2" pitchFamily="-103" charset="2"/>
              <a:buNone/>
              <a:defRPr/>
            </a:pPr>
            <a:r>
              <a:rPr lang="en-US" dirty="0" smtClean="0"/>
              <a:t>Consider the following famous experiment.</a:t>
            </a:r>
          </a:p>
          <a:p>
            <a:pPr>
              <a:buFont typeface="Wingdings 2" pitchFamily="-103" charset="2"/>
              <a:buNone/>
              <a:defRPr/>
            </a:pPr>
            <a:r>
              <a:rPr lang="en-US" dirty="0" smtClean="0"/>
              <a:t>Two groups of subjects. </a:t>
            </a:r>
          </a:p>
          <a:p>
            <a:pPr marL="514350" indent="-514350">
              <a:buFont typeface="+mj-lt"/>
              <a:buAutoNum type="arabicPeriod"/>
              <a:defRPr/>
            </a:pPr>
            <a:r>
              <a:rPr lang="en-US" dirty="0" smtClean="0"/>
              <a:t>Would you opt for surgery if the survival rate is 90 percent?</a:t>
            </a:r>
          </a:p>
          <a:p>
            <a:pPr marL="514350" indent="-514350">
              <a:buFont typeface="+mj-lt"/>
              <a:buAutoNum type="arabicPeriod"/>
              <a:defRPr/>
            </a:pPr>
            <a:r>
              <a:rPr lang="en-US" dirty="0" smtClean="0"/>
              <a:t>Would you opt for surgery if the </a:t>
            </a:r>
            <a:r>
              <a:rPr lang="en-US" dirty="0" err="1" smtClean="0"/>
              <a:t>mortatility</a:t>
            </a:r>
            <a:r>
              <a:rPr lang="en-US" dirty="0" smtClean="0"/>
              <a:t> rate is 10 percent?</a:t>
            </a:r>
          </a:p>
          <a:p>
            <a:pPr marL="514350" indent="-514350">
              <a:buFont typeface="Wingdings 2" pitchFamily="-103" charset="2"/>
              <a:buNone/>
              <a:defRPr/>
            </a:pPr>
            <a:r>
              <a:rPr lang="en-US" dirty="0" smtClean="0"/>
              <a:t>Which would you prefer?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7B9899"/>
                </a:solidFill>
                <a:latin typeface="Georgia" charset="0"/>
                <a:ea typeface="ＭＳ Ｐゴシック" charset="0"/>
                <a:cs typeface="ＭＳ Ｐゴシック" charset="0"/>
              </a:rPr>
              <a:t>Rule 2: Marginalization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58767033"/>
              </p:ext>
            </p:extLst>
          </p:nvPr>
        </p:nvGraphicFramePr>
        <p:xfrm>
          <a:off x="301625" y="1527175"/>
          <a:ext cx="6116638" cy="1011293"/>
        </p:xfrm>
        <a:graphic>
          <a:graphicData uri="http://schemas.openxmlformats.org/drawingml/2006/table">
            <a:tbl>
              <a:tblPr/>
              <a:tblGrid>
                <a:gridCol w="2038350"/>
                <a:gridCol w="2039938"/>
                <a:gridCol w="2038350"/>
              </a:tblGrid>
              <a:tr h="63999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Georgia" pitchFamily="-103" charset="0"/>
                          <a:ea typeface="ＭＳ Ｐゴシック" pitchFamily="-103" charset="-128"/>
                          <a:cs typeface="ＭＳ Ｐゴシック" pitchFamily="-103" charset="-128"/>
                        </a:rPr>
                        <a:t>P(Cavity=T, Toothache=T)</a:t>
                      </a: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Georgia" pitchFamily="-103" charset="0"/>
                        <a:ea typeface="ＭＳ Ｐゴシック" pitchFamily="-103" charset="-128"/>
                        <a:cs typeface="ＭＳ Ｐゴシック" pitchFamily="-103" charset="-128"/>
                      </a:endParaRPr>
                    </a:p>
                  </a:txBody>
                  <a:tcPr marL="91428" marR="91428" marT="45705" marB="4570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Georgia" pitchFamily="-103" charset="0"/>
                          <a:ea typeface="ＭＳ Ｐゴシック" pitchFamily="-103" charset="-128"/>
                          <a:cs typeface="ＭＳ Ｐゴシック" pitchFamily="-103" charset="-128"/>
                        </a:rPr>
                        <a:t>P(Cavity=T, </a:t>
                      </a: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Georgia" pitchFamily="-103" charset="0"/>
                          <a:ea typeface="ＭＳ Ｐゴシック" pitchFamily="-103" charset="-128"/>
                          <a:cs typeface="ＭＳ Ｐゴシック" pitchFamily="-103" charset="-128"/>
                        </a:rPr>
                        <a:t>Toothache = F)</a:t>
                      </a:r>
                    </a:p>
                  </a:txBody>
                  <a:tcPr marL="91428" marR="91428" marT="45705" marB="4570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Georgia" pitchFamily="-103" charset="0"/>
                          <a:ea typeface="ＭＳ Ｐゴシック" pitchFamily="-103" charset="-128"/>
                          <a:cs typeface="ＭＳ Ｐゴシック" pitchFamily="-103" charset="-128"/>
                        </a:rPr>
                        <a:t>P(Cavity=T)</a:t>
                      </a: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Georgia" pitchFamily="-103" charset="0"/>
                        <a:ea typeface="ＭＳ Ｐゴシック" pitchFamily="-103" charset="-128"/>
                        <a:cs typeface="ＭＳ Ｐゴシック" pitchFamily="-103" charset="-128"/>
                      </a:endParaRPr>
                    </a:p>
                  </a:txBody>
                  <a:tcPr marL="91428" marR="91428" marT="45705" marB="4570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37124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eorgia" pitchFamily="-103" charset="0"/>
                          <a:ea typeface="ＭＳ Ｐゴシック" pitchFamily="-103" charset="-128"/>
                          <a:cs typeface="ＭＳ Ｐゴシック" pitchFamily="-103" charset="-128"/>
                        </a:rPr>
                        <a:t>0.12</a:t>
                      </a:r>
                    </a:p>
                  </a:txBody>
                  <a:tcPr marL="91428" marR="91428" marT="45705" marB="4570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D3C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eorgia" pitchFamily="-103" charset="0"/>
                          <a:ea typeface="ＭＳ Ｐゴシック" pitchFamily="-103" charset="-128"/>
                          <a:cs typeface="ＭＳ Ｐゴシック" pitchFamily="-103" charset="-128"/>
                        </a:rPr>
                        <a:t>0.08</a:t>
                      </a:r>
                    </a:p>
                  </a:txBody>
                  <a:tcPr marL="91428" marR="91428" marT="45705" marB="4570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D3C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eorgia" pitchFamily="-103" charset="0"/>
                          <a:ea typeface="ＭＳ Ｐゴシック" pitchFamily="-103" charset="-128"/>
                          <a:cs typeface="ＭＳ Ｐゴシック" pitchFamily="-103" charset="-128"/>
                        </a:rPr>
                        <a:t>0.2</a:t>
                      </a:r>
                    </a:p>
                  </a:txBody>
                  <a:tcPr marL="91428" marR="91428" marT="45705" marB="4570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D3CF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6" name="Content Placeholder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11367447"/>
              </p:ext>
            </p:extLst>
          </p:nvPr>
        </p:nvGraphicFramePr>
        <p:xfrm>
          <a:off x="301625" y="4856163"/>
          <a:ext cx="6251575" cy="1011292"/>
        </p:xfrm>
        <a:graphic>
          <a:graphicData uri="http://schemas.openxmlformats.org/drawingml/2006/table">
            <a:tbl>
              <a:tblPr/>
              <a:tblGrid>
                <a:gridCol w="2038350"/>
                <a:gridCol w="2039938"/>
                <a:gridCol w="2173287"/>
              </a:tblGrid>
              <a:tr h="63999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Georgia" pitchFamily="-103" charset="0"/>
                          <a:ea typeface="ＭＳ Ｐゴシック" pitchFamily="-103" charset="-128"/>
                          <a:cs typeface="ＭＳ Ｐゴシック" pitchFamily="-103" charset="-128"/>
                        </a:rPr>
                        <a:t>P(Cavity=T, Toothache=T)</a:t>
                      </a: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Georgia" pitchFamily="-103" charset="0"/>
                        <a:ea typeface="ＭＳ Ｐゴシック" pitchFamily="-103" charset="-128"/>
                        <a:cs typeface="ＭＳ Ｐゴシック" pitchFamily="-103" charset="-128"/>
                      </a:endParaRPr>
                    </a:p>
                  </a:txBody>
                  <a:tcPr marL="91428" marR="91428" marT="45705" marB="4570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Georgia" pitchFamily="-103" charset="0"/>
                          <a:ea typeface="ＭＳ Ｐゴシック" pitchFamily="-103" charset="-128"/>
                          <a:cs typeface="ＭＳ Ｐゴシック" pitchFamily="-103" charset="-128"/>
                        </a:rPr>
                        <a:t>P(Cavity = F, </a:t>
                      </a: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Georgia" pitchFamily="-103" charset="0"/>
                          <a:ea typeface="ＭＳ Ｐゴシック" pitchFamily="-103" charset="-128"/>
                          <a:cs typeface="ＭＳ Ｐゴシック" pitchFamily="-103" charset="-128"/>
                        </a:rPr>
                        <a:t>Toothache=T)</a:t>
                      </a: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Georgia" pitchFamily="-103" charset="0"/>
                        <a:ea typeface="ＭＳ Ｐゴシック" pitchFamily="-103" charset="-128"/>
                        <a:cs typeface="ＭＳ Ｐゴシック" pitchFamily="-103" charset="-128"/>
                      </a:endParaRPr>
                    </a:p>
                  </a:txBody>
                  <a:tcPr marL="91428" marR="91428" marT="45705" marB="4570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Georgia" pitchFamily="-103" charset="0"/>
                          <a:ea typeface="ＭＳ Ｐゴシック" pitchFamily="-103" charset="-128"/>
                          <a:cs typeface="ＭＳ Ｐゴシック" pitchFamily="-103" charset="-128"/>
                        </a:rPr>
                        <a:t>P(Toothache=T)</a:t>
                      </a: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Georgia" pitchFamily="-103" charset="0"/>
                        <a:ea typeface="ＭＳ Ｐゴシック" pitchFamily="-103" charset="-128"/>
                        <a:cs typeface="ＭＳ Ｐゴシック" pitchFamily="-103" charset="-128"/>
                      </a:endParaRPr>
                    </a:p>
                  </a:txBody>
                  <a:tcPr marL="91428" marR="91428" marT="45705" marB="4570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37124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eorgia" pitchFamily="-103" charset="0"/>
                          <a:ea typeface="ＭＳ Ｐゴシック" pitchFamily="-103" charset="-128"/>
                          <a:cs typeface="ＭＳ Ｐゴシック" pitchFamily="-103" charset="-128"/>
                        </a:rPr>
                        <a:t>0.12</a:t>
                      </a:r>
                    </a:p>
                  </a:txBody>
                  <a:tcPr marL="91428" marR="91428" marT="45705" marB="4570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D3C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eorgia" pitchFamily="-103" charset="0"/>
                          <a:ea typeface="ＭＳ Ｐゴシック" pitchFamily="-103" charset="-128"/>
                          <a:cs typeface="ＭＳ Ｐゴシック" pitchFamily="-103" charset="-128"/>
                        </a:rPr>
                        <a:t>0.08</a:t>
                      </a:r>
                    </a:p>
                  </a:txBody>
                  <a:tcPr marL="91428" marR="91428" marT="45705" marB="4570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D3C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eorgia" pitchFamily="-103" charset="0"/>
                          <a:ea typeface="ＭＳ Ｐゴシック" pitchFamily="-103" charset="-128"/>
                          <a:cs typeface="ＭＳ Ｐゴシック" pitchFamily="-103" charset="-128"/>
                        </a:rPr>
                        <a:t>0.2</a:t>
                      </a:r>
                    </a:p>
                  </a:txBody>
                  <a:tcPr marL="91428" marR="91428" marT="45705" marB="4570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D3CF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7" name="Content Placeholder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64409722"/>
              </p:ext>
            </p:extLst>
          </p:nvPr>
        </p:nvGraphicFramePr>
        <p:xfrm>
          <a:off x="301625" y="3200400"/>
          <a:ext cx="6116638" cy="1011293"/>
        </p:xfrm>
        <a:graphic>
          <a:graphicData uri="http://schemas.openxmlformats.org/drawingml/2006/table">
            <a:tbl>
              <a:tblPr/>
              <a:tblGrid>
                <a:gridCol w="2038350"/>
                <a:gridCol w="2039938"/>
                <a:gridCol w="2038350"/>
              </a:tblGrid>
              <a:tr h="63999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Georgia" pitchFamily="-103" charset="0"/>
                          <a:ea typeface="ＭＳ Ｐゴシック" pitchFamily="-103" charset="-128"/>
                          <a:cs typeface="ＭＳ Ｐゴシック" pitchFamily="-103" charset="-128"/>
                        </a:rPr>
                        <a:t>P(Cavity = F, </a:t>
                      </a: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Georgia" pitchFamily="-103" charset="0"/>
                          <a:ea typeface="ＭＳ Ｐゴシック" pitchFamily="-103" charset="-128"/>
                          <a:cs typeface="ＭＳ Ｐゴシック" pitchFamily="-103" charset="-128"/>
                        </a:rPr>
                        <a:t>Toothache=T)</a:t>
                      </a: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Georgia" pitchFamily="-103" charset="0"/>
                        <a:ea typeface="ＭＳ Ｐゴシック" pitchFamily="-103" charset="-128"/>
                        <a:cs typeface="ＭＳ Ｐゴシック" pitchFamily="-103" charset="-128"/>
                      </a:endParaRPr>
                    </a:p>
                  </a:txBody>
                  <a:tcPr marL="91428" marR="91428" marT="45705" marB="4570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Georgia" pitchFamily="-103" charset="0"/>
                          <a:ea typeface="ＭＳ Ｐゴシック" pitchFamily="-103" charset="-128"/>
                          <a:cs typeface="ＭＳ Ｐゴシック" pitchFamily="-103" charset="-128"/>
                        </a:rPr>
                        <a:t>P(Cavity = F, Toothache = F)</a:t>
                      </a:r>
                    </a:p>
                  </a:txBody>
                  <a:tcPr marL="91428" marR="91428" marT="45705" marB="4570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Georgia" pitchFamily="-103" charset="0"/>
                          <a:ea typeface="ＭＳ Ｐゴシック" pitchFamily="-103" charset="-128"/>
                          <a:cs typeface="ＭＳ Ｐゴシック" pitchFamily="-103" charset="-128"/>
                        </a:rPr>
                        <a:t>P(Cavity = F)</a:t>
                      </a:r>
                    </a:p>
                  </a:txBody>
                  <a:tcPr marL="91428" marR="91428" marT="45705" marB="4570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37124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eorgia" pitchFamily="-103" charset="0"/>
                          <a:ea typeface="ＭＳ Ｐゴシック" pitchFamily="-103" charset="-128"/>
                          <a:cs typeface="ＭＳ Ｐゴシック" pitchFamily="-103" charset="-128"/>
                        </a:rPr>
                        <a:t>0.08</a:t>
                      </a:r>
                    </a:p>
                  </a:txBody>
                  <a:tcPr marL="91428" marR="91428" marT="45705" marB="4570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D3C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eorgia" pitchFamily="-103" charset="0"/>
                          <a:ea typeface="ＭＳ Ｐゴシック" pitchFamily="-103" charset="-128"/>
                          <a:cs typeface="ＭＳ Ｐゴシック" pitchFamily="-103" charset="-128"/>
                        </a:rPr>
                        <a:t>0.72</a:t>
                      </a:r>
                    </a:p>
                  </a:txBody>
                  <a:tcPr marL="91428" marR="91428" marT="45705" marB="4570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D3C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eorgia" pitchFamily="-103" charset="0"/>
                          <a:ea typeface="ＭＳ Ｐゴシック" pitchFamily="-103" charset="-128"/>
                          <a:cs typeface="ＭＳ Ｐゴシック" pitchFamily="-103" charset="-128"/>
                        </a:rPr>
                        <a:t>0.8</a:t>
                      </a:r>
                    </a:p>
                  </a:txBody>
                  <a:tcPr marL="91428" marR="91428" marT="45705" marB="4570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D3C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7B9899"/>
                </a:solidFill>
                <a:latin typeface="Georgia" charset="0"/>
                <a:ea typeface="ＭＳ Ｐゴシック" charset="0"/>
                <a:cs typeface="ＭＳ Ｐゴシック" charset="0"/>
              </a:rPr>
              <a:t>The Marginalization Pattern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34416212"/>
              </p:ext>
            </p:extLst>
          </p:nvPr>
        </p:nvGraphicFramePr>
        <p:xfrm>
          <a:off x="301625" y="1527175"/>
          <a:ext cx="6887037" cy="1011293"/>
        </p:xfrm>
        <a:graphic>
          <a:graphicData uri="http://schemas.openxmlformats.org/drawingml/2006/table">
            <a:tbl>
              <a:tblPr/>
              <a:tblGrid>
                <a:gridCol w="1839114"/>
                <a:gridCol w="428625"/>
                <a:gridCol w="1952298"/>
                <a:gridCol w="533400"/>
                <a:gridCol w="2133600"/>
              </a:tblGrid>
              <a:tr h="63999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Georgia" pitchFamily="-103" charset="0"/>
                          <a:ea typeface="ＭＳ Ｐゴシック" pitchFamily="-103" charset="-128"/>
                          <a:cs typeface="ＭＳ Ｐゴシック" pitchFamily="-103" charset="-128"/>
                        </a:rPr>
                        <a:t>P(Cavity=T,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Georgia" pitchFamily="-103" charset="0"/>
                          <a:ea typeface="ＭＳ Ｐゴシック" pitchFamily="-103" charset="-128"/>
                          <a:cs typeface="ＭＳ Ｐゴシック" pitchFamily="-103" charset="-128"/>
                        </a:rPr>
                        <a:t>Toothache=T)</a:t>
                      </a: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Georgia" pitchFamily="-103" charset="0"/>
                        <a:ea typeface="ＭＳ Ｐゴシック" pitchFamily="-103" charset="-128"/>
                        <a:cs typeface="ＭＳ Ｐゴシック" pitchFamily="-103" charset="-128"/>
                      </a:endParaRPr>
                    </a:p>
                  </a:txBody>
                  <a:tcPr marT="45705" marB="4570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Georgia" pitchFamily="-103" charset="0"/>
                          <a:ea typeface="ＭＳ Ｐゴシック" pitchFamily="-103" charset="-128"/>
                          <a:cs typeface="ＭＳ Ｐゴシック" pitchFamily="-103" charset="-128"/>
                        </a:rPr>
                        <a:t>+</a:t>
                      </a:r>
                    </a:p>
                  </a:txBody>
                  <a:tcPr marT="45705" marB="4570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Georgia" pitchFamily="-103" charset="0"/>
                          <a:ea typeface="ＭＳ Ｐゴシック" pitchFamily="-103" charset="-128"/>
                          <a:cs typeface="ＭＳ Ｐゴシック" pitchFamily="-103" charset="-128"/>
                        </a:rPr>
                        <a:t>P(Cavity=T,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Georgia" pitchFamily="-103" charset="0"/>
                          <a:ea typeface="ＭＳ Ｐゴシック" pitchFamily="-103" charset="-128"/>
                          <a:cs typeface="ＭＳ Ｐゴシック" pitchFamily="-103" charset="-128"/>
                        </a:rPr>
                        <a:t>Toothache </a:t>
                      </a: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Georgia" pitchFamily="-103" charset="0"/>
                          <a:ea typeface="ＭＳ Ｐゴシック" pitchFamily="-103" charset="-128"/>
                          <a:cs typeface="ＭＳ Ｐゴシック" pitchFamily="-103" charset="-128"/>
                        </a:rPr>
                        <a:t>= F)</a:t>
                      </a:r>
                    </a:p>
                  </a:txBody>
                  <a:tcPr marT="45705" marB="4570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Georgia" pitchFamily="-103" charset="0"/>
                          <a:ea typeface="ＭＳ Ｐゴシック" pitchFamily="-103" charset="-128"/>
                          <a:cs typeface="ＭＳ Ｐゴシック" pitchFamily="-103" charset="-128"/>
                        </a:rPr>
                        <a:t>=</a:t>
                      </a:r>
                    </a:p>
                  </a:txBody>
                  <a:tcPr marT="45705" marB="4570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Georgia" pitchFamily="-103" charset="0"/>
                          <a:ea typeface="ＭＳ Ｐゴシック" pitchFamily="-103" charset="-128"/>
                          <a:cs typeface="ＭＳ Ｐゴシック" pitchFamily="-103" charset="-128"/>
                        </a:rPr>
                        <a:t>P(Cavity=T)</a:t>
                      </a: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Georgia" pitchFamily="-103" charset="0"/>
                        <a:ea typeface="ＭＳ Ｐゴシック" pitchFamily="-103" charset="-128"/>
                        <a:cs typeface="ＭＳ Ｐゴシック" pitchFamily="-103" charset="-128"/>
                      </a:endParaRPr>
                    </a:p>
                  </a:txBody>
                  <a:tcPr marT="45705" marB="4570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37124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eorgia" pitchFamily="-103" charset="0"/>
                          <a:ea typeface="ＭＳ Ｐゴシック" pitchFamily="-103" charset="-128"/>
                          <a:cs typeface="ＭＳ Ｐゴシック" pitchFamily="-103" charset="-128"/>
                        </a:rPr>
                        <a:t>0.12</a:t>
                      </a:r>
                    </a:p>
                  </a:txBody>
                  <a:tcPr marT="45705" marB="4570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D3C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Georgia" pitchFamily="-103" charset="0"/>
                        <a:ea typeface="ＭＳ Ｐゴシック" pitchFamily="-103" charset="-128"/>
                        <a:cs typeface="ＭＳ Ｐゴシック" pitchFamily="-103" charset="-128"/>
                      </a:endParaRPr>
                    </a:p>
                  </a:txBody>
                  <a:tcPr marT="45705" marB="4570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D3C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eorgia" pitchFamily="-103" charset="0"/>
                          <a:ea typeface="ＭＳ Ｐゴシック" pitchFamily="-103" charset="-128"/>
                          <a:cs typeface="ＭＳ Ｐゴシック" pitchFamily="-103" charset="-128"/>
                        </a:rPr>
                        <a:t>0.08</a:t>
                      </a:r>
                    </a:p>
                  </a:txBody>
                  <a:tcPr marT="45705" marB="4570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D3C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Georgia" pitchFamily="-103" charset="0"/>
                        <a:ea typeface="ＭＳ Ｐゴシック" pitchFamily="-103" charset="-128"/>
                        <a:cs typeface="ＭＳ Ｐゴシック" pitchFamily="-103" charset="-128"/>
                      </a:endParaRPr>
                    </a:p>
                  </a:txBody>
                  <a:tcPr marT="45705" marB="4570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D3C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eorgia" pitchFamily="-103" charset="0"/>
                          <a:ea typeface="ＭＳ Ｐゴシック" pitchFamily="-103" charset="-128"/>
                          <a:cs typeface="ＭＳ Ｐゴシック" pitchFamily="-103" charset="-128"/>
                        </a:rPr>
                        <a:t>0.2</a:t>
                      </a:r>
                    </a:p>
                  </a:txBody>
                  <a:tcPr marT="45705" marB="4570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D3CF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6" name="Content Placeholder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31131374"/>
              </p:ext>
            </p:extLst>
          </p:nvPr>
        </p:nvGraphicFramePr>
        <p:xfrm>
          <a:off x="301625" y="4810388"/>
          <a:ext cx="8266028" cy="1011293"/>
        </p:xfrm>
        <a:graphic>
          <a:graphicData uri="http://schemas.openxmlformats.org/drawingml/2006/table">
            <a:tbl>
              <a:tblPr/>
              <a:tblGrid>
                <a:gridCol w="1839114"/>
                <a:gridCol w="306388"/>
                <a:gridCol w="2132012"/>
                <a:gridCol w="343614"/>
                <a:gridCol w="3644900"/>
              </a:tblGrid>
              <a:tr h="63999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Georgia" pitchFamily="-103" charset="0"/>
                          <a:ea typeface="ＭＳ Ｐゴシック" pitchFamily="-103" charset="-128"/>
                          <a:cs typeface="ＭＳ Ｐゴシック" pitchFamily="-103" charset="-128"/>
                        </a:rPr>
                        <a:t>P(Cavity=T,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Georgia" pitchFamily="-103" charset="0"/>
                          <a:ea typeface="ＭＳ Ｐゴシック" pitchFamily="-103" charset="-128"/>
                          <a:cs typeface="ＭＳ Ｐゴシック" pitchFamily="-103" charset="-128"/>
                        </a:rPr>
                        <a:t>Toothache=T)</a:t>
                      </a: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Georgia" pitchFamily="-103" charset="0"/>
                        <a:ea typeface="ＭＳ Ｐゴシック" pitchFamily="-103" charset="-128"/>
                        <a:cs typeface="ＭＳ Ｐゴシック" pitchFamily="-103" charset="-128"/>
                      </a:endParaRPr>
                    </a:p>
                  </a:txBody>
                  <a:tcPr marT="45705" marB="4570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Georgia" pitchFamily="-103" charset="0"/>
                          <a:ea typeface="ＭＳ Ｐゴシック" pitchFamily="-103" charset="-128"/>
                          <a:cs typeface="ＭＳ Ｐゴシック" pitchFamily="-103" charset="-128"/>
                        </a:rPr>
                        <a:t>+</a:t>
                      </a:r>
                    </a:p>
                  </a:txBody>
                  <a:tcPr marT="45705" marB="4570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Georgia" pitchFamily="-103" charset="0"/>
                          <a:ea typeface="ＭＳ Ｐゴシック" pitchFamily="-103" charset="-128"/>
                          <a:cs typeface="ＭＳ Ｐゴシック" pitchFamily="-103" charset="-128"/>
                        </a:rPr>
                        <a:t>P(Cavity = F, </a:t>
                      </a: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Georgia" pitchFamily="-103" charset="0"/>
                          <a:ea typeface="ＭＳ Ｐゴシック" pitchFamily="-103" charset="-128"/>
                          <a:cs typeface="ＭＳ Ｐゴシック" pitchFamily="-103" charset="-128"/>
                        </a:rPr>
                        <a:t>Toothache=T)</a:t>
                      </a: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Georgia" pitchFamily="-103" charset="0"/>
                        <a:ea typeface="ＭＳ Ｐゴシック" pitchFamily="-103" charset="-128"/>
                        <a:cs typeface="ＭＳ Ｐゴシック" pitchFamily="-103" charset="-128"/>
                      </a:endParaRPr>
                    </a:p>
                  </a:txBody>
                  <a:tcPr marT="45705" marB="4570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Georgia" pitchFamily="-103" charset="0"/>
                          <a:ea typeface="ＭＳ Ｐゴシック" pitchFamily="-103" charset="-128"/>
                          <a:cs typeface="ＭＳ Ｐゴシック" pitchFamily="-103" charset="-128"/>
                        </a:rPr>
                        <a:t>=</a:t>
                      </a:r>
                    </a:p>
                  </a:txBody>
                  <a:tcPr marT="45705" marB="4570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Georgia" pitchFamily="-103" charset="0"/>
                          <a:ea typeface="ＭＳ Ｐゴシック" pitchFamily="-103" charset="-128"/>
                          <a:cs typeface="ＭＳ Ｐゴシック" pitchFamily="-103" charset="-128"/>
                        </a:rPr>
                        <a:t>P(Toothache=T)</a:t>
                      </a: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Georgia" pitchFamily="-103" charset="0"/>
                        <a:ea typeface="ＭＳ Ｐゴシック" pitchFamily="-103" charset="-128"/>
                        <a:cs typeface="ＭＳ Ｐゴシック" pitchFamily="-103" charset="-128"/>
                      </a:endParaRPr>
                    </a:p>
                  </a:txBody>
                  <a:tcPr marT="45705" marB="4570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37124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eorgia" pitchFamily="-103" charset="0"/>
                          <a:ea typeface="ＭＳ Ｐゴシック" pitchFamily="-103" charset="-128"/>
                          <a:cs typeface="ＭＳ Ｐゴシック" pitchFamily="-103" charset="-128"/>
                        </a:rPr>
                        <a:t>0.12</a:t>
                      </a:r>
                    </a:p>
                  </a:txBody>
                  <a:tcPr marT="45705" marB="4570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D3C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Georgia" pitchFamily="-103" charset="0"/>
                        <a:ea typeface="ＭＳ Ｐゴシック" pitchFamily="-103" charset="-128"/>
                        <a:cs typeface="ＭＳ Ｐゴシック" pitchFamily="-103" charset="-128"/>
                      </a:endParaRPr>
                    </a:p>
                  </a:txBody>
                  <a:tcPr marT="45705" marB="4570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D3C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eorgia" pitchFamily="-103" charset="0"/>
                          <a:ea typeface="ＭＳ Ｐゴシック" pitchFamily="-103" charset="-128"/>
                          <a:cs typeface="ＭＳ Ｐゴシック" pitchFamily="-103" charset="-128"/>
                        </a:rPr>
                        <a:t>0.08</a:t>
                      </a:r>
                    </a:p>
                  </a:txBody>
                  <a:tcPr marT="45705" marB="4570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D3C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Georgia" pitchFamily="-103" charset="0"/>
                        <a:ea typeface="ＭＳ Ｐゴシック" pitchFamily="-103" charset="-128"/>
                        <a:cs typeface="ＭＳ Ｐゴシック" pitchFamily="-103" charset="-128"/>
                      </a:endParaRPr>
                    </a:p>
                  </a:txBody>
                  <a:tcPr marT="45705" marB="4570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D3C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eorgia" pitchFamily="-103" charset="0"/>
                          <a:ea typeface="ＭＳ Ｐゴシック" pitchFamily="-103" charset="-128"/>
                          <a:cs typeface="ＭＳ Ｐゴシック" pitchFamily="-103" charset="-128"/>
                        </a:rPr>
                        <a:t>0.2</a:t>
                      </a:r>
                    </a:p>
                  </a:txBody>
                  <a:tcPr marT="45705" marB="4570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D3CF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7" name="Content Placeholder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78185355"/>
              </p:ext>
            </p:extLst>
          </p:nvPr>
        </p:nvGraphicFramePr>
        <p:xfrm>
          <a:off x="301625" y="3362588"/>
          <a:ext cx="6765513" cy="1011293"/>
        </p:xfrm>
        <a:graphic>
          <a:graphicData uri="http://schemas.openxmlformats.org/drawingml/2006/table">
            <a:tbl>
              <a:tblPr/>
              <a:tblGrid>
                <a:gridCol w="1839114"/>
                <a:gridCol w="457200"/>
                <a:gridCol w="1952298"/>
                <a:gridCol w="685800"/>
                <a:gridCol w="1831101"/>
              </a:tblGrid>
              <a:tr h="63999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Georgia" pitchFamily="-103" charset="0"/>
                          <a:ea typeface="ＭＳ Ｐゴシック" pitchFamily="-103" charset="-128"/>
                          <a:cs typeface="ＭＳ Ｐゴシック" pitchFamily="-103" charset="-128"/>
                        </a:rPr>
                        <a:t>P(Cavity = F, </a:t>
                      </a: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Georgia" pitchFamily="-103" charset="0"/>
                        <a:ea typeface="ＭＳ Ｐゴシック" pitchFamily="-103" charset="-128"/>
                        <a:cs typeface="ＭＳ Ｐゴシック" pitchFamily="-103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Georgia" pitchFamily="-103" charset="0"/>
                          <a:ea typeface="ＭＳ Ｐゴシック" pitchFamily="-103" charset="-128"/>
                          <a:cs typeface="ＭＳ Ｐゴシック" pitchFamily="-103" charset="-128"/>
                        </a:rPr>
                        <a:t>Toothache=T)</a:t>
                      </a: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Georgia" pitchFamily="-103" charset="0"/>
                        <a:ea typeface="ＭＳ Ｐゴシック" pitchFamily="-103" charset="-128"/>
                        <a:cs typeface="ＭＳ Ｐゴシック" pitchFamily="-103" charset="-128"/>
                      </a:endParaRPr>
                    </a:p>
                  </a:txBody>
                  <a:tcPr marT="45705" marB="4570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Georgia" pitchFamily="-103" charset="0"/>
                          <a:ea typeface="ＭＳ Ｐゴシック" pitchFamily="-103" charset="-128"/>
                          <a:cs typeface="ＭＳ Ｐゴシック" pitchFamily="-103" charset="-128"/>
                        </a:rPr>
                        <a:t>+</a:t>
                      </a:r>
                    </a:p>
                  </a:txBody>
                  <a:tcPr marT="45705" marB="4570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Georgia" pitchFamily="-103" charset="0"/>
                          <a:ea typeface="ＭＳ Ｐゴシック" pitchFamily="-103" charset="-128"/>
                          <a:cs typeface="ＭＳ Ｐゴシック" pitchFamily="-103" charset="-128"/>
                        </a:rPr>
                        <a:t>P(Cavity = F, </a:t>
                      </a: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Georgia" pitchFamily="-103" charset="0"/>
                        <a:ea typeface="ＭＳ Ｐゴシック" pitchFamily="-103" charset="-128"/>
                        <a:cs typeface="ＭＳ Ｐゴシック" pitchFamily="-103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Georgia" pitchFamily="-103" charset="0"/>
                          <a:ea typeface="ＭＳ Ｐゴシック" pitchFamily="-103" charset="-128"/>
                          <a:cs typeface="ＭＳ Ｐゴシック" pitchFamily="-103" charset="-128"/>
                        </a:rPr>
                        <a:t>Toothache </a:t>
                      </a: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Georgia" pitchFamily="-103" charset="0"/>
                          <a:ea typeface="ＭＳ Ｐゴシック" pitchFamily="-103" charset="-128"/>
                          <a:cs typeface="ＭＳ Ｐゴシック" pitchFamily="-103" charset="-128"/>
                        </a:rPr>
                        <a:t>= F)</a:t>
                      </a:r>
                    </a:p>
                  </a:txBody>
                  <a:tcPr marT="45705" marB="4570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Georgia" pitchFamily="-103" charset="0"/>
                          <a:ea typeface="ＭＳ Ｐゴシック" pitchFamily="-103" charset="-128"/>
                          <a:cs typeface="ＭＳ Ｐゴシック" pitchFamily="-103" charset="-128"/>
                        </a:rPr>
                        <a:t>=</a:t>
                      </a:r>
                    </a:p>
                  </a:txBody>
                  <a:tcPr marT="45705" marB="4570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Georgia" pitchFamily="-103" charset="0"/>
                          <a:ea typeface="ＭＳ Ｐゴシック" pitchFamily="-103" charset="-128"/>
                          <a:cs typeface="ＭＳ Ｐゴシック" pitchFamily="-103" charset="-128"/>
                        </a:rPr>
                        <a:t>P(Cavity = F)</a:t>
                      </a:r>
                    </a:p>
                  </a:txBody>
                  <a:tcPr marT="45705" marB="4570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37124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eorgia" pitchFamily="-103" charset="0"/>
                          <a:ea typeface="ＭＳ Ｐゴシック" pitchFamily="-103" charset="-128"/>
                          <a:cs typeface="ＭＳ Ｐゴシック" pitchFamily="-103" charset="-128"/>
                        </a:rPr>
                        <a:t>0.08</a:t>
                      </a:r>
                    </a:p>
                  </a:txBody>
                  <a:tcPr marT="45705" marB="4570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D3C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Georgia" pitchFamily="-103" charset="0"/>
                        <a:ea typeface="ＭＳ Ｐゴシック" pitchFamily="-103" charset="-128"/>
                        <a:cs typeface="ＭＳ Ｐゴシック" pitchFamily="-103" charset="-128"/>
                      </a:endParaRPr>
                    </a:p>
                  </a:txBody>
                  <a:tcPr marT="45705" marB="4570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D3C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eorgia" pitchFamily="-103" charset="0"/>
                          <a:ea typeface="ＭＳ Ｐゴシック" pitchFamily="-103" charset="-128"/>
                          <a:cs typeface="ＭＳ Ｐゴシック" pitchFamily="-103" charset="-128"/>
                        </a:rPr>
                        <a:t>0.72</a:t>
                      </a:r>
                    </a:p>
                  </a:txBody>
                  <a:tcPr marT="45705" marB="4570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D3C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Georgia" pitchFamily="-103" charset="0"/>
                        <a:ea typeface="ＭＳ Ｐゴシック" pitchFamily="-103" charset="-128"/>
                        <a:cs typeface="ＭＳ Ｐゴシック" pitchFamily="-103" charset="-128"/>
                      </a:endParaRPr>
                    </a:p>
                  </a:txBody>
                  <a:tcPr marT="45705" marB="4570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D3C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eorgia" pitchFamily="-103" charset="0"/>
                          <a:ea typeface="ＭＳ Ｐゴシック" pitchFamily="-103" charset="-128"/>
                          <a:cs typeface="ＭＳ Ｐゴシック" pitchFamily="-103" charset="-128"/>
                        </a:rPr>
                        <a:t>0.8</a:t>
                      </a:r>
                    </a:p>
                  </a:txBody>
                  <a:tcPr marT="45705" marB="4570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D3C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2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7B9899"/>
                </a:solidFill>
                <a:latin typeface="Georgia" charset="0"/>
                <a:ea typeface="ＭＳ Ｐゴシック" charset="0"/>
                <a:cs typeface="ＭＳ Ｐゴシック" charset="0"/>
              </a:rPr>
              <a:t>Prove the Pattern: Marginalization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marL="0" indent="0">
              <a:buFont typeface="Wingdings 2" charset="0"/>
              <a:buNone/>
            </a:pPr>
            <a:r>
              <a:rPr lang="en-US" dirty="0">
                <a:latin typeface="Georgia" charset="0"/>
                <a:ea typeface="ＭＳ Ｐゴシック" charset="0"/>
                <a:cs typeface="ＭＳ Ｐゴシック" charset="0"/>
              </a:rPr>
              <a:t>Theorem. P(A) = P(A,B) + P(A, not B)</a:t>
            </a:r>
          </a:p>
          <a:p>
            <a:pPr marL="0" indent="0"/>
            <a:r>
              <a:rPr lang="en-US" dirty="0">
                <a:latin typeface="Georgia" charset="0"/>
                <a:ea typeface="ＭＳ Ｐゴシック" charset="0"/>
                <a:cs typeface="ＭＳ Ｐゴシック" charset="0"/>
              </a:rPr>
              <a:t>Proof. </a:t>
            </a:r>
          </a:p>
          <a:p>
            <a:pPr marL="0" indent="0">
              <a:buFont typeface="Georgia" charset="0"/>
              <a:buAutoNum type="arabicPeriod"/>
            </a:pPr>
            <a:r>
              <a:rPr lang="en-US" dirty="0">
                <a:latin typeface="Georgia" charset="0"/>
                <a:ea typeface="ＭＳ Ｐゴシック" charset="0"/>
                <a:cs typeface="ＭＳ Ｐゴシック" charset="0"/>
              </a:rPr>
              <a:t>A is logically equivalent to </a:t>
            </a:r>
            <a:br>
              <a:rPr lang="en-US" dirty="0">
                <a:latin typeface="Georgia" charset="0"/>
                <a:ea typeface="ＭＳ Ｐゴシック" charset="0"/>
                <a:cs typeface="ＭＳ Ｐゴシック" charset="0"/>
              </a:rPr>
            </a:br>
            <a:r>
              <a:rPr lang="en-US" dirty="0">
                <a:latin typeface="Georgia" charset="0"/>
                <a:ea typeface="ＭＳ Ｐゴシック" charset="0"/>
                <a:cs typeface="ＭＳ Ｐゴシック" charset="0"/>
              </a:rPr>
              <a:t>[A and B) </a:t>
            </a:r>
            <a:r>
              <a:rPr lang="en-US" dirty="0">
                <a:latin typeface="Georgia" charset="0"/>
                <a:ea typeface="ＭＳ Ｐゴシック" charset="0"/>
                <a:cs typeface="ＭＳ Ｐゴシック" charset="0"/>
                <a:sym typeface="Symbol" charset="0"/>
              </a:rPr>
              <a:t></a:t>
            </a:r>
            <a:r>
              <a:rPr lang="en-US" dirty="0">
                <a:latin typeface="Georgia" charset="0"/>
                <a:ea typeface="ＭＳ Ｐゴシック" charset="0"/>
                <a:cs typeface="ＭＳ Ｐゴシック" charset="0"/>
              </a:rPr>
              <a:t> (A and not B)].</a:t>
            </a:r>
          </a:p>
          <a:p>
            <a:pPr marL="0" indent="0">
              <a:buFont typeface="Georgia" charset="0"/>
              <a:buAutoNum type="arabicPeriod"/>
            </a:pPr>
            <a:r>
              <a:rPr lang="en-US" dirty="0">
                <a:latin typeface="Georgia" charset="0"/>
                <a:ea typeface="ＭＳ Ｐゴシック" charset="0"/>
                <a:cs typeface="ＭＳ Ｐゴシック" charset="0"/>
              </a:rPr>
              <a:t>P(A) = P([A and B) </a:t>
            </a:r>
            <a:r>
              <a:rPr lang="en-US" dirty="0">
                <a:latin typeface="Georgia" charset="0"/>
                <a:ea typeface="ＭＳ Ｐゴシック" charset="0"/>
                <a:cs typeface="ＭＳ Ｐゴシック" charset="0"/>
                <a:sym typeface="Symbol" charset="0"/>
              </a:rPr>
              <a:t></a:t>
            </a:r>
            <a:r>
              <a:rPr lang="en-US" dirty="0">
                <a:latin typeface="Georgia" charset="0"/>
                <a:ea typeface="ＭＳ Ｐゴシック" charset="0"/>
                <a:cs typeface="ＭＳ Ｐゴシック" charset="0"/>
              </a:rPr>
              <a:t> (A and not B)]) =</a:t>
            </a:r>
            <a:br>
              <a:rPr lang="en-US" dirty="0">
                <a:latin typeface="Georgia" charset="0"/>
                <a:ea typeface="ＭＳ Ｐゴシック" charset="0"/>
                <a:cs typeface="ＭＳ Ｐゴシック" charset="0"/>
              </a:rPr>
            </a:br>
            <a:r>
              <a:rPr lang="en-US" dirty="0">
                <a:latin typeface="Georgia" charset="0"/>
                <a:ea typeface="ＭＳ Ｐゴシック" charset="0"/>
                <a:cs typeface="ＭＳ Ｐゴシック" charset="0"/>
              </a:rPr>
              <a:t>P(A and B) + P(A and not B) – </a:t>
            </a:r>
            <a:br>
              <a:rPr lang="en-US" dirty="0">
                <a:latin typeface="Georgia" charset="0"/>
                <a:ea typeface="ＭＳ Ｐゴシック" charset="0"/>
                <a:cs typeface="ＭＳ Ｐゴシック" charset="0"/>
              </a:rPr>
            </a:br>
            <a:r>
              <a:rPr lang="en-US" dirty="0">
                <a:latin typeface="Georgia" charset="0"/>
                <a:ea typeface="ＭＳ Ｐゴシック" charset="0"/>
                <a:cs typeface="ＭＳ Ｐゴシック" charset="0"/>
              </a:rPr>
              <a:t>P(</a:t>
            </a:r>
            <a:r>
              <a:rPr lang="en-US" dirty="0" smtClean="0">
                <a:latin typeface="Georgia" charset="0"/>
                <a:ea typeface="ＭＳ Ｐゴシック" charset="0"/>
                <a:cs typeface="ＭＳ Ｐゴシック" charset="0"/>
              </a:rPr>
              <a:t>[(A </a:t>
            </a:r>
            <a:r>
              <a:rPr lang="en-US" dirty="0">
                <a:latin typeface="Georgia" charset="0"/>
                <a:ea typeface="ＭＳ Ｐゴシック" charset="0"/>
                <a:cs typeface="ＭＳ Ｐゴシック" charset="0"/>
              </a:rPr>
              <a:t>and B) </a:t>
            </a:r>
            <a:r>
              <a:rPr lang="en-US" dirty="0">
                <a:latin typeface="Georgia" charset="0"/>
                <a:ea typeface="ＭＳ Ｐゴシック" charset="0"/>
                <a:cs typeface="ＭＳ Ｐゴシック" charset="0"/>
                <a:sym typeface="Symbol" charset="0"/>
              </a:rPr>
              <a:t></a:t>
            </a:r>
            <a:r>
              <a:rPr lang="en-US" dirty="0">
                <a:latin typeface="Georgia" charset="0"/>
                <a:ea typeface="ＭＳ Ｐゴシック" charset="0"/>
                <a:cs typeface="ＭＳ Ｐゴシック" charset="0"/>
              </a:rPr>
              <a:t> (A and not B)]). Disjunction Rule.</a:t>
            </a:r>
          </a:p>
          <a:p>
            <a:pPr marL="0" indent="0">
              <a:buFont typeface="Georgia" charset="0"/>
              <a:buAutoNum type="arabicPeriod"/>
            </a:pPr>
            <a:r>
              <a:rPr lang="en-US" dirty="0">
                <a:latin typeface="Georgia" charset="0"/>
                <a:ea typeface="ＭＳ Ｐゴシック" charset="0"/>
                <a:cs typeface="ＭＳ Ｐゴシック" charset="0"/>
              </a:rPr>
              <a:t>[A and B) </a:t>
            </a:r>
            <a:r>
              <a:rPr lang="en-US" dirty="0">
                <a:latin typeface="Georgia" charset="0"/>
                <a:ea typeface="ＭＳ Ｐゴシック" charset="0"/>
                <a:cs typeface="ＭＳ Ｐゴシック" charset="0"/>
                <a:sym typeface="Symbol" charset="0"/>
              </a:rPr>
              <a:t></a:t>
            </a:r>
            <a:r>
              <a:rPr lang="en-US" dirty="0">
                <a:latin typeface="Georgia" charset="0"/>
                <a:ea typeface="ＭＳ Ｐゴシック" charset="0"/>
                <a:cs typeface="ＭＳ Ｐゴシック" charset="0"/>
              </a:rPr>
              <a:t> (A and not B)] is logically equivalent to </a:t>
            </a:r>
            <a:r>
              <a:rPr lang="en-US" b="1" dirty="0">
                <a:latin typeface="Georgia" charset="0"/>
                <a:ea typeface="ＭＳ Ｐゴシック" charset="0"/>
                <a:cs typeface="ＭＳ Ｐゴシック" charset="0"/>
              </a:rPr>
              <a:t>false</a:t>
            </a:r>
            <a:r>
              <a:rPr lang="en-US" dirty="0">
                <a:latin typeface="Georgia" charset="0"/>
                <a:ea typeface="ＭＳ Ｐゴシック" charset="0"/>
                <a:cs typeface="ＭＳ Ｐゴシック" charset="0"/>
              </a:rPr>
              <a:t>, so P</a:t>
            </a:r>
            <a:r>
              <a:rPr lang="en-US">
                <a:latin typeface="Georgia" charset="0"/>
                <a:ea typeface="ＭＳ Ｐゴシック" charset="0"/>
                <a:cs typeface="ＭＳ Ｐゴシック" charset="0"/>
              </a:rPr>
              <a:t>(</a:t>
            </a:r>
            <a:r>
              <a:rPr lang="en-US" smtClean="0">
                <a:latin typeface="Georgia" charset="0"/>
                <a:ea typeface="ＭＳ Ｐゴシック" charset="0"/>
                <a:cs typeface="ＭＳ Ｐゴシック" charset="0"/>
              </a:rPr>
              <a:t>[(A </a:t>
            </a:r>
            <a:r>
              <a:rPr lang="en-US" dirty="0">
                <a:latin typeface="Georgia" charset="0"/>
                <a:ea typeface="ＭＳ Ｐゴシック" charset="0"/>
                <a:cs typeface="ＭＳ Ｐゴシック" charset="0"/>
              </a:rPr>
              <a:t>and B) </a:t>
            </a:r>
            <a:r>
              <a:rPr lang="en-US" dirty="0">
                <a:latin typeface="Georgia" charset="0"/>
                <a:ea typeface="ＭＳ Ｐゴシック" charset="0"/>
                <a:cs typeface="ＭＳ Ｐゴシック" charset="0"/>
                <a:sym typeface="Symbol" charset="0"/>
              </a:rPr>
              <a:t></a:t>
            </a:r>
            <a:r>
              <a:rPr lang="en-US" dirty="0">
                <a:latin typeface="Georgia" charset="0"/>
                <a:ea typeface="ＭＳ Ｐゴシック" charset="0"/>
                <a:cs typeface="ＭＳ Ｐゴシック" charset="0"/>
              </a:rPr>
              <a:t> (A and not B)]) =0.</a:t>
            </a:r>
          </a:p>
          <a:p>
            <a:pPr marL="0" indent="0">
              <a:buFont typeface="Georgia" charset="0"/>
              <a:buAutoNum type="arabicPeriod"/>
            </a:pPr>
            <a:r>
              <a:rPr lang="en-US" dirty="0">
                <a:latin typeface="Georgia" charset="0"/>
                <a:ea typeface="ＭＳ Ｐゴシック" charset="0"/>
                <a:cs typeface="ＭＳ Ｐゴシック" charset="0"/>
              </a:rPr>
              <a:t>So 2. implies P(A) = P(A and B) + P(A and not B).</a:t>
            </a:r>
          </a:p>
          <a:p>
            <a:pPr marL="0" indent="0">
              <a:buFont typeface="Georgia" charset="0"/>
              <a:buAutoNum type="arabicPeriod"/>
            </a:pPr>
            <a:endParaRPr lang="en-US" dirty="0">
              <a:latin typeface="Georgia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1368425" y="2743200"/>
            <a:ext cx="6480175" cy="1673225"/>
          </a:xfrm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475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Georgia" charset="0"/>
                <a:ea typeface="ＭＳ Ｐゴシック" charset="0"/>
                <a:cs typeface="ＭＳ Ｐゴシック" charset="0"/>
              </a:rPr>
              <a:t>Conditional Probabilities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rgbClr val="7B9899"/>
                </a:solidFill>
                <a:latin typeface="Georgia" charset="0"/>
                <a:ea typeface="ＭＳ Ｐゴシック" charset="0"/>
                <a:cs typeface="ＭＳ Ｐゴシック" charset="0"/>
              </a:rPr>
              <a:t>The Big Picture: AI for Model-Based Agents</a:t>
            </a:r>
          </a:p>
        </p:txBody>
      </p:sp>
      <p:sp>
        <p:nvSpPr>
          <p:cNvPr id="59395" name="Footer Placeholder 3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200">
                <a:solidFill>
                  <a:srgbClr val="FFFFFF"/>
                </a:solidFill>
              </a:rPr>
              <a:t>Artificial Intelligence a modern approach</a:t>
            </a:r>
          </a:p>
        </p:txBody>
      </p:sp>
      <p:sp>
        <p:nvSpPr>
          <p:cNvPr id="59396" name="Slide Number Placeholder 4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fld id="{ED49D0FC-4DD8-0A4F-85D0-75D4B0E075A2}" type="slidenum">
              <a:rPr lang="en-US" sz="1600">
                <a:solidFill>
                  <a:srgbClr val="7B9899"/>
                </a:solidFill>
              </a:rPr>
              <a:pPr eaLnBrk="1" hangingPunct="1"/>
              <a:t>3</a:t>
            </a:fld>
            <a:endParaRPr lang="en-US" sz="1600">
              <a:solidFill>
                <a:srgbClr val="7B9899"/>
              </a:solidFill>
            </a:endParaRPr>
          </a:p>
        </p:txBody>
      </p:sp>
      <p:sp>
        <p:nvSpPr>
          <p:cNvPr id="59397" name="Content Placeholder 2"/>
          <p:cNvSpPr>
            <a:spLocks noGrp="1"/>
          </p:cNvSpPr>
          <p:nvPr>
            <p:ph sz="quarter" idx="1"/>
          </p:nvPr>
        </p:nvSpPr>
        <p:spPr>
          <a:xfrm>
            <a:off x="4191000" y="1981200"/>
            <a:ext cx="1295400" cy="606425"/>
          </a:xfrm>
          <a:ln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>
              <a:buFont typeface="Wingdings 2" charset="0"/>
              <a:buNone/>
            </a:pPr>
            <a:r>
              <a:rPr lang="en-US">
                <a:latin typeface="Georgia" charset="0"/>
                <a:ea typeface="ＭＳ Ｐゴシック" charset="0"/>
                <a:cs typeface="ＭＳ Ｐゴシック" charset="0"/>
              </a:rPr>
              <a:t>Action</a:t>
            </a:r>
          </a:p>
        </p:txBody>
      </p:sp>
      <p:sp>
        <p:nvSpPr>
          <p:cNvPr id="8" name="Content Placeholder 2"/>
          <p:cNvSpPr txBox="1">
            <a:spLocks/>
          </p:cNvSpPr>
          <p:nvPr/>
        </p:nvSpPr>
        <p:spPr bwMode="auto">
          <a:xfrm>
            <a:off x="6096000" y="3470275"/>
            <a:ext cx="1676400" cy="6064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 marL="273050" indent="-2730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 charset="0"/>
              <a:buNone/>
            </a:pPr>
            <a:r>
              <a:rPr lang="en-US" sz="2700">
                <a:latin typeface="Georgia" charset="0"/>
                <a:cs typeface="ＭＳ Ｐゴシック" charset="0"/>
              </a:rPr>
              <a:t>Learning</a:t>
            </a:r>
          </a:p>
        </p:txBody>
      </p:sp>
      <p:sp>
        <p:nvSpPr>
          <p:cNvPr id="9" name="Content Placeholder 2"/>
          <p:cNvSpPr txBox="1">
            <a:spLocks/>
          </p:cNvSpPr>
          <p:nvPr/>
        </p:nvSpPr>
        <p:spPr bwMode="auto">
          <a:xfrm>
            <a:off x="1752600" y="3505200"/>
            <a:ext cx="2362200" cy="5318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 marL="273050" indent="-2730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 charset="0"/>
              <a:buNone/>
            </a:pPr>
            <a:r>
              <a:rPr lang="en-US" sz="2700" b="1" dirty="0">
                <a:latin typeface="Georgia" charset="0"/>
                <a:cs typeface="ＭＳ Ｐゴシック" charset="0"/>
              </a:rPr>
              <a:t>Knowledge</a:t>
            </a:r>
          </a:p>
        </p:txBody>
      </p:sp>
      <p:sp>
        <p:nvSpPr>
          <p:cNvPr id="10" name="Content Placeholder 2"/>
          <p:cNvSpPr txBox="1">
            <a:spLocks/>
          </p:cNvSpPr>
          <p:nvPr/>
        </p:nvSpPr>
        <p:spPr bwMode="auto">
          <a:xfrm>
            <a:off x="1752600" y="4114800"/>
            <a:ext cx="2057400" cy="18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 marL="273050" indent="-2730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 charset="0"/>
              <a:buNone/>
            </a:pPr>
            <a:r>
              <a:rPr lang="en-US" dirty="0">
                <a:latin typeface="Georgia" charset="0"/>
                <a:cs typeface="ＭＳ Ｐゴシック" charset="0"/>
              </a:rPr>
              <a:t>Logic</a:t>
            </a:r>
          </a:p>
          <a:p>
            <a:pPr eaLnBrk="1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 charset="0"/>
              <a:buNone/>
            </a:pPr>
            <a:r>
              <a:rPr lang="en-US" b="1" dirty="0">
                <a:latin typeface="Georgia" charset="0"/>
                <a:cs typeface="ＭＳ Ｐゴシック" charset="0"/>
              </a:rPr>
              <a:t>Probability</a:t>
            </a:r>
          </a:p>
          <a:p>
            <a:pPr eaLnBrk="1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 charset="0"/>
              <a:buNone/>
            </a:pPr>
            <a:r>
              <a:rPr lang="en-US" dirty="0">
                <a:latin typeface="Georgia" charset="0"/>
                <a:cs typeface="ＭＳ Ｐゴシック" charset="0"/>
              </a:rPr>
              <a:t>Heuristics</a:t>
            </a:r>
          </a:p>
          <a:p>
            <a:pPr eaLnBrk="1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 charset="0"/>
              <a:buNone/>
            </a:pPr>
            <a:r>
              <a:rPr lang="en-US" dirty="0">
                <a:latin typeface="Georgia" charset="0"/>
                <a:cs typeface="ＭＳ Ｐゴシック" charset="0"/>
              </a:rPr>
              <a:t>Inference</a:t>
            </a:r>
          </a:p>
        </p:txBody>
      </p:sp>
      <p:cxnSp>
        <p:nvCxnSpPr>
          <p:cNvPr id="12" name="Straight Arrow Connector 11"/>
          <p:cNvCxnSpPr>
            <a:cxnSpLocks noChangeShapeType="1"/>
            <a:stCxn id="9" idx="0"/>
            <a:endCxn id="59397" idx="2"/>
          </p:cNvCxnSpPr>
          <p:nvPr/>
        </p:nvCxnSpPr>
        <p:spPr bwMode="auto">
          <a:xfrm flipV="1">
            <a:off x="2933700" y="2587625"/>
            <a:ext cx="1905000" cy="917575"/>
          </a:xfrm>
          <a:prstGeom prst="straightConnector1">
            <a:avLst/>
          </a:prstGeom>
          <a:noFill/>
          <a:ln w="11429">
            <a:solidFill>
              <a:schemeClr val="accent1"/>
            </a:solidFill>
            <a:prstDash val="sysDash"/>
            <a:round/>
            <a:headEnd/>
            <a:tailEnd type="arrow" w="med" len="med"/>
          </a:ln>
          <a:effectLst>
            <a:outerShdw blurRad="50800" dist="25400" dir="5400000" rotWithShape="0">
              <a:srgbClr val="000000">
                <a:alpha val="34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4" name="Content Placeholder 2"/>
          <p:cNvSpPr txBox="1">
            <a:spLocks/>
          </p:cNvSpPr>
          <p:nvPr/>
        </p:nvSpPr>
        <p:spPr bwMode="auto">
          <a:xfrm>
            <a:off x="1752600" y="1752600"/>
            <a:ext cx="2590800" cy="18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 marL="273050" indent="-2730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 charset="0"/>
              <a:buNone/>
            </a:pPr>
            <a:r>
              <a:rPr lang="en-US">
                <a:latin typeface="Georgia" charset="0"/>
                <a:cs typeface="ＭＳ Ｐゴシック" charset="0"/>
              </a:rPr>
              <a:t>Planning</a:t>
            </a:r>
          </a:p>
          <a:p>
            <a:pPr eaLnBrk="1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 charset="0"/>
              <a:buNone/>
            </a:pPr>
            <a:r>
              <a:rPr lang="en-US">
                <a:latin typeface="Georgia" charset="0"/>
                <a:cs typeface="ＭＳ Ｐゴシック" charset="0"/>
              </a:rPr>
              <a:t>Decision Theory</a:t>
            </a:r>
          </a:p>
          <a:p>
            <a:pPr eaLnBrk="1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 charset="0"/>
              <a:buNone/>
            </a:pPr>
            <a:r>
              <a:rPr lang="en-US">
                <a:latin typeface="Georgia" charset="0"/>
                <a:cs typeface="ＭＳ Ｐゴシック" charset="0"/>
              </a:rPr>
              <a:t>Game Theory</a:t>
            </a:r>
          </a:p>
        </p:txBody>
      </p:sp>
      <p:cxnSp>
        <p:nvCxnSpPr>
          <p:cNvPr id="16" name="Straight Arrow Connector 15"/>
          <p:cNvCxnSpPr>
            <a:cxnSpLocks noChangeShapeType="1"/>
            <a:stCxn id="59397" idx="2"/>
          </p:cNvCxnSpPr>
          <p:nvPr/>
        </p:nvCxnSpPr>
        <p:spPr bwMode="auto">
          <a:xfrm rot="16200000" flipH="1">
            <a:off x="5503862" y="1922463"/>
            <a:ext cx="841375" cy="2171700"/>
          </a:xfrm>
          <a:prstGeom prst="straightConnector1">
            <a:avLst/>
          </a:prstGeom>
          <a:noFill/>
          <a:ln w="11429">
            <a:solidFill>
              <a:schemeClr val="accent1"/>
            </a:solidFill>
            <a:prstDash val="sysDash"/>
            <a:round/>
            <a:headEnd/>
            <a:tailEnd type="arrow" w="med" len="med"/>
          </a:ln>
          <a:effectLst>
            <a:outerShdw blurRad="50800" dist="25400" dir="5400000" rotWithShape="0">
              <a:srgbClr val="000000">
                <a:alpha val="34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8" name="Content Placeholder 2"/>
          <p:cNvSpPr txBox="1">
            <a:spLocks/>
          </p:cNvSpPr>
          <p:nvPr/>
        </p:nvSpPr>
        <p:spPr bwMode="auto">
          <a:xfrm>
            <a:off x="5791200" y="2057400"/>
            <a:ext cx="25908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 marL="273050" indent="-2730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 charset="0"/>
              <a:buNone/>
            </a:pPr>
            <a:r>
              <a:rPr lang="en-US">
                <a:latin typeface="Georgia" charset="0"/>
                <a:cs typeface="ＭＳ Ｐゴシック" charset="0"/>
              </a:rPr>
              <a:t>Reinforcement Learning</a:t>
            </a:r>
          </a:p>
        </p:txBody>
      </p:sp>
      <p:cxnSp>
        <p:nvCxnSpPr>
          <p:cNvPr id="20" name="Straight Arrow Connector 19"/>
          <p:cNvCxnSpPr>
            <a:stCxn id="8" idx="1"/>
            <a:endCxn id="9" idx="3"/>
          </p:cNvCxnSpPr>
          <p:nvPr/>
        </p:nvCxnSpPr>
        <p:spPr>
          <a:xfrm flipH="1" flipV="1">
            <a:off x="4114800" y="3771107"/>
            <a:ext cx="1981200" cy="238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Content Placeholder 2"/>
          <p:cNvSpPr txBox="1">
            <a:spLocks/>
          </p:cNvSpPr>
          <p:nvPr/>
        </p:nvSpPr>
        <p:spPr bwMode="auto">
          <a:xfrm>
            <a:off x="4038600" y="4038600"/>
            <a:ext cx="29718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 marL="273050" indent="-2730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 charset="0"/>
              <a:buNone/>
            </a:pPr>
            <a:r>
              <a:rPr lang="en-US">
                <a:latin typeface="Georgia" charset="0"/>
                <a:cs typeface="ＭＳ Ｐゴシック" charset="0"/>
              </a:rPr>
              <a:t>Machine Learning</a:t>
            </a:r>
          </a:p>
          <a:p>
            <a:pPr eaLnBrk="1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 charset="0"/>
              <a:buNone/>
            </a:pPr>
            <a:r>
              <a:rPr lang="en-US">
                <a:latin typeface="Georgia" charset="0"/>
                <a:cs typeface="ＭＳ Ｐゴシック" charset="0"/>
              </a:rPr>
              <a:t>Statistics</a:t>
            </a:r>
          </a:p>
        </p:txBody>
      </p:sp>
    </p:spTree>
    <p:extLst>
      <p:ext uri="{BB962C8B-B14F-4D97-AF65-F5344CB8AC3E}">
        <p14:creationId xmlns:p14="http://schemas.microsoft.com/office/powerpoint/2010/main" val="106644810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rgbClr val="7B9899"/>
                </a:solidFill>
                <a:latin typeface="Georgia" charset="0"/>
                <a:ea typeface="ＭＳ Ｐゴシック" charset="0"/>
                <a:cs typeface="ＭＳ Ｐゴシック" charset="0"/>
              </a:rPr>
              <a:t>Conditional Probabilities: Intro</a:t>
            </a:r>
          </a:p>
        </p:txBody>
      </p:sp>
      <p:sp>
        <p:nvSpPr>
          <p:cNvPr id="72706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r>
              <a:rPr lang="en-US">
                <a:latin typeface="Georgia" charset="0"/>
                <a:ea typeface="ＭＳ Ｐゴシック" charset="0"/>
                <a:cs typeface="ＭＳ Ｐゴシック" charset="0"/>
              </a:rPr>
              <a:t>Given (A) that a die comes up with an odd number, what is the probability that (B) the number is</a:t>
            </a:r>
          </a:p>
          <a:p>
            <a:pPr marL="731838" lvl="1" indent="-457200">
              <a:buFont typeface="Georgia" charset="0"/>
              <a:buAutoNum type="arabicPeriod"/>
            </a:pPr>
            <a:r>
              <a:rPr lang="en-US">
                <a:latin typeface="Georgia" charset="0"/>
                <a:ea typeface="ＭＳ Ｐゴシック" charset="0"/>
              </a:rPr>
              <a:t>a 2</a:t>
            </a:r>
          </a:p>
          <a:p>
            <a:pPr marL="731838" lvl="1" indent="-457200">
              <a:buFont typeface="Georgia" charset="0"/>
              <a:buAutoNum type="arabicPeriod"/>
            </a:pPr>
            <a:r>
              <a:rPr lang="en-US">
                <a:latin typeface="Georgia" charset="0"/>
                <a:ea typeface="ＭＳ Ｐゴシック" charset="0"/>
              </a:rPr>
              <a:t>a 3</a:t>
            </a:r>
          </a:p>
          <a:p>
            <a:r>
              <a:rPr lang="en-US">
                <a:latin typeface="Georgia" charset="0"/>
                <a:ea typeface="ＭＳ Ｐゴシック" charset="0"/>
                <a:cs typeface="ＭＳ Ｐゴシック" charset="0"/>
              </a:rPr>
              <a:t>Answer: the number of cases that satisfy both A and B, out of the number of cases that satisfy A.</a:t>
            </a:r>
          </a:p>
          <a:p>
            <a:r>
              <a:rPr lang="en-US">
                <a:latin typeface="Georgia" charset="0"/>
                <a:ea typeface="ＭＳ Ｐゴシック" charset="0"/>
                <a:cs typeface="ＭＳ Ｐゴシック" charset="0"/>
              </a:rPr>
              <a:t>Examples:</a:t>
            </a:r>
          </a:p>
          <a:p>
            <a:pPr marL="731838" lvl="1" indent="-457200">
              <a:buFont typeface="Georgia" charset="0"/>
              <a:buAutoNum type="arabicPeriod"/>
            </a:pPr>
            <a:r>
              <a:rPr lang="en-US">
                <a:latin typeface="Georgia" charset="0"/>
                <a:ea typeface="ＭＳ Ｐゴシック" charset="0"/>
              </a:rPr>
              <a:t>#faces with (odd and 2)/#faces with odd</a:t>
            </a:r>
            <a:br>
              <a:rPr lang="en-US">
                <a:latin typeface="Georgia" charset="0"/>
                <a:ea typeface="ＭＳ Ｐゴシック" charset="0"/>
              </a:rPr>
            </a:br>
            <a:r>
              <a:rPr lang="en-US">
                <a:latin typeface="Georgia" charset="0"/>
                <a:ea typeface="ＭＳ Ｐゴシック" charset="0"/>
              </a:rPr>
              <a:t>= 0 / 3 = 0.</a:t>
            </a:r>
          </a:p>
          <a:p>
            <a:pPr marL="731838" lvl="1" indent="-457200">
              <a:buFont typeface="Georgia" charset="0"/>
              <a:buAutoNum type="arabicPeriod"/>
            </a:pPr>
            <a:r>
              <a:rPr lang="en-US">
                <a:latin typeface="Georgia" charset="0"/>
                <a:ea typeface="ＭＳ Ｐゴシック" charset="0"/>
              </a:rPr>
              <a:t>#faces with (odd and 3)/#faces with odd</a:t>
            </a:r>
            <a:br>
              <a:rPr lang="en-US">
                <a:latin typeface="Georgia" charset="0"/>
                <a:ea typeface="ＭＳ Ｐゴシック" charset="0"/>
              </a:rPr>
            </a:br>
            <a:r>
              <a:rPr lang="en-US">
                <a:latin typeface="Georgia" charset="0"/>
                <a:ea typeface="ＭＳ Ｐゴシック" charset="0"/>
              </a:rPr>
              <a:t>= 1 / 3.</a:t>
            </a:r>
          </a:p>
          <a:p>
            <a:pPr marL="731838" lvl="1" indent="-457200">
              <a:buFont typeface="Georgia" charset="0"/>
              <a:buAutoNum type="arabicPeriod"/>
            </a:pPr>
            <a:endParaRPr lang="en-US">
              <a:latin typeface="Georgia" charset="0"/>
              <a:ea typeface="ＭＳ Ｐゴシック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2706" grpId="0" build="p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rgbClr val="7B9899"/>
                </a:solidFill>
                <a:latin typeface="Georgia" charset="0"/>
                <a:ea typeface="ＭＳ Ｐゴシック" charset="0"/>
                <a:cs typeface="ＭＳ Ｐゴシック" charset="0"/>
              </a:rPr>
              <a:t>Conditional Probs ctd.</a:t>
            </a:r>
          </a:p>
        </p:txBody>
      </p:sp>
      <p:sp>
        <p:nvSpPr>
          <p:cNvPr id="76802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r>
              <a:rPr lang="en-US" dirty="0">
                <a:latin typeface="Georgia" charset="0"/>
                <a:ea typeface="ＭＳ Ｐゴシック" charset="0"/>
                <a:cs typeface="ＭＳ Ｐゴシック" charset="0"/>
              </a:rPr>
              <a:t>Suppose that 50 students are taking 310 and 30 are women. Given (A) that a student is taking 310, what is the probability that (B) they are a woman?</a:t>
            </a:r>
          </a:p>
          <a:p>
            <a:r>
              <a:rPr lang="en-US" dirty="0">
                <a:latin typeface="Georgia" charset="0"/>
                <a:ea typeface="ＭＳ Ｐゴシック" charset="0"/>
                <a:cs typeface="ＭＳ Ｐゴシック" charset="0"/>
              </a:rPr>
              <a:t>Answer: </a:t>
            </a:r>
            <a:br>
              <a:rPr lang="en-US" dirty="0">
                <a:latin typeface="Georgia" charset="0"/>
                <a:ea typeface="ＭＳ Ｐゴシック" charset="0"/>
                <a:cs typeface="ＭＳ Ｐゴシック" charset="0"/>
              </a:rPr>
            </a:br>
            <a:r>
              <a:rPr lang="en-US" dirty="0">
                <a:latin typeface="Georgia" charset="0"/>
                <a:ea typeface="ＭＳ Ｐゴシック" charset="0"/>
                <a:cs typeface="ＭＳ Ｐゴシック" charset="0"/>
              </a:rPr>
              <a:t>#students who take 310 and are a woman/</a:t>
            </a:r>
            <a:br>
              <a:rPr lang="en-US" dirty="0">
                <a:latin typeface="Georgia" charset="0"/>
                <a:ea typeface="ＭＳ Ｐゴシック" charset="0"/>
                <a:cs typeface="ＭＳ Ｐゴシック" charset="0"/>
              </a:rPr>
            </a:br>
            <a:r>
              <a:rPr lang="en-US" dirty="0">
                <a:latin typeface="Georgia" charset="0"/>
                <a:ea typeface="ＭＳ Ｐゴシック" charset="0"/>
                <a:cs typeface="ＭＳ Ｐゴシック" charset="0"/>
              </a:rPr>
              <a:t>#students in 310 </a:t>
            </a:r>
            <a:br>
              <a:rPr lang="en-US" dirty="0">
                <a:latin typeface="Georgia" charset="0"/>
                <a:ea typeface="ＭＳ Ｐゴシック" charset="0"/>
                <a:cs typeface="ＭＳ Ｐゴシック" charset="0"/>
              </a:rPr>
            </a:br>
            <a:r>
              <a:rPr lang="en-US" dirty="0">
                <a:latin typeface="Georgia" charset="0"/>
                <a:ea typeface="ＭＳ Ｐゴシック" charset="0"/>
                <a:cs typeface="ＭＳ Ｐゴシック" charset="0"/>
              </a:rPr>
              <a:t>= 30/50 = 3/5.</a:t>
            </a:r>
          </a:p>
          <a:p>
            <a:r>
              <a:rPr lang="en-US" b="1" dirty="0">
                <a:latin typeface="Georgia" charset="0"/>
                <a:ea typeface="ＭＳ Ｐゴシック" charset="0"/>
                <a:cs typeface="ＭＳ Ｐゴシック" charset="0"/>
              </a:rPr>
              <a:t>Notation</a:t>
            </a:r>
            <a:r>
              <a:rPr lang="en-US" dirty="0">
                <a:latin typeface="Georgia" charset="0"/>
                <a:ea typeface="ＭＳ Ｐゴシック" charset="0"/>
                <a:cs typeface="ＭＳ Ｐゴシック" charset="0"/>
              </a:rPr>
              <a:t>: P</a:t>
            </a:r>
            <a:r>
              <a:rPr lang="en-US" dirty="0" smtClean="0">
                <a:latin typeface="Georgia" charset="0"/>
                <a:ea typeface="ＭＳ Ｐゴシック" charset="0"/>
                <a:cs typeface="ＭＳ Ｐゴシック" charset="0"/>
              </a:rPr>
              <a:t>(B|</a:t>
            </a:r>
            <a:r>
              <a:rPr lang="en-US" dirty="0">
                <a:latin typeface="Georgia" charset="0"/>
                <a:ea typeface="ＭＳ Ｐゴシック" charset="0"/>
                <a:cs typeface="ＭＳ Ｐゴシック" charset="0"/>
              </a:rPr>
              <a:t>A</a:t>
            </a:r>
            <a:r>
              <a:rPr lang="en-US" dirty="0" smtClean="0">
                <a:latin typeface="Georgia" charset="0"/>
                <a:ea typeface="ＭＳ Ｐゴシック" charset="0"/>
                <a:cs typeface="ＭＳ Ｐゴシック" charset="0"/>
              </a:rPr>
              <a:t>)</a:t>
            </a:r>
            <a:endParaRPr lang="en-US" b="1" dirty="0">
              <a:latin typeface="Georgia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rgbClr val="7B9899"/>
                </a:solidFill>
                <a:latin typeface="Georgia" charset="0"/>
                <a:ea typeface="ＭＳ Ｐゴシック" charset="0"/>
                <a:cs typeface="ＭＳ Ｐゴシック" charset="0"/>
              </a:rPr>
              <a:t>Conditional Ratios: Spot the Pattern</a:t>
            </a:r>
          </a:p>
        </p:txBody>
      </p:sp>
      <p:sp>
        <p:nvSpPr>
          <p:cNvPr id="77826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682625"/>
          </a:xfrm>
        </p:spPr>
        <p:txBody>
          <a:bodyPr/>
          <a:lstStyle/>
          <a:p>
            <a:r>
              <a:rPr lang="en-US">
                <a:latin typeface="Georgia" charset="0"/>
                <a:ea typeface="ＭＳ Ｐゴシック" charset="0"/>
                <a:cs typeface="ＭＳ Ｐゴシック" charset="0"/>
              </a:rPr>
              <a:t>Spot the Pattern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/>
        </p:nvGraphicFramePr>
        <p:xfrm>
          <a:off x="762000" y="4114800"/>
          <a:ext cx="6708775" cy="1285891"/>
        </p:xfrm>
        <a:graphic>
          <a:graphicData uri="http://schemas.openxmlformats.org/drawingml/2006/table">
            <a:tbl>
              <a:tblPr/>
              <a:tblGrid>
                <a:gridCol w="2236788"/>
                <a:gridCol w="2235200"/>
                <a:gridCol w="2236787"/>
              </a:tblGrid>
              <a:tr h="91443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Georgia" pitchFamily="-103" charset="0"/>
                          <a:ea typeface="ＭＳ Ｐゴシック" pitchFamily="-103" charset="-128"/>
                          <a:cs typeface="ＭＳ Ｐゴシック" pitchFamily="-103" charset="-128"/>
                        </a:rPr>
                        <a:t>P(Student takes 310)</a:t>
                      </a:r>
                    </a:p>
                  </a:txBody>
                  <a:tcPr marL="91428" marR="91428" marT="45747" marB="45747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Georgia" pitchFamily="-103" charset="0"/>
                          <a:ea typeface="ＭＳ Ｐゴシック" pitchFamily="-103" charset="-128"/>
                          <a:cs typeface="ＭＳ Ｐゴシック" pitchFamily="-103" charset="-128"/>
                        </a:rPr>
                        <a:t>P(Student takes 310 and is woman)</a:t>
                      </a:r>
                    </a:p>
                  </a:txBody>
                  <a:tcPr marL="91428" marR="91428" marT="45747" marB="45747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Georgia" pitchFamily="-103" charset="0"/>
                          <a:ea typeface="ＭＳ Ｐゴシック" pitchFamily="-103" charset="-128"/>
                          <a:cs typeface="ＭＳ Ｐゴシック" pitchFamily="-103" charset="-128"/>
                        </a:rPr>
                        <a:t>P(Student is woman|Student takes 310)</a:t>
                      </a:r>
                    </a:p>
                  </a:txBody>
                  <a:tcPr marL="91428" marR="91428" marT="45747" marB="45747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3714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eorgia" pitchFamily="-103" charset="0"/>
                          <a:ea typeface="ＭＳ Ｐゴシック" pitchFamily="-103" charset="-128"/>
                          <a:cs typeface="ＭＳ Ｐゴシック" pitchFamily="-103" charset="-128"/>
                        </a:rPr>
                        <a:t>=50/15,000</a:t>
                      </a:r>
                    </a:p>
                  </a:txBody>
                  <a:tcPr marL="91428" marR="91428" marT="45747" marB="45747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D3C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eorgia" pitchFamily="-103" charset="0"/>
                          <a:ea typeface="ＭＳ Ｐゴシック" pitchFamily="-103" charset="-128"/>
                          <a:cs typeface="ＭＳ Ｐゴシック" pitchFamily="-103" charset="-128"/>
                        </a:rPr>
                        <a:t>30/15,000</a:t>
                      </a:r>
                    </a:p>
                  </a:txBody>
                  <a:tcPr marL="91428" marR="91428" marT="45747" marB="45747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D3C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eorgia" pitchFamily="-103" charset="0"/>
                          <a:ea typeface="ＭＳ Ｐゴシック" pitchFamily="-103" charset="-128"/>
                          <a:cs typeface="ＭＳ Ｐゴシック" pitchFamily="-103" charset="-128"/>
                        </a:rPr>
                        <a:t>3/5</a:t>
                      </a:r>
                    </a:p>
                  </a:txBody>
                  <a:tcPr marL="91428" marR="91428" marT="45747" marB="45747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D3CF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5" name="Content Placeholder 3"/>
          <p:cNvGraphicFramePr>
            <a:graphicFrameLocks noGrp="1"/>
          </p:cNvGraphicFramePr>
          <p:nvPr/>
        </p:nvGraphicFramePr>
        <p:xfrm>
          <a:off x="762000" y="2209800"/>
          <a:ext cx="6116638" cy="1285891"/>
        </p:xfrm>
        <a:graphic>
          <a:graphicData uri="http://schemas.openxmlformats.org/drawingml/2006/table">
            <a:tbl>
              <a:tblPr/>
              <a:tblGrid>
                <a:gridCol w="2038350"/>
                <a:gridCol w="2039938"/>
                <a:gridCol w="2038350"/>
              </a:tblGrid>
              <a:tr h="91443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Georgia" pitchFamily="-103" charset="0"/>
                          <a:ea typeface="ＭＳ Ｐゴシック" pitchFamily="-103" charset="-128"/>
                          <a:cs typeface="ＭＳ Ｐゴシック" pitchFamily="-103" charset="-128"/>
                        </a:rPr>
                        <a:t>P(die comes up with odd number)</a:t>
                      </a:r>
                    </a:p>
                  </a:txBody>
                  <a:tcPr marL="91428" marR="91428" marT="45747" marB="45747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Georgia" pitchFamily="-103" charset="0"/>
                          <a:ea typeface="ＭＳ Ｐゴシック" pitchFamily="-103" charset="-128"/>
                          <a:cs typeface="ＭＳ Ｐゴシック" pitchFamily="-103" charset="-128"/>
                        </a:rPr>
                        <a:t>P(die comes up with 3)</a:t>
                      </a:r>
                    </a:p>
                  </a:txBody>
                  <a:tcPr marL="91428" marR="91428" marT="45747" marB="45747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Georgia" pitchFamily="-103" charset="0"/>
                          <a:ea typeface="ＭＳ Ｐゴシック" pitchFamily="-103" charset="-128"/>
                          <a:cs typeface="ＭＳ Ｐゴシック" pitchFamily="-103" charset="-128"/>
                        </a:rPr>
                        <a:t>P(3|odd number)</a:t>
                      </a:r>
                    </a:p>
                  </a:txBody>
                  <a:tcPr marL="91428" marR="91428" marT="45747" marB="45747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3714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eorgia" pitchFamily="-103" charset="0"/>
                          <a:ea typeface="ＭＳ Ｐゴシック" pitchFamily="-103" charset="-128"/>
                          <a:cs typeface="ＭＳ Ｐゴシック" pitchFamily="-103" charset="-128"/>
                        </a:rPr>
                        <a:t>1/2</a:t>
                      </a:r>
                    </a:p>
                  </a:txBody>
                  <a:tcPr marL="91428" marR="91428" marT="45747" marB="45747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D3C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eorgia" pitchFamily="-103" charset="0"/>
                          <a:ea typeface="ＭＳ Ｐゴシック" pitchFamily="-103" charset="-128"/>
                          <a:cs typeface="ＭＳ Ｐゴシック" pitchFamily="-103" charset="-128"/>
                        </a:rPr>
                        <a:t>1/6</a:t>
                      </a:r>
                    </a:p>
                  </a:txBody>
                  <a:tcPr marL="91428" marR="91428" marT="45747" marB="45747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D3C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eorgia" pitchFamily="-103" charset="0"/>
                          <a:ea typeface="ＭＳ Ｐゴシック" pitchFamily="-103" charset="-128"/>
                          <a:cs typeface="ＭＳ Ｐゴシック" pitchFamily="-103" charset="-128"/>
                        </a:rPr>
                        <a:t>1/3</a:t>
                      </a:r>
                    </a:p>
                  </a:txBody>
                  <a:tcPr marL="91428" marR="91428" marT="45747" marB="45747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D3C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4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rgbClr val="7B9899"/>
                </a:solidFill>
                <a:latin typeface="Georgia" charset="0"/>
                <a:ea typeface="ＭＳ Ｐゴシック" charset="0"/>
                <a:cs typeface="ＭＳ Ｐゴシック" charset="0"/>
              </a:rPr>
              <a:t>Conditional Probs: The Ratio Pattern</a:t>
            </a:r>
          </a:p>
        </p:txBody>
      </p:sp>
      <p:sp>
        <p:nvSpPr>
          <p:cNvPr id="78850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682625"/>
          </a:xfrm>
        </p:spPr>
        <p:txBody>
          <a:bodyPr/>
          <a:lstStyle/>
          <a:p>
            <a:r>
              <a:rPr lang="en-US">
                <a:latin typeface="Georgia" charset="0"/>
                <a:ea typeface="ＭＳ Ｐゴシック" charset="0"/>
                <a:cs typeface="ＭＳ Ｐゴシック" charset="0"/>
              </a:rPr>
              <a:t>Spot the Pattern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/>
        </p:nvGraphicFramePr>
        <p:xfrm>
          <a:off x="762000" y="3962400"/>
          <a:ext cx="7696200" cy="1558925"/>
        </p:xfrm>
        <a:graphic>
          <a:graphicData uri="http://schemas.openxmlformats.org/drawingml/2006/table">
            <a:tbl>
              <a:tblPr/>
              <a:tblGrid>
                <a:gridCol w="1539875"/>
                <a:gridCol w="1538288"/>
                <a:gridCol w="1539875"/>
                <a:gridCol w="1538287"/>
                <a:gridCol w="1539875"/>
              </a:tblGrid>
              <a:tr h="118903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Georgia" pitchFamily="-103" charset="0"/>
                          <a:ea typeface="ＭＳ Ｐゴシック" pitchFamily="-103" charset="-128"/>
                          <a:cs typeface="ＭＳ Ｐゴシック" pitchFamily="-103" charset="-128"/>
                        </a:rPr>
                        <a:t>P(Student takes 310)</a:t>
                      </a:r>
                    </a:p>
                  </a:txBody>
                  <a:tcPr marL="91428" marR="91428" marT="45663" marB="4566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Georgia" pitchFamily="-103" charset="0"/>
                          <a:ea typeface="ＭＳ Ｐゴシック" pitchFamily="-103" charset="-128"/>
                          <a:cs typeface="ＭＳ Ｐゴシック" pitchFamily="-103" charset="-128"/>
                        </a:rPr>
                        <a:t>/</a:t>
                      </a:r>
                    </a:p>
                  </a:txBody>
                  <a:tcPr marL="91428" marR="91428" marT="45663" marB="4566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Georgia" pitchFamily="-103" charset="0"/>
                          <a:ea typeface="ＭＳ Ｐゴシック" pitchFamily="-103" charset="-128"/>
                          <a:cs typeface="ＭＳ Ｐゴシック" pitchFamily="-103" charset="-128"/>
                        </a:rPr>
                        <a:t>P(Student takes 310 and is woman)</a:t>
                      </a:r>
                    </a:p>
                  </a:txBody>
                  <a:tcPr marL="91428" marR="91428" marT="45663" marB="4566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Georgia" pitchFamily="-103" charset="0"/>
                          <a:ea typeface="ＭＳ Ｐゴシック" pitchFamily="-103" charset="-128"/>
                          <a:cs typeface="ＭＳ Ｐゴシック" pitchFamily="-103" charset="-128"/>
                        </a:rPr>
                        <a:t>=</a:t>
                      </a:r>
                    </a:p>
                  </a:txBody>
                  <a:tcPr marL="91428" marR="91428" marT="45663" marB="4566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Georgia" pitchFamily="-103" charset="0"/>
                          <a:ea typeface="ＭＳ Ｐゴシック" pitchFamily="-103" charset="-128"/>
                          <a:cs typeface="ＭＳ Ｐゴシック" pitchFamily="-103" charset="-128"/>
                        </a:rPr>
                        <a:t>P(Student is woman|Student takes 310)</a:t>
                      </a:r>
                    </a:p>
                  </a:txBody>
                  <a:tcPr marL="91428" marR="91428" marT="45663" marB="4566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3698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eorgia" pitchFamily="-103" charset="0"/>
                          <a:ea typeface="ＭＳ Ｐゴシック" pitchFamily="-103" charset="-128"/>
                          <a:cs typeface="ＭＳ Ｐゴシック" pitchFamily="-103" charset="-128"/>
                        </a:rPr>
                        <a:t>=50/15,000</a:t>
                      </a:r>
                    </a:p>
                  </a:txBody>
                  <a:tcPr marL="91428" marR="91428" marT="45663" marB="4566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D3C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Georgia" pitchFamily="-103" charset="0"/>
                        <a:ea typeface="ＭＳ Ｐゴシック" pitchFamily="-103" charset="-128"/>
                        <a:cs typeface="ＭＳ Ｐゴシック" pitchFamily="-103" charset="-128"/>
                      </a:endParaRPr>
                    </a:p>
                  </a:txBody>
                  <a:tcPr marL="91428" marR="91428" marT="45663" marB="4566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D3C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eorgia" pitchFamily="-103" charset="0"/>
                          <a:ea typeface="ＭＳ Ｐゴシック" pitchFamily="-103" charset="-128"/>
                          <a:cs typeface="ＭＳ Ｐゴシック" pitchFamily="-103" charset="-128"/>
                        </a:rPr>
                        <a:t>30/15,000</a:t>
                      </a:r>
                    </a:p>
                  </a:txBody>
                  <a:tcPr marL="91428" marR="91428" marT="45663" marB="4566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D3C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Georgia" pitchFamily="-103" charset="0"/>
                        <a:ea typeface="ＭＳ Ｐゴシック" pitchFamily="-103" charset="-128"/>
                        <a:cs typeface="ＭＳ Ｐゴシック" pitchFamily="-103" charset="-128"/>
                      </a:endParaRPr>
                    </a:p>
                  </a:txBody>
                  <a:tcPr marL="91428" marR="91428" marT="45663" marB="4566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D3C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eorgia" pitchFamily="-103" charset="0"/>
                          <a:ea typeface="ＭＳ Ｐゴシック" pitchFamily="-103" charset="-128"/>
                          <a:cs typeface="ＭＳ Ｐゴシック" pitchFamily="-103" charset="-128"/>
                        </a:rPr>
                        <a:t>3/5</a:t>
                      </a:r>
                    </a:p>
                  </a:txBody>
                  <a:tcPr marL="91428" marR="91428" marT="45663" marB="4566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D3CF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5" name="Content Placeholder 3"/>
          <p:cNvGraphicFramePr>
            <a:graphicFrameLocks noGrp="1"/>
          </p:cNvGraphicFramePr>
          <p:nvPr/>
        </p:nvGraphicFramePr>
        <p:xfrm>
          <a:off x="762000" y="2209800"/>
          <a:ext cx="7696200" cy="1558925"/>
        </p:xfrm>
        <a:graphic>
          <a:graphicData uri="http://schemas.openxmlformats.org/drawingml/2006/table">
            <a:tbl>
              <a:tblPr/>
              <a:tblGrid>
                <a:gridCol w="1539875"/>
                <a:gridCol w="1538288"/>
                <a:gridCol w="1539875"/>
                <a:gridCol w="1538287"/>
                <a:gridCol w="1539875"/>
              </a:tblGrid>
              <a:tr h="118903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Georgia" pitchFamily="-103" charset="0"/>
                          <a:ea typeface="ＭＳ Ｐゴシック" pitchFamily="-103" charset="-128"/>
                          <a:cs typeface="ＭＳ Ｐゴシック" pitchFamily="-103" charset="-128"/>
                        </a:rPr>
                        <a:t>P(die comes up with odd number)</a:t>
                      </a:r>
                    </a:p>
                  </a:txBody>
                  <a:tcPr marL="91428" marR="91428" marT="45663" marB="4566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Georgia" pitchFamily="-103" charset="0"/>
                          <a:ea typeface="ＭＳ Ｐゴシック" pitchFamily="-103" charset="-128"/>
                          <a:cs typeface="ＭＳ Ｐゴシック" pitchFamily="-103" charset="-128"/>
                        </a:rPr>
                        <a:t>/</a:t>
                      </a:r>
                    </a:p>
                  </a:txBody>
                  <a:tcPr marL="91428" marR="91428" marT="45663" marB="4566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Georgia" pitchFamily="-103" charset="0"/>
                          <a:ea typeface="ＭＳ Ｐゴシック" pitchFamily="-103" charset="-128"/>
                          <a:cs typeface="ＭＳ Ｐゴシック" pitchFamily="-103" charset="-128"/>
                        </a:rPr>
                        <a:t>P(die comes up with 3)</a:t>
                      </a:r>
                    </a:p>
                  </a:txBody>
                  <a:tcPr marL="91428" marR="91428" marT="45663" marB="4566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Georgia" pitchFamily="-103" charset="0"/>
                          <a:ea typeface="ＭＳ Ｐゴシック" pitchFamily="-103" charset="-128"/>
                          <a:cs typeface="ＭＳ Ｐゴシック" pitchFamily="-103" charset="-128"/>
                        </a:rPr>
                        <a:t>=</a:t>
                      </a:r>
                    </a:p>
                  </a:txBody>
                  <a:tcPr marL="91428" marR="91428" marT="45663" marB="4566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Georgia" pitchFamily="-103" charset="0"/>
                          <a:ea typeface="ＭＳ Ｐゴシック" pitchFamily="-103" charset="-128"/>
                          <a:cs typeface="ＭＳ Ｐゴシック" pitchFamily="-103" charset="-128"/>
                        </a:rPr>
                        <a:t>P(3|odd number)</a:t>
                      </a:r>
                    </a:p>
                  </a:txBody>
                  <a:tcPr marL="91428" marR="91428" marT="45663" marB="4566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3698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eorgia" pitchFamily="-103" charset="0"/>
                          <a:ea typeface="ＭＳ Ｐゴシック" pitchFamily="-103" charset="-128"/>
                          <a:cs typeface="ＭＳ Ｐゴシック" pitchFamily="-103" charset="-128"/>
                        </a:rPr>
                        <a:t>1/2</a:t>
                      </a:r>
                    </a:p>
                  </a:txBody>
                  <a:tcPr marL="91428" marR="91428" marT="45663" marB="4566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D3C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Georgia" pitchFamily="-103" charset="0"/>
                        <a:ea typeface="ＭＳ Ｐゴシック" pitchFamily="-103" charset="-128"/>
                        <a:cs typeface="ＭＳ Ｐゴシック" pitchFamily="-103" charset="-128"/>
                      </a:endParaRPr>
                    </a:p>
                  </a:txBody>
                  <a:tcPr marL="91428" marR="91428" marT="45663" marB="4566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D3C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eorgia" pitchFamily="-103" charset="0"/>
                          <a:ea typeface="ＭＳ Ｐゴシック" pitchFamily="-103" charset="-128"/>
                          <a:cs typeface="ＭＳ Ｐゴシック" pitchFamily="-103" charset="-128"/>
                        </a:rPr>
                        <a:t>1/6</a:t>
                      </a:r>
                    </a:p>
                  </a:txBody>
                  <a:tcPr marL="91428" marR="91428" marT="45663" marB="4566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D3C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Georgia" pitchFamily="-103" charset="0"/>
                        <a:ea typeface="ＭＳ Ｐゴシック" pitchFamily="-103" charset="-128"/>
                        <a:cs typeface="ＭＳ Ｐゴシック" pitchFamily="-103" charset="-128"/>
                      </a:endParaRPr>
                    </a:p>
                  </a:txBody>
                  <a:tcPr marL="91428" marR="91428" marT="45663" marB="4566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D3C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eorgia" pitchFamily="-103" charset="0"/>
                          <a:ea typeface="ＭＳ Ｐゴシック" pitchFamily="-103" charset="-128"/>
                          <a:cs typeface="ＭＳ Ｐゴシック" pitchFamily="-103" charset="-128"/>
                        </a:rPr>
                        <a:t>1/3</a:t>
                      </a:r>
                    </a:p>
                  </a:txBody>
                  <a:tcPr marL="91428" marR="91428" marT="45663" marB="4566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D3CF"/>
                    </a:solidFill>
                  </a:tcPr>
                </a:tc>
              </a:tr>
            </a:tbl>
          </a:graphicData>
        </a:graphic>
      </p:graphicFrame>
      <p:sp>
        <p:nvSpPr>
          <p:cNvPr id="78891" name="TextBox 6"/>
          <p:cNvSpPr txBox="1">
            <a:spLocks noChangeArrowheads="1"/>
          </p:cNvSpPr>
          <p:nvPr/>
        </p:nvSpPr>
        <p:spPr bwMode="auto">
          <a:xfrm>
            <a:off x="685800" y="5791200"/>
            <a:ext cx="7848600" cy="4778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500">
                <a:solidFill>
                  <a:schemeClr val="accent1"/>
                </a:solidFill>
              </a:rPr>
              <a:t>P(A|B) = P(A and B)/ P(B) </a:t>
            </a:r>
            <a:r>
              <a:rPr lang="en-US" sz="2500"/>
              <a:t>Important!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rgbClr val="7B9899"/>
                </a:solidFill>
                <a:latin typeface="Georgia" charset="0"/>
                <a:ea typeface="ＭＳ Ｐゴシック" charset="0"/>
                <a:cs typeface="ＭＳ Ｐゴシック" charset="0"/>
              </a:rPr>
              <a:t>Conditional Probabilities: Motivation</a:t>
            </a:r>
          </a:p>
        </p:txBody>
      </p:sp>
      <p:sp>
        <p:nvSpPr>
          <p:cNvPr id="80898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r>
              <a:rPr lang="en-US" dirty="0" smtClean="0">
                <a:latin typeface="Georgia" charset="0"/>
                <a:ea typeface="ＭＳ Ｐゴシック" charset="0"/>
                <a:cs typeface="ＭＳ Ｐゴシック" charset="0"/>
              </a:rPr>
              <a:t>From logic: </a:t>
            </a:r>
            <a:r>
              <a:rPr lang="en-US" dirty="0">
                <a:latin typeface="Georgia" charset="0"/>
                <a:ea typeface="ＭＳ Ｐゴシック" charset="0"/>
                <a:cs typeface="ＭＳ Ｐゴシック" charset="0"/>
              </a:rPr>
              <a:t>much knowledge can be represented as implications </a:t>
            </a:r>
            <a:br>
              <a:rPr lang="en-US" dirty="0">
                <a:latin typeface="Georgia" charset="0"/>
                <a:ea typeface="ＭＳ Ｐゴシック" charset="0"/>
                <a:cs typeface="ＭＳ Ｐゴシック" charset="0"/>
              </a:rPr>
            </a:br>
            <a:r>
              <a:rPr lang="en-US" dirty="0">
                <a:latin typeface="Georgia" charset="0"/>
                <a:ea typeface="ＭＳ Ｐゴシック" charset="0"/>
                <a:cs typeface="ＭＳ Ｐゴシック" charset="0"/>
              </a:rPr>
              <a:t>B</a:t>
            </a:r>
            <a:r>
              <a:rPr lang="en-US" baseline="-25000" dirty="0">
                <a:latin typeface="Georgia" charset="0"/>
                <a:ea typeface="ＭＳ Ｐゴシック" charset="0"/>
                <a:cs typeface="ＭＳ Ｐゴシック" charset="0"/>
              </a:rPr>
              <a:t>1</a:t>
            </a:r>
            <a:r>
              <a:rPr lang="en-US" dirty="0">
                <a:latin typeface="Georgia" charset="0"/>
                <a:ea typeface="ＭＳ Ｐゴシック" charset="0"/>
                <a:cs typeface="ＭＳ Ｐゴシック" charset="0"/>
              </a:rPr>
              <a:t>,..,B</a:t>
            </a:r>
            <a:r>
              <a:rPr lang="en-US" baseline="-25000" dirty="0">
                <a:latin typeface="Georgia" charset="0"/>
                <a:ea typeface="ＭＳ Ｐゴシック" charset="0"/>
                <a:cs typeface="ＭＳ Ｐゴシック" charset="0"/>
              </a:rPr>
              <a:t>k</a:t>
            </a:r>
            <a:r>
              <a:rPr lang="en-US" dirty="0">
                <a:latin typeface="Georgia" charset="0"/>
                <a:ea typeface="ＭＳ Ｐゴシック" charset="0"/>
                <a:cs typeface="ＭＳ Ｐゴシック" charset="0"/>
              </a:rPr>
              <a:t> =&gt;A.</a:t>
            </a:r>
          </a:p>
          <a:p>
            <a:r>
              <a:rPr lang="en-US" dirty="0">
                <a:latin typeface="Georgia" charset="0"/>
                <a:ea typeface="ＭＳ Ｐゴシック" charset="0"/>
                <a:cs typeface="ＭＳ Ｐゴシック" charset="0"/>
              </a:rPr>
              <a:t>Conditional probabilities are a probabilistic version of reasoning about what follows from conditions.</a:t>
            </a:r>
          </a:p>
          <a:p>
            <a:r>
              <a:rPr lang="en-US" dirty="0">
                <a:latin typeface="Georgia" charset="0"/>
                <a:ea typeface="ＭＳ Ｐゴシック" charset="0"/>
                <a:cs typeface="ＭＳ Ｐゴシック" charset="0"/>
              </a:rPr>
              <a:t>Cognitive Science: Our minds store implicational knowledge.</a:t>
            </a:r>
          </a:p>
          <a:p>
            <a:r>
              <a:rPr lang="en-US" dirty="0">
                <a:latin typeface="Georgia" charset="0"/>
                <a:ea typeface="ＭＳ Ｐゴシック" charset="0"/>
                <a:cs typeface="ＭＳ Ｐゴシック" charset="0"/>
              </a:rPr>
              <a:t>Key for understanding Bayes nets.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rgbClr val="7B9899"/>
                </a:solidFill>
                <a:latin typeface="Georgia" charset="0"/>
                <a:ea typeface="ＭＳ Ｐゴシック" charset="0"/>
                <a:cs typeface="ＭＳ Ｐゴシック" charset="0"/>
              </a:rPr>
              <a:t>Conjunctivitis</a:t>
            </a:r>
          </a:p>
        </p:txBody>
      </p:sp>
      <p:sp>
        <p:nvSpPr>
          <p:cNvPr id="81922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>
              <a:buFont typeface="Wingdings 2" charset="0"/>
              <a:buNone/>
            </a:pPr>
            <a:r>
              <a:rPr lang="es-ES_tradnl" sz="2400">
                <a:latin typeface="Georgia" charset="0"/>
                <a:ea typeface="ＭＳ Ｐゴシック" charset="0"/>
                <a:cs typeface="ＭＳ Ｐゴシック" charset="0"/>
              </a:rPr>
              <a:t>Linda is 31 years old, single, outspoken, and very bright. She majored in philosophy. As a student, she was deeply concerned with issues of discrimination and social justice, and also participated in antinuclear demonstrations. </a:t>
            </a:r>
            <a:endParaRPr lang="en-US" sz="2400">
              <a:latin typeface="Georgia" charset="0"/>
              <a:ea typeface="ＭＳ Ｐゴシック" charset="0"/>
              <a:cs typeface="ＭＳ Ｐゴシック" charset="0"/>
            </a:endParaRPr>
          </a:p>
          <a:p>
            <a:pPr>
              <a:buFont typeface="Wingdings 2" charset="0"/>
              <a:buNone/>
            </a:pPr>
            <a:r>
              <a:rPr lang="es-ES_tradnl" sz="2400">
                <a:latin typeface="Georgia" charset="0"/>
                <a:ea typeface="ＭＳ Ｐゴシック" charset="0"/>
                <a:cs typeface="ＭＳ Ｐゴシック" charset="0"/>
              </a:rPr>
              <a:t>Here are some possibilities for what Linda is doing now; please rank them according to likelihood.</a:t>
            </a:r>
            <a:endParaRPr lang="en-US" sz="2400">
              <a:latin typeface="Georgia" charset="0"/>
              <a:ea typeface="ＭＳ Ｐゴシック" charset="0"/>
              <a:cs typeface="ＭＳ Ｐゴシック" charset="0"/>
            </a:endParaRPr>
          </a:p>
          <a:p>
            <a:pPr>
              <a:buFont typeface="Wingdings 2" charset="0"/>
              <a:buNone/>
            </a:pPr>
            <a:r>
              <a:rPr lang="es-ES_tradnl" sz="2400">
                <a:latin typeface="Georgia" charset="0"/>
                <a:ea typeface="ＭＳ Ｐゴシック" charset="0"/>
                <a:cs typeface="ＭＳ Ｐゴシック" charset="0"/>
              </a:rPr>
              <a:t> </a:t>
            </a:r>
            <a:endParaRPr lang="en-US" sz="2400">
              <a:latin typeface="Georgia" charset="0"/>
              <a:ea typeface="ＭＳ Ｐゴシック" charset="0"/>
              <a:cs typeface="ＭＳ Ｐゴシック" charset="0"/>
            </a:endParaRPr>
          </a:p>
          <a:p>
            <a:pPr>
              <a:buFont typeface="Wingdings 2" charset="0"/>
              <a:buNone/>
            </a:pPr>
            <a:r>
              <a:rPr lang="es-ES_tradnl" sz="2400">
                <a:latin typeface="Georgia" charset="0"/>
                <a:ea typeface="ＭＳ Ｐゴシック" charset="0"/>
                <a:cs typeface="ＭＳ Ｐゴシック" charset="0"/>
              </a:rPr>
              <a:t>a. Linda is a bank teller.</a:t>
            </a:r>
            <a:endParaRPr lang="en-US" sz="2400">
              <a:latin typeface="Georgia" charset="0"/>
              <a:ea typeface="ＭＳ Ｐゴシック" charset="0"/>
              <a:cs typeface="ＭＳ Ｐゴシック" charset="0"/>
            </a:endParaRPr>
          </a:p>
          <a:p>
            <a:pPr>
              <a:buFont typeface="Wingdings 2" charset="0"/>
              <a:buNone/>
            </a:pPr>
            <a:r>
              <a:rPr lang="es-ES_tradnl" sz="2400">
                <a:latin typeface="Georgia" charset="0"/>
                <a:ea typeface="ＭＳ Ｐゴシック" charset="0"/>
                <a:cs typeface="ＭＳ Ｐゴシック" charset="0"/>
              </a:rPr>
              <a:t>b. Linda works for a book publisher.</a:t>
            </a:r>
            <a:endParaRPr lang="en-US" sz="2400">
              <a:latin typeface="Georgia" charset="0"/>
              <a:ea typeface="ＭＳ Ｐゴシック" charset="0"/>
              <a:cs typeface="ＭＳ Ｐゴシック" charset="0"/>
            </a:endParaRPr>
          </a:p>
          <a:p>
            <a:pPr>
              <a:buFont typeface="Wingdings 2" charset="0"/>
              <a:buNone/>
            </a:pPr>
            <a:r>
              <a:rPr lang="es-ES_tradnl" sz="2400">
                <a:latin typeface="Georgia" charset="0"/>
                <a:ea typeface="ＭＳ Ｐゴシック" charset="0"/>
                <a:cs typeface="ＭＳ Ｐゴシック" charset="0"/>
              </a:rPr>
              <a:t>c. Linda is a bankteller who is active in the feminist movement.</a:t>
            </a:r>
            <a:endParaRPr lang="en-US" sz="2400">
              <a:latin typeface="Georgia" charset="0"/>
              <a:ea typeface="ＭＳ Ｐゴシック" charset="0"/>
              <a:cs typeface="ＭＳ Ｐゴシック" charset="0"/>
            </a:endParaRPr>
          </a:p>
          <a:p>
            <a:endParaRPr lang="en-US" sz="2400">
              <a:latin typeface="Georgia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6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7B9899"/>
                </a:solidFill>
                <a:latin typeface="Georgia" charset="0"/>
                <a:ea typeface="ＭＳ Ｐゴシック" charset="0"/>
                <a:cs typeface="ＭＳ Ｐゴシック" charset="0"/>
              </a:rPr>
              <a:t>The Product Rule: Spot the Pattern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20553868"/>
              </p:ext>
            </p:extLst>
          </p:nvPr>
        </p:nvGraphicFramePr>
        <p:xfrm>
          <a:off x="301625" y="1527175"/>
          <a:ext cx="8692617" cy="1011238"/>
        </p:xfrm>
        <a:graphic>
          <a:graphicData uri="http://schemas.openxmlformats.org/drawingml/2006/table">
            <a:tbl>
              <a:tblPr/>
              <a:tblGrid>
                <a:gridCol w="1594002"/>
                <a:gridCol w="3236730"/>
                <a:gridCol w="3861885"/>
              </a:tblGrid>
              <a:tr h="63999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Georgia" pitchFamily="-103" charset="0"/>
                          <a:ea typeface="ＭＳ Ｐゴシック" pitchFamily="-103" charset="-128"/>
                          <a:cs typeface="ＭＳ Ｐゴシック" pitchFamily="-103" charset="-128"/>
                        </a:rPr>
                        <a:t>P(Cavity=T)</a:t>
                      </a: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Georgia" pitchFamily="-103" charset="0"/>
                        <a:ea typeface="ＭＳ Ｐゴシック" pitchFamily="-103" charset="-128"/>
                        <a:cs typeface="ＭＳ Ｐゴシック" pitchFamily="-103" charset="-128"/>
                      </a:endParaRPr>
                    </a:p>
                  </a:txBody>
                  <a:tcPr marL="91444" marR="91444" marT="45705" marB="4570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Georgia" pitchFamily="-103" charset="0"/>
                          <a:ea typeface="ＭＳ Ｐゴシック" pitchFamily="-103" charset="-128"/>
                          <a:cs typeface="ＭＳ Ｐゴシック" pitchFamily="-103" charset="-128"/>
                        </a:rPr>
                        <a:t>P(Toothache=</a:t>
                      </a:r>
                      <a:r>
                        <a:rPr kumimoji="0" lang="en-US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Georgia" pitchFamily="-103" charset="0"/>
                          <a:ea typeface="ＭＳ Ｐゴシック" pitchFamily="-103" charset="-128"/>
                          <a:cs typeface="ＭＳ Ｐゴシック" pitchFamily="-103" charset="-128"/>
                        </a:rPr>
                        <a:t>T|Cavity</a:t>
                      </a: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Georgia" pitchFamily="-103" charset="0"/>
                          <a:ea typeface="ＭＳ Ｐゴシック" pitchFamily="-103" charset="-128"/>
                          <a:cs typeface="ＭＳ Ｐゴシック" pitchFamily="-103" charset="-128"/>
                        </a:rPr>
                        <a:t>=T)</a:t>
                      </a: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Georgia" pitchFamily="-103" charset="0"/>
                        <a:ea typeface="ＭＳ Ｐゴシック" pitchFamily="-103" charset="-128"/>
                        <a:cs typeface="ＭＳ Ｐゴシック" pitchFamily="-103" charset="-128"/>
                      </a:endParaRPr>
                    </a:p>
                  </a:txBody>
                  <a:tcPr marL="91444" marR="91444" marT="45705" marB="4570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Georgia" pitchFamily="-103" charset="0"/>
                          <a:ea typeface="ＭＳ Ｐゴシック" pitchFamily="-103" charset="-128"/>
                          <a:cs typeface="ＭＳ Ｐゴシック" pitchFamily="-103" charset="-128"/>
                        </a:rPr>
                        <a:t>P(Cavity=</a:t>
                      </a:r>
                      <a:r>
                        <a:rPr kumimoji="0" lang="en-US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Georgia" pitchFamily="-103" charset="0"/>
                          <a:ea typeface="ＭＳ Ｐゴシック" pitchFamily="-103" charset="-128"/>
                          <a:cs typeface="ＭＳ Ｐゴシック" pitchFamily="-103" charset="-128"/>
                        </a:rPr>
                        <a:t>T,Toothache</a:t>
                      </a: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Georgia" pitchFamily="-103" charset="0"/>
                          <a:ea typeface="ＭＳ Ｐゴシック" pitchFamily="-103" charset="-128"/>
                          <a:cs typeface="ＭＳ Ｐゴシック" pitchFamily="-103" charset="-128"/>
                        </a:rPr>
                        <a:t>=T)</a:t>
                      </a: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Georgia" pitchFamily="-103" charset="0"/>
                        <a:ea typeface="ＭＳ Ｐゴシック" pitchFamily="-103" charset="-128"/>
                        <a:cs typeface="ＭＳ Ｐゴシック" pitchFamily="-103" charset="-128"/>
                      </a:endParaRPr>
                    </a:p>
                  </a:txBody>
                  <a:tcPr marL="91444" marR="91444" marT="45705" marB="4570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37124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eorgia" pitchFamily="-103" charset="0"/>
                          <a:ea typeface="ＭＳ Ｐゴシック" pitchFamily="-103" charset="-128"/>
                          <a:cs typeface="ＭＳ Ｐゴシック" pitchFamily="-103" charset="-128"/>
                        </a:rPr>
                        <a:t>0.2</a:t>
                      </a:r>
                    </a:p>
                  </a:txBody>
                  <a:tcPr marL="91444" marR="91444" marT="45705" marB="4570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D3C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eorgia" pitchFamily="-103" charset="0"/>
                          <a:ea typeface="ＭＳ Ｐゴシック" pitchFamily="-103" charset="-128"/>
                          <a:cs typeface="ＭＳ Ｐゴシック" pitchFamily="-103" charset="-128"/>
                        </a:rPr>
                        <a:t>0.6</a:t>
                      </a:r>
                    </a:p>
                  </a:txBody>
                  <a:tcPr marL="91444" marR="91444" marT="45705" marB="4570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D3C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eorgia" pitchFamily="-103" charset="0"/>
                          <a:ea typeface="ＭＳ Ｐゴシック" pitchFamily="-103" charset="-128"/>
                          <a:cs typeface="ＭＳ Ｐゴシック" pitchFamily="-103" charset="-128"/>
                        </a:rPr>
                        <a:t>0.12</a:t>
                      </a:r>
                    </a:p>
                  </a:txBody>
                  <a:tcPr marL="91444" marR="91444" marT="45705" marB="4570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D3CF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5" name="Content Placeholder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37024488"/>
              </p:ext>
            </p:extLst>
          </p:nvPr>
        </p:nvGraphicFramePr>
        <p:xfrm>
          <a:off x="301625" y="4648200"/>
          <a:ext cx="8885790" cy="1011238"/>
        </p:xfrm>
        <a:graphic>
          <a:graphicData uri="http://schemas.openxmlformats.org/drawingml/2006/table">
            <a:tbl>
              <a:tblPr/>
              <a:tblGrid>
                <a:gridCol w="1679575"/>
                <a:gridCol w="3347003"/>
                <a:gridCol w="3859212"/>
              </a:tblGrid>
              <a:tr h="63999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Georgia" pitchFamily="-103" charset="0"/>
                          <a:ea typeface="ＭＳ Ｐゴシック" pitchFamily="-103" charset="-128"/>
                          <a:cs typeface="ＭＳ Ｐゴシック" pitchFamily="-103" charset="-128"/>
                        </a:rPr>
                        <a:t>P(Cavity =F)</a:t>
                      </a:r>
                    </a:p>
                  </a:txBody>
                  <a:tcPr marT="45705" marB="4570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Georgia" pitchFamily="-103" charset="0"/>
                          <a:ea typeface="ＭＳ Ｐゴシック" pitchFamily="-103" charset="-128"/>
                          <a:cs typeface="ＭＳ Ｐゴシック" pitchFamily="-103" charset="-128"/>
                        </a:rPr>
                        <a:t>P(</a:t>
                      </a: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Georgia" pitchFamily="-103" charset="0"/>
                          <a:ea typeface="ＭＳ Ｐゴシック" pitchFamily="-103" charset="-128"/>
                          <a:cs typeface="ＭＳ Ｐゴシック" pitchFamily="-103" charset="-128"/>
                        </a:rPr>
                        <a:t>Toothache=</a:t>
                      </a:r>
                      <a:r>
                        <a:rPr kumimoji="0" lang="en-US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Georgia" pitchFamily="-103" charset="0"/>
                          <a:ea typeface="ＭＳ Ｐゴシック" pitchFamily="-103" charset="-128"/>
                          <a:cs typeface="ＭＳ Ｐゴシック" pitchFamily="-103" charset="-128"/>
                        </a:rPr>
                        <a:t>T|</a:t>
                      </a:r>
                      <a:r>
                        <a:rPr kumimoji="0" lang="en-US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Georgia" pitchFamily="-103" charset="0"/>
                          <a:ea typeface="ＭＳ Ｐゴシック" pitchFamily="-103" charset="-128"/>
                          <a:cs typeface="ＭＳ Ｐゴシック" pitchFamily="-103" charset="-128"/>
                        </a:rPr>
                        <a:t>Cavity</a:t>
                      </a: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Georgia" pitchFamily="-103" charset="0"/>
                          <a:ea typeface="ＭＳ Ｐゴシック" pitchFamily="-103" charset="-128"/>
                          <a:cs typeface="ＭＳ Ｐゴシック" pitchFamily="-103" charset="-128"/>
                        </a:rPr>
                        <a:t> = F)</a:t>
                      </a:r>
                    </a:p>
                  </a:txBody>
                  <a:tcPr marT="45705" marB="4570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Georgia" pitchFamily="-103" charset="0"/>
                          <a:ea typeface="ＭＳ Ｐゴシック" pitchFamily="-103" charset="-128"/>
                          <a:cs typeface="ＭＳ Ｐゴシック" pitchFamily="-103" charset="-128"/>
                        </a:rPr>
                        <a:t>P(</a:t>
                      </a: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Georgia" pitchFamily="-103" charset="0"/>
                          <a:ea typeface="ＭＳ Ｐゴシック" pitchFamily="-103" charset="-128"/>
                          <a:cs typeface="ＭＳ Ｐゴシック" pitchFamily="-103" charset="-128"/>
                        </a:rPr>
                        <a:t>Toothache=</a:t>
                      </a:r>
                      <a:r>
                        <a:rPr kumimoji="0" lang="en-US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Georgia" pitchFamily="-103" charset="0"/>
                          <a:ea typeface="ＭＳ Ｐゴシック" pitchFamily="-103" charset="-128"/>
                          <a:cs typeface="ＭＳ Ｐゴシック" pitchFamily="-103" charset="-128"/>
                        </a:rPr>
                        <a:t>T,</a:t>
                      </a:r>
                      <a:r>
                        <a:rPr kumimoji="0" lang="en-US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Georgia" pitchFamily="-103" charset="0"/>
                          <a:ea typeface="ＭＳ Ｐゴシック" pitchFamily="-103" charset="-128"/>
                          <a:cs typeface="ＭＳ Ｐゴシック" pitchFamily="-103" charset="-128"/>
                        </a:rPr>
                        <a:t>Cavity</a:t>
                      </a: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Georgia" pitchFamily="-103" charset="0"/>
                          <a:ea typeface="ＭＳ Ｐゴシック" pitchFamily="-103" charset="-128"/>
                          <a:cs typeface="ＭＳ Ｐゴシック" pitchFamily="-103" charset="-128"/>
                        </a:rPr>
                        <a:t> =F)</a:t>
                      </a:r>
                    </a:p>
                  </a:txBody>
                  <a:tcPr marT="45705" marB="4570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37124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eorgia" pitchFamily="-103" charset="0"/>
                          <a:ea typeface="ＭＳ Ｐゴシック" pitchFamily="-103" charset="-128"/>
                          <a:cs typeface="ＭＳ Ｐゴシック" pitchFamily="-103" charset="-128"/>
                        </a:rPr>
                        <a:t>0.8</a:t>
                      </a:r>
                    </a:p>
                  </a:txBody>
                  <a:tcPr marT="45705" marB="4570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D3C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eorgia" pitchFamily="-103" charset="0"/>
                          <a:ea typeface="ＭＳ Ｐゴシック" pitchFamily="-103" charset="-128"/>
                          <a:cs typeface="ＭＳ Ｐゴシック" pitchFamily="-103" charset="-128"/>
                        </a:rPr>
                        <a:t>0.1</a:t>
                      </a:r>
                    </a:p>
                  </a:txBody>
                  <a:tcPr marT="45705" marB="4570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D3C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eorgia" pitchFamily="-103" charset="0"/>
                          <a:ea typeface="ＭＳ Ｐゴシック" pitchFamily="-103" charset="-128"/>
                          <a:cs typeface="ＭＳ Ｐゴシック" pitchFamily="-103" charset="-128"/>
                        </a:rPr>
                        <a:t>0.08</a:t>
                      </a:r>
                    </a:p>
                  </a:txBody>
                  <a:tcPr marT="45705" marB="4570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D3CF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6" name="Content Placeholder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55727616"/>
              </p:ext>
            </p:extLst>
          </p:nvPr>
        </p:nvGraphicFramePr>
        <p:xfrm>
          <a:off x="105917" y="3048000"/>
          <a:ext cx="9038083" cy="1011238"/>
        </p:xfrm>
        <a:graphic>
          <a:graphicData uri="http://schemas.openxmlformats.org/drawingml/2006/table">
            <a:tbl>
              <a:tblPr/>
              <a:tblGrid>
                <a:gridCol w="2101531"/>
                <a:gridCol w="3294761"/>
                <a:gridCol w="3641791"/>
              </a:tblGrid>
              <a:tr h="63999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Georgia" pitchFamily="-103" charset="0"/>
                          <a:ea typeface="ＭＳ Ｐゴシック" pitchFamily="-103" charset="-128"/>
                          <a:cs typeface="ＭＳ Ｐゴシック" pitchFamily="-103" charset="-128"/>
                        </a:rPr>
                        <a:t>P(Toothache=T)</a:t>
                      </a: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Georgia" pitchFamily="-103" charset="0"/>
                        <a:ea typeface="ＭＳ Ｐゴシック" pitchFamily="-103" charset="-128"/>
                        <a:cs typeface="ＭＳ Ｐゴシック" pitchFamily="-103" charset="-128"/>
                      </a:endParaRPr>
                    </a:p>
                  </a:txBody>
                  <a:tcPr marL="91438" marR="91438" marT="45705" marB="4570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Georgia" pitchFamily="-103" charset="0"/>
                          <a:ea typeface="ＭＳ Ｐゴシック" pitchFamily="-103" charset="-128"/>
                          <a:cs typeface="ＭＳ Ｐゴシック" pitchFamily="-103" charset="-128"/>
                        </a:rPr>
                        <a:t>P(</a:t>
                      </a: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Georgia" pitchFamily="-103" charset="0"/>
                          <a:ea typeface="ＭＳ Ｐゴシック" pitchFamily="-103" charset="-128"/>
                          <a:cs typeface="ＭＳ Ｐゴシック" pitchFamily="-103" charset="-128"/>
                        </a:rPr>
                        <a:t>Cavity=T| Toothache=T)</a:t>
                      </a: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Georgia" pitchFamily="-103" charset="0"/>
                        <a:ea typeface="ＭＳ Ｐゴシック" pitchFamily="-103" charset="-128"/>
                        <a:cs typeface="ＭＳ Ｐゴシック" pitchFamily="-103" charset="-128"/>
                      </a:endParaRPr>
                    </a:p>
                  </a:txBody>
                  <a:tcPr marL="91438" marR="91438" marT="45705" marB="4570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Georgia" pitchFamily="-103" charset="0"/>
                          <a:ea typeface="ＭＳ Ｐゴシック" pitchFamily="-103" charset="-128"/>
                          <a:cs typeface="ＭＳ Ｐゴシック" pitchFamily="-103" charset="-128"/>
                        </a:rPr>
                        <a:t>P(Cavity=</a:t>
                      </a:r>
                      <a:r>
                        <a:rPr kumimoji="0" lang="en-US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Georgia" pitchFamily="-103" charset="0"/>
                          <a:ea typeface="ＭＳ Ｐゴシック" pitchFamily="-103" charset="-128"/>
                          <a:cs typeface="ＭＳ Ｐゴシック" pitchFamily="-103" charset="-128"/>
                        </a:rPr>
                        <a:t>T,Toothache</a:t>
                      </a: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Georgia" pitchFamily="-103" charset="0"/>
                          <a:ea typeface="ＭＳ Ｐゴシック" pitchFamily="-103" charset="-128"/>
                          <a:cs typeface="ＭＳ Ｐゴシック" pitchFamily="-103" charset="-128"/>
                        </a:rPr>
                        <a:t>=T)</a:t>
                      </a: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Georgia" pitchFamily="-103" charset="0"/>
                        <a:ea typeface="ＭＳ Ｐゴシック" pitchFamily="-103" charset="-128"/>
                        <a:cs typeface="ＭＳ Ｐゴシック" pitchFamily="-103" charset="-128"/>
                      </a:endParaRPr>
                    </a:p>
                  </a:txBody>
                  <a:tcPr marL="91438" marR="91438" marT="45705" marB="4570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37124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eorgia" pitchFamily="-103" charset="0"/>
                          <a:ea typeface="ＭＳ Ｐゴシック" pitchFamily="-103" charset="-128"/>
                          <a:cs typeface="ＭＳ Ｐゴシック" pitchFamily="-103" charset="-128"/>
                        </a:rPr>
                        <a:t>0.2</a:t>
                      </a:r>
                    </a:p>
                  </a:txBody>
                  <a:tcPr marL="91438" marR="91438" marT="45705" marB="4570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D3C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eorgia" pitchFamily="-103" charset="0"/>
                          <a:ea typeface="ＭＳ Ｐゴシック" pitchFamily="-103" charset="-128"/>
                          <a:cs typeface="ＭＳ Ｐゴシック" pitchFamily="-103" charset="-128"/>
                        </a:rPr>
                        <a:t>0.6</a:t>
                      </a:r>
                    </a:p>
                  </a:txBody>
                  <a:tcPr marL="91438" marR="91438" marT="45705" marB="4570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D3C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eorgia" pitchFamily="-103" charset="0"/>
                          <a:ea typeface="ＭＳ Ｐゴシック" pitchFamily="-103" charset="-128"/>
                          <a:cs typeface="ＭＳ Ｐゴシック" pitchFamily="-103" charset="-128"/>
                        </a:rPr>
                        <a:t>0.12</a:t>
                      </a:r>
                    </a:p>
                  </a:txBody>
                  <a:tcPr marL="91438" marR="91438" marT="45705" marB="4570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D3C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7B9899"/>
                </a:solidFill>
                <a:latin typeface="Georgia" charset="0"/>
                <a:ea typeface="ＭＳ Ｐゴシック" charset="0"/>
                <a:cs typeface="ＭＳ Ｐゴシック" charset="0"/>
              </a:rPr>
              <a:t>The Product Rule Pattern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13574371"/>
              </p:ext>
            </p:extLst>
          </p:nvPr>
        </p:nvGraphicFramePr>
        <p:xfrm>
          <a:off x="301624" y="1527175"/>
          <a:ext cx="8308976" cy="1011293"/>
        </p:xfrm>
        <a:graphic>
          <a:graphicData uri="http://schemas.openxmlformats.org/drawingml/2006/table">
            <a:tbl>
              <a:tblPr/>
              <a:tblGrid>
                <a:gridCol w="1972743"/>
                <a:gridCol w="599233"/>
                <a:gridCol w="3147531"/>
                <a:gridCol w="577620"/>
                <a:gridCol w="2011849"/>
              </a:tblGrid>
              <a:tr h="63999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Georgia" pitchFamily="-103" charset="0"/>
                          <a:ea typeface="ＭＳ Ｐゴシック" pitchFamily="-103" charset="-128"/>
                          <a:cs typeface="ＭＳ Ｐゴシック" pitchFamily="-103" charset="-128"/>
                        </a:rPr>
                        <a:t>P(Cavity=T)</a:t>
                      </a: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Georgia" pitchFamily="-103" charset="0"/>
                        <a:ea typeface="ＭＳ Ｐゴシック" pitchFamily="-103" charset="-128"/>
                        <a:cs typeface="ＭＳ Ｐゴシック" pitchFamily="-103" charset="-128"/>
                      </a:endParaRPr>
                    </a:p>
                  </a:txBody>
                  <a:tcPr marL="91444" marR="91444" marT="45705" marB="4570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Georgia" pitchFamily="-103" charset="0"/>
                          <a:ea typeface="ＭＳ Ｐゴシック" pitchFamily="-103" charset="-128"/>
                          <a:cs typeface="ＭＳ Ｐゴシック" pitchFamily="-103" charset="-128"/>
                        </a:rPr>
                        <a:t>x</a:t>
                      </a:r>
                    </a:p>
                  </a:txBody>
                  <a:tcPr marL="91444" marR="91444" marT="45705" marB="4570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Georgia" pitchFamily="-103" charset="0"/>
                          <a:ea typeface="ＭＳ Ｐゴシック" pitchFamily="-103" charset="-128"/>
                          <a:cs typeface="ＭＳ Ｐゴシック" pitchFamily="-103" charset="-128"/>
                        </a:rPr>
                        <a:t>P(</a:t>
                      </a:r>
                      <a:r>
                        <a:rPr kumimoji="0" lang="en-US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Georgia" pitchFamily="-103" charset="0"/>
                          <a:ea typeface="ＭＳ Ｐゴシック" pitchFamily="-103" charset="-128"/>
                          <a:cs typeface="ＭＳ Ｐゴシック" pitchFamily="-103" charset="-128"/>
                        </a:rPr>
                        <a:t>Toothache|Cavity</a:t>
                      </a: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Georgia" pitchFamily="-103" charset="0"/>
                          <a:ea typeface="ＭＳ Ｐゴシック" pitchFamily="-103" charset="-128"/>
                          <a:cs typeface="ＭＳ Ｐゴシック" pitchFamily="-103" charset="-128"/>
                        </a:rPr>
                        <a:t>=T)</a:t>
                      </a: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Georgia" pitchFamily="-103" charset="0"/>
                        <a:ea typeface="ＭＳ Ｐゴシック" pitchFamily="-103" charset="-128"/>
                        <a:cs typeface="ＭＳ Ｐゴシック" pitchFamily="-103" charset="-128"/>
                      </a:endParaRPr>
                    </a:p>
                  </a:txBody>
                  <a:tcPr marL="91444" marR="91444" marT="45705" marB="4570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Georgia" pitchFamily="-103" charset="0"/>
                          <a:ea typeface="ＭＳ Ｐゴシック" pitchFamily="-103" charset="-128"/>
                          <a:cs typeface="ＭＳ Ｐゴシック" pitchFamily="-103" charset="-128"/>
                        </a:rPr>
                        <a:t>=</a:t>
                      </a:r>
                    </a:p>
                  </a:txBody>
                  <a:tcPr marL="91444" marR="91444" marT="45705" marB="4570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Georgia" pitchFamily="-103" charset="0"/>
                          <a:ea typeface="ＭＳ Ｐゴシック" pitchFamily="-103" charset="-128"/>
                          <a:cs typeface="ＭＳ Ｐゴシック" pitchFamily="-103" charset="-128"/>
                        </a:rPr>
                        <a:t>P(Cavity=T,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Georgia" pitchFamily="-103" charset="0"/>
                          <a:ea typeface="ＭＳ Ｐゴシック" pitchFamily="-103" charset="-128"/>
                          <a:cs typeface="ＭＳ Ｐゴシック" pitchFamily="-103" charset="-128"/>
                        </a:rPr>
                        <a:t>Toothache=T)</a:t>
                      </a: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Georgia" pitchFamily="-103" charset="0"/>
                        <a:ea typeface="ＭＳ Ｐゴシック" pitchFamily="-103" charset="-128"/>
                        <a:cs typeface="ＭＳ Ｐゴシック" pitchFamily="-103" charset="-128"/>
                      </a:endParaRPr>
                    </a:p>
                  </a:txBody>
                  <a:tcPr marL="91444" marR="91444" marT="45705" marB="4570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37124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eorgia" pitchFamily="-103" charset="0"/>
                          <a:ea typeface="ＭＳ Ｐゴシック" pitchFamily="-103" charset="-128"/>
                          <a:cs typeface="ＭＳ Ｐゴシック" pitchFamily="-103" charset="-128"/>
                        </a:rPr>
                        <a:t>0.2</a:t>
                      </a:r>
                    </a:p>
                  </a:txBody>
                  <a:tcPr marL="91444" marR="91444" marT="45705" marB="4570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D3C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Georgia" pitchFamily="-103" charset="0"/>
                        <a:ea typeface="ＭＳ Ｐゴシック" pitchFamily="-103" charset="-128"/>
                        <a:cs typeface="ＭＳ Ｐゴシック" pitchFamily="-103" charset="-128"/>
                      </a:endParaRPr>
                    </a:p>
                  </a:txBody>
                  <a:tcPr marL="91444" marR="91444" marT="45705" marB="4570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D3C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eorgia" pitchFamily="-103" charset="0"/>
                          <a:ea typeface="ＭＳ Ｐゴシック" pitchFamily="-103" charset="-128"/>
                          <a:cs typeface="ＭＳ Ｐゴシック" pitchFamily="-103" charset="-128"/>
                        </a:rPr>
                        <a:t>0.6</a:t>
                      </a:r>
                    </a:p>
                  </a:txBody>
                  <a:tcPr marL="91444" marR="91444" marT="45705" marB="4570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D3C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Georgia" pitchFamily="-103" charset="0"/>
                        <a:ea typeface="ＭＳ Ｐゴシック" pitchFamily="-103" charset="-128"/>
                        <a:cs typeface="ＭＳ Ｐゴシック" pitchFamily="-103" charset="-128"/>
                      </a:endParaRPr>
                    </a:p>
                  </a:txBody>
                  <a:tcPr marL="91444" marR="91444" marT="45705" marB="4570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D3C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eorgia" pitchFamily="-103" charset="0"/>
                          <a:ea typeface="ＭＳ Ｐゴシック" pitchFamily="-103" charset="-128"/>
                          <a:cs typeface="ＭＳ Ｐゴシック" pitchFamily="-103" charset="-128"/>
                        </a:rPr>
                        <a:t>0.12</a:t>
                      </a:r>
                    </a:p>
                  </a:txBody>
                  <a:tcPr marL="91444" marR="91444" marT="45705" marB="4570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D3CF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5" name="Content Placeholder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58678831"/>
              </p:ext>
            </p:extLst>
          </p:nvPr>
        </p:nvGraphicFramePr>
        <p:xfrm>
          <a:off x="301624" y="4648200"/>
          <a:ext cx="8393437" cy="1011293"/>
        </p:xfrm>
        <a:graphic>
          <a:graphicData uri="http://schemas.openxmlformats.org/drawingml/2006/table">
            <a:tbl>
              <a:tblPr/>
              <a:tblGrid>
                <a:gridCol w="1729843"/>
                <a:gridCol w="514351"/>
                <a:gridCol w="3510804"/>
                <a:gridCol w="521092"/>
                <a:gridCol w="2117347"/>
              </a:tblGrid>
              <a:tr h="63999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Georgia" pitchFamily="-103" charset="0"/>
                          <a:ea typeface="ＭＳ Ｐゴシック" pitchFamily="-103" charset="-128"/>
                          <a:cs typeface="ＭＳ Ｐゴシック" pitchFamily="-103" charset="-128"/>
                        </a:rPr>
                        <a:t>P(Cavity =F)</a:t>
                      </a:r>
                    </a:p>
                  </a:txBody>
                  <a:tcPr marT="45705" marB="4570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Georgia" pitchFamily="-103" charset="0"/>
                          <a:ea typeface="ＭＳ Ｐゴシック" pitchFamily="-103" charset="-128"/>
                          <a:cs typeface="ＭＳ Ｐゴシック" pitchFamily="-103" charset="-128"/>
                        </a:rPr>
                        <a:t>x</a:t>
                      </a:r>
                    </a:p>
                  </a:txBody>
                  <a:tcPr marT="45705" marB="4570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Georgia" pitchFamily="-103" charset="0"/>
                          <a:ea typeface="ＭＳ Ｐゴシック" pitchFamily="-103" charset="-128"/>
                          <a:cs typeface="ＭＳ Ｐゴシック" pitchFamily="-103" charset="-128"/>
                        </a:rPr>
                        <a:t>P(</a:t>
                      </a: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Georgia" pitchFamily="-103" charset="0"/>
                          <a:ea typeface="ＭＳ Ｐゴシック" pitchFamily="-103" charset="-128"/>
                          <a:cs typeface="ＭＳ Ｐゴシック" pitchFamily="-103" charset="-128"/>
                        </a:rPr>
                        <a:t>Toothache=</a:t>
                      </a:r>
                      <a:r>
                        <a:rPr kumimoji="0" lang="en-US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Georgia" pitchFamily="-103" charset="0"/>
                          <a:ea typeface="ＭＳ Ｐゴシック" pitchFamily="-103" charset="-128"/>
                          <a:cs typeface="ＭＳ Ｐゴシック" pitchFamily="-103" charset="-128"/>
                        </a:rPr>
                        <a:t>T|</a:t>
                      </a:r>
                      <a:r>
                        <a:rPr kumimoji="0" lang="en-US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Georgia" pitchFamily="-103" charset="0"/>
                          <a:ea typeface="ＭＳ Ｐゴシック" pitchFamily="-103" charset="-128"/>
                          <a:cs typeface="ＭＳ Ｐゴシック" pitchFamily="-103" charset="-128"/>
                        </a:rPr>
                        <a:t>Cavity</a:t>
                      </a: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Georgia" pitchFamily="-103" charset="0"/>
                          <a:ea typeface="ＭＳ Ｐゴシック" pitchFamily="-103" charset="-128"/>
                          <a:cs typeface="ＭＳ Ｐゴシック" pitchFamily="-103" charset="-128"/>
                        </a:rPr>
                        <a:t> = F)</a:t>
                      </a:r>
                    </a:p>
                  </a:txBody>
                  <a:tcPr marT="45705" marB="4570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Georgia" pitchFamily="-103" charset="0"/>
                          <a:ea typeface="ＭＳ Ｐゴシック" pitchFamily="-103" charset="-128"/>
                          <a:cs typeface="ＭＳ Ｐゴシック" pitchFamily="-103" charset="-128"/>
                        </a:rPr>
                        <a:t>=</a:t>
                      </a:r>
                    </a:p>
                  </a:txBody>
                  <a:tcPr marT="45705" marB="4570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Georgia" pitchFamily="-103" charset="0"/>
                          <a:ea typeface="ＭＳ Ｐゴシック" pitchFamily="-103" charset="-128"/>
                          <a:cs typeface="ＭＳ Ｐゴシック" pitchFamily="-103" charset="-128"/>
                        </a:rPr>
                        <a:t>P(</a:t>
                      </a: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Georgia" pitchFamily="-103" charset="0"/>
                          <a:ea typeface="ＭＳ Ｐゴシック" pitchFamily="-103" charset="-128"/>
                          <a:cs typeface="ＭＳ Ｐゴシック" pitchFamily="-103" charset="-128"/>
                        </a:rPr>
                        <a:t>Toothache=T,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Georgia" pitchFamily="-103" charset="0"/>
                          <a:ea typeface="ＭＳ Ｐゴシック" pitchFamily="-103" charset="-128"/>
                          <a:cs typeface="ＭＳ Ｐゴシック" pitchFamily="-103" charset="-128"/>
                        </a:rPr>
                        <a:t>Cavity </a:t>
                      </a: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Georgia" pitchFamily="-103" charset="0"/>
                          <a:ea typeface="ＭＳ Ｐゴシック" pitchFamily="-103" charset="-128"/>
                          <a:cs typeface="ＭＳ Ｐゴシック" pitchFamily="-103" charset="-128"/>
                        </a:rPr>
                        <a:t>=F)</a:t>
                      </a:r>
                    </a:p>
                  </a:txBody>
                  <a:tcPr marT="45705" marB="4570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37124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eorgia" pitchFamily="-103" charset="0"/>
                          <a:ea typeface="ＭＳ Ｐゴシック" pitchFamily="-103" charset="-128"/>
                          <a:cs typeface="ＭＳ Ｐゴシック" pitchFamily="-103" charset="-128"/>
                        </a:rPr>
                        <a:t>0.8</a:t>
                      </a:r>
                    </a:p>
                  </a:txBody>
                  <a:tcPr marT="45705" marB="4570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D3C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Georgia" pitchFamily="-103" charset="0"/>
                        <a:ea typeface="ＭＳ Ｐゴシック" pitchFamily="-103" charset="-128"/>
                        <a:cs typeface="ＭＳ Ｐゴシック" pitchFamily="-103" charset="-128"/>
                      </a:endParaRPr>
                    </a:p>
                  </a:txBody>
                  <a:tcPr marT="45705" marB="4570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D3C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eorgia" pitchFamily="-103" charset="0"/>
                          <a:ea typeface="ＭＳ Ｐゴシック" pitchFamily="-103" charset="-128"/>
                          <a:cs typeface="ＭＳ Ｐゴシック" pitchFamily="-103" charset="-128"/>
                        </a:rPr>
                        <a:t>0.08</a:t>
                      </a:r>
                    </a:p>
                  </a:txBody>
                  <a:tcPr marT="45705" marB="4570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D3C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Georgia" pitchFamily="-103" charset="0"/>
                        <a:ea typeface="ＭＳ Ｐゴシック" pitchFamily="-103" charset="-128"/>
                        <a:cs typeface="ＭＳ Ｐゴシック" pitchFamily="-103" charset="-128"/>
                      </a:endParaRPr>
                    </a:p>
                  </a:txBody>
                  <a:tcPr marT="45705" marB="4570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D3C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eorgia" pitchFamily="-103" charset="0"/>
                          <a:ea typeface="ＭＳ Ｐゴシック" pitchFamily="-103" charset="-128"/>
                          <a:cs typeface="ＭＳ Ｐゴシック" pitchFamily="-103" charset="-128"/>
                        </a:rPr>
                        <a:t>0.1</a:t>
                      </a:r>
                    </a:p>
                  </a:txBody>
                  <a:tcPr marT="45705" marB="4570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D3CF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6" name="Content Placeholder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9130672"/>
              </p:ext>
            </p:extLst>
          </p:nvPr>
        </p:nvGraphicFramePr>
        <p:xfrm>
          <a:off x="301625" y="3048000"/>
          <a:ext cx="7852435" cy="1011293"/>
        </p:xfrm>
        <a:graphic>
          <a:graphicData uri="http://schemas.openxmlformats.org/drawingml/2006/table">
            <a:tbl>
              <a:tblPr/>
              <a:tblGrid>
                <a:gridCol w="2101531"/>
                <a:gridCol w="416244"/>
                <a:gridCol w="2977645"/>
                <a:gridCol w="441692"/>
                <a:gridCol w="1915323"/>
              </a:tblGrid>
              <a:tr h="63999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Georgia" pitchFamily="-103" charset="0"/>
                          <a:ea typeface="ＭＳ Ｐゴシック" pitchFamily="-103" charset="-128"/>
                          <a:cs typeface="ＭＳ Ｐゴシック" pitchFamily="-103" charset="-128"/>
                        </a:rPr>
                        <a:t>P(Toothache=T)</a:t>
                      </a: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Georgia" pitchFamily="-103" charset="0"/>
                        <a:ea typeface="ＭＳ Ｐゴシック" pitchFamily="-103" charset="-128"/>
                        <a:cs typeface="ＭＳ Ｐゴシック" pitchFamily="-103" charset="-128"/>
                      </a:endParaRPr>
                    </a:p>
                  </a:txBody>
                  <a:tcPr marL="91438" marR="91438" marT="45705" marB="4570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Georgia" pitchFamily="-103" charset="0"/>
                          <a:ea typeface="ＭＳ Ｐゴシック" pitchFamily="-103" charset="-128"/>
                          <a:cs typeface="ＭＳ Ｐゴシック" pitchFamily="-103" charset="-128"/>
                        </a:rPr>
                        <a:t>x</a:t>
                      </a:r>
                    </a:p>
                  </a:txBody>
                  <a:tcPr marL="91438" marR="91438" marT="45705" marB="4570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Georgia" pitchFamily="-103" charset="0"/>
                          <a:ea typeface="ＭＳ Ｐゴシック" pitchFamily="-103" charset="-128"/>
                          <a:cs typeface="ＭＳ Ｐゴシック" pitchFamily="-103" charset="-128"/>
                        </a:rPr>
                        <a:t>P(Cavity| </a:t>
                      </a: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Georgia" pitchFamily="-103" charset="0"/>
                          <a:ea typeface="ＭＳ Ｐゴシック" pitchFamily="-103" charset="-128"/>
                          <a:cs typeface="ＭＳ Ｐゴシック" pitchFamily="-103" charset="-128"/>
                        </a:rPr>
                        <a:t>Toothache=T)</a:t>
                      </a: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Georgia" pitchFamily="-103" charset="0"/>
                        <a:ea typeface="ＭＳ Ｐゴシック" pitchFamily="-103" charset="-128"/>
                        <a:cs typeface="ＭＳ Ｐゴシック" pitchFamily="-103" charset="-128"/>
                      </a:endParaRPr>
                    </a:p>
                  </a:txBody>
                  <a:tcPr marL="91438" marR="91438" marT="45705" marB="4570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Georgia" pitchFamily="-103" charset="0"/>
                          <a:ea typeface="ＭＳ Ｐゴシック" pitchFamily="-103" charset="-128"/>
                          <a:cs typeface="ＭＳ Ｐゴシック" pitchFamily="-103" charset="-128"/>
                        </a:rPr>
                        <a:t>=</a:t>
                      </a:r>
                    </a:p>
                  </a:txBody>
                  <a:tcPr marL="91438" marR="91438" marT="45705" marB="4570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Georgia" pitchFamily="-103" charset="0"/>
                          <a:ea typeface="ＭＳ Ｐゴシック" pitchFamily="-103" charset="-128"/>
                          <a:cs typeface="ＭＳ Ｐゴシック" pitchFamily="-103" charset="-128"/>
                        </a:rPr>
                        <a:t>P(Cavity=T,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Georgia" pitchFamily="-103" charset="0"/>
                          <a:ea typeface="ＭＳ Ｐゴシック" pitchFamily="-103" charset="-128"/>
                          <a:cs typeface="ＭＳ Ｐゴシック" pitchFamily="-103" charset="-128"/>
                        </a:rPr>
                        <a:t>Toothache=T)</a:t>
                      </a: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Georgia" pitchFamily="-103" charset="0"/>
                        <a:ea typeface="ＭＳ Ｐゴシック" pitchFamily="-103" charset="-128"/>
                        <a:cs typeface="ＭＳ Ｐゴシック" pitchFamily="-103" charset="-128"/>
                      </a:endParaRPr>
                    </a:p>
                  </a:txBody>
                  <a:tcPr marL="91438" marR="91438" marT="45705" marB="4570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37124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eorgia" pitchFamily="-103" charset="0"/>
                          <a:ea typeface="ＭＳ Ｐゴシック" pitchFamily="-103" charset="-128"/>
                          <a:cs typeface="ＭＳ Ｐゴシック" pitchFamily="-103" charset="-128"/>
                        </a:rPr>
                        <a:t>0.2</a:t>
                      </a:r>
                    </a:p>
                  </a:txBody>
                  <a:tcPr marL="91438" marR="91438" marT="45705" marB="4570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D3C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Georgia" pitchFamily="-103" charset="0"/>
                        <a:ea typeface="ＭＳ Ｐゴシック" pitchFamily="-103" charset="-128"/>
                        <a:cs typeface="ＭＳ Ｐゴシック" pitchFamily="-103" charset="-128"/>
                      </a:endParaRPr>
                    </a:p>
                  </a:txBody>
                  <a:tcPr marL="91438" marR="91438" marT="45705" marB="4570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D3C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eorgia" pitchFamily="-103" charset="0"/>
                          <a:ea typeface="ＭＳ Ｐゴシック" pitchFamily="-103" charset="-128"/>
                          <a:cs typeface="ＭＳ Ｐゴシック" pitchFamily="-103" charset="-128"/>
                        </a:rPr>
                        <a:t>0.6</a:t>
                      </a:r>
                    </a:p>
                  </a:txBody>
                  <a:tcPr marL="91438" marR="91438" marT="45705" marB="4570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D3C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Georgia" pitchFamily="-103" charset="0"/>
                        <a:ea typeface="ＭＳ Ｐゴシック" pitchFamily="-103" charset="-128"/>
                        <a:cs typeface="ＭＳ Ｐゴシック" pitchFamily="-103" charset="-128"/>
                      </a:endParaRPr>
                    </a:p>
                  </a:txBody>
                  <a:tcPr marL="91438" marR="91438" marT="45705" marB="4570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D3C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eorgia" pitchFamily="-103" charset="0"/>
                          <a:ea typeface="ＭＳ Ｐゴシック" pitchFamily="-103" charset="-128"/>
                          <a:cs typeface="ＭＳ Ｐゴシック" pitchFamily="-103" charset="-128"/>
                        </a:rPr>
                        <a:t>0.12</a:t>
                      </a:r>
                    </a:p>
                  </a:txBody>
                  <a:tcPr marL="91438" marR="91438" marT="45705" marB="4570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D3C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rgbClr val="7B9899"/>
                </a:solidFill>
                <a:latin typeface="Georgia" charset="0"/>
                <a:ea typeface="ＭＳ Ｐゴシック" charset="0"/>
                <a:cs typeface="ＭＳ Ｐゴシック" charset="0"/>
              </a:rPr>
              <a:t>Exercise: Conditional Probability</a:t>
            </a:r>
          </a:p>
        </p:txBody>
      </p:sp>
      <p:sp>
        <p:nvSpPr>
          <p:cNvPr id="92162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r>
              <a:rPr lang="en-US" dirty="0">
                <a:latin typeface="Georgia" charset="0"/>
                <a:ea typeface="ＭＳ Ｐゴシック" charset="0"/>
                <a:cs typeface="ＭＳ Ｐゴシック" charset="0"/>
              </a:rPr>
              <a:t>Prove the </a:t>
            </a:r>
            <a:r>
              <a:rPr lang="en-US" b="1" dirty="0">
                <a:latin typeface="Georgia" charset="0"/>
                <a:ea typeface="ＭＳ Ｐゴシック" charset="0"/>
                <a:cs typeface="ＭＳ Ｐゴシック" charset="0"/>
              </a:rPr>
              <a:t>product rule </a:t>
            </a:r>
            <a:r>
              <a:rPr lang="en-US" dirty="0">
                <a:latin typeface="Georgia" charset="0"/>
                <a:ea typeface="ＭＳ Ｐゴシック" charset="0"/>
                <a:cs typeface="ＭＳ Ｐゴシック" charset="0"/>
              </a:rPr>
              <a:t>P(A,B) = P(A|B) x P(B).</a:t>
            </a:r>
          </a:p>
          <a:p>
            <a:pPr lvl="1"/>
            <a:r>
              <a:rPr lang="en-US" dirty="0">
                <a:latin typeface="Georgia" charset="0"/>
                <a:ea typeface="ＭＳ Ｐゴシック" charset="0"/>
              </a:rPr>
              <a:t>Marginal </a:t>
            </a:r>
            <a:r>
              <a:rPr lang="en-US" dirty="0" smtClean="0">
                <a:latin typeface="Georgia" charset="0"/>
                <a:ea typeface="ＭＳ Ｐゴシック" charset="0"/>
              </a:rPr>
              <a:t>x </a:t>
            </a:r>
            <a:r>
              <a:rPr lang="en-US" dirty="0">
                <a:latin typeface="Georgia" charset="0"/>
                <a:ea typeface="ＭＳ Ｐゴシック" charset="0"/>
              </a:rPr>
              <a:t>conditional </a:t>
            </a:r>
            <a:r>
              <a:rPr lang="en-US" dirty="0">
                <a:latin typeface="Wingdings" charset="0"/>
                <a:ea typeface="ＭＳ Ｐゴシック" charset="0"/>
                <a:cs typeface="Wingdings" charset="0"/>
              </a:rPr>
              <a:t></a:t>
            </a:r>
            <a:r>
              <a:rPr lang="en-US" dirty="0">
                <a:latin typeface="Georgia" charset="0"/>
                <a:ea typeface="ＭＳ Ｐゴシック" charset="0"/>
              </a:rPr>
              <a:t> joint.</a:t>
            </a:r>
          </a:p>
          <a:p>
            <a:r>
              <a:rPr lang="en-US" dirty="0">
                <a:latin typeface="Georgia" charset="0"/>
                <a:ea typeface="ＭＳ Ｐゴシック" charset="0"/>
                <a:cs typeface="ＭＳ Ｐゴシック" charset="0"/>
              </a:rPr>
              <a:t>Two </a:t>
            </a:r>
            <a:r>
              <a:rPr lang="en-US" dirty="0" smtClean="0">
                <a:latin typeface="Georgia" charset="0"/>
                <a:ea typeface="ＭＳ Ｐゴシック" charset="0"/>
                <a:cs typeface="ＭＳ Ｐゴシック" charset="0"/>
              </a:rPr>
              <a:t>sentences A</a:t>
            </a:r>
            <a:r>
              <a:rPr lang="en-US" dirty="0">
                <a:latin typeface="Georgia" charset="0"/>
                <a:ea typeface="ＭＳ Ｐゴシック" charset="0"/>
                <a:cs typeface="ＭＳ Ｐゴシック" charset="0"/>
              </a:rPr>
              <a:t>,B are </a:t>
            </a:r>
            <a:r>
              <a:rPr lang="en-US" b="1" dirty="0">
                <a:latin typeface="Georgia" charset="0"/>
                <a:ea typeface="ＭＳ Ｐゴシック" charset="0"/>
                <a:cs typeface="ＭＳ Ｐゴシック" charset="0"/>
              </a:rPr>
              <a:t>independent</a:t>
            </a:r>
            <a:r>
              <a:rPr lang="en-US" dirty="0">
                <a:latin typeface="Georgia" charset="0"/>
                <a:ea typeface="ＭＳ Ｐゴシック" charset="0"/>
                <a:cs typeface="ＭＳ Ｐゴシック" charset="0"/>
              </a:rPr>
              <a:t> if </a:t>
            </a:r>
            <a:br>
              <a:rPr lang="en-US" dirty="0">
                <a:latin typeface="Georgia" charset="0"/>
                <a:ea typeface="ＭＳ Ｐゴシック" charset="0"/>
                <a:cs typeface="ＭＳ Ｐゴシック" charset="0"/>
              </a:rPr>
            </a:br>
            <a:r>
              <a:rPr lang="en-US" dirty="0">
                <a:latin typeface="Georgia" charset="0"/>
                <a:ea typeface="ＭＳ Ｐゴシック" charset="0"/>
                <a:cs typeface="ＭＳ Ｐゴシック" charset="0"/>
              </a:rPr>
              <a:t>P(A|B) = P(A). Prove that the following conditions are equivalent if P(A) &gt; 0, P(B)&gt; 0.</a:t>
            </a:r>
          </a:p>
          <a:p>
            <a:pPr>
              <a:buFont typeface="Georgia" charset="0"/>
              <a:buAutoNum type="arabicPeriod"/>
            </a:pPr>
            <a:r>
              <a:rPr lang="en-US" dirty="0">
                <a:latin typeface="Georgia" charset="0"/>
                <a:ea typeface="ＭＳ Ｐゴシック" charset="0"/>
                <a:cs typeface="ＭＳ Ｐゴシック" charset="0"/>
              </a:rPr>
              <a:t>P(A|B) = P(A).</a:t>
            </a:r>
          </a:p>
          <a:p>
            <a:pPr>
              <a:buFont typeface="Georgia" charset="0"/>
              <a:buAutoNum type="arabicPeriod"/>
            </a:pPr>
            <a:r>
              <a:rPr lang="en-US" dirty="0">
                <a:latin typeface="Georgia" charset="0"/>
                <a:ea typeface="ＭＳ Ｐゴシック" charset="0"/>
                <a:cs typeface="ＭＳ Ｐゴシック" charset="0"/>
              </a:rPr>
              <a:t>P(B|A) = P(B).</a:t>
            </a:r>
          </a:p>
          <a:p>
            <a:pPr>
              <a:buFont typeface="Georgia" charset="0"/>
              <a:buAutoNum type="arabicPeriod"/>
            </a:pPr>
            <a:r>
              <a:rPr lang="en-US" dirty="0">
                <a:latin typeface="Georgia" charset="0"/>
                <a:ea typeface="ＭＳ Ｐゴシック" charset="0"/>
                <a:cs typeface="ＭＳ Ｐゴシック" charset="0"/>
              </a:rPr>
              <a:t>P(A,B) = P(A) x P(B).</a:t>
            </a:r>
          </a:p>
          <a:p>
            <a:endParaRPr lang="en-US" dirty="0">
              <a:latin typeface="Georgia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>
          <a:xfrm>
            <a:off x="1368425" y="2743200"/>
            <a:ext cx="6480175" cy="1673225"/>
          </a:xfrm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18786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Georgia" charset="0"/>
                <a:ea typeface="ＭＳ Ｐゴシック" charset="0"/>
                <a:cs typeface="ＭＳ Ｐゴシック" charset="0"/>
              </a:rPr>
              <a:t>Independence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solidFill>
                  <a:srgbClr val="7B9899"/>
                </a:solidFill>
                <a:latin typeface="Georgia" charset="0"/>
                <a:ea typeface="ＭＳ Ｐゴシック" charset="0"/>
                <a:cs typeface="ＭＳ Ｐゴシック" charset="0"/>
              </a:rPr>
              <a:t>Review Example</a:t>
            </a:r>
            <a:endParaRPr lang="en-US" dirty="0">
              <a:solidFill>
                <a:srgbClr val="7B9899"/>
              </a:solidFill>
              <a:latin typeface="Georgia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25602" name="Content Placeholder 2"/>
          <p:cNvSpPr>
            <a:spLocks noGrp="1"/>
          </p:cNvSpPr>
          <p:nvPr>
            <p:ph sz="quarter" idx="1"/>
          </p:nvPr>
        </p:nvSpPr>
        <p:spPr>
          <a:xfrm>
            <a:off x="381000" y="1371600"/>
            <a:ext cx="8229600" cy="25146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600">
                <a:latin typeface="Georgia" charset="0"/>
                <a:ea typeface="ＭＳ Ｐゴシック" charset="0"/>
                <a:cs typeface="ＭＳ Ｐゴシック" charset="0"/>
              </a:rPr>
              <a:t>You want to take the skytrain home tonight. You have two options: pay $3.75 for a ticket, or don</a:t>
            </a:r>
            <a:r>
              <a:rPr lang="ja-JP" altLang="en-US" sz="2600">
                <a:latin typeface="Georgia" charset="0"/>
                <a:ea typeface="ＭＳ Ｐゴシック" charset="0"/>
                <a:cs typeface="ＭＳ Ｐゴシック" charset="0"/>
              </a:rPr>
              <a:t>’</a:t>
            </a:r>
            <a:r>
              <a:rPr lang="en-US" altLang="ja-JP" sz="2600">
                <a:latin typeface="Georgia" charset="0"/>
                <a:ea typeface="ＭＳ Ｐゴシック" charset="0"/>
                <a:cs typeface="ＭＳ Ｐゴシック" charset="0"/>
              </a:rPr>
              <a:t>t pay and run the risk of being fined $50. </a:t>
            </a:r>
          </a:p>
          <a:p>
            <a:pPr eaLnBrk="1" hangingPunct="1">
              <a:lnSpc>
                <a:spcPct val="90000"/>
              </a:lnSpc>
            </a:pPr>
            <a:r>
              <a:rPr lang="en-US" sz="2600">
                <a:latin typeface="Georgia" charset="0"/>
                <a:ea typeface="ＭＳ Ｐゴシック" charset="0"/>
                <a:cs typeface="ＭＳ Ｐゴシック" charset="0"/>
              </a:rPr>
              <a:t>Suppose you know that on average, Translink checks fares on a train 10% of the time. Should you pay the fare?</a:t>
            </a:r>
            <a:endParaRPr lang="en-US" sz="1400">
              <a:latin typeface="Georgia" charset="0"/>
              <a:ea typeface="ＭＳ Ｐゴシック" charset="0"/>
              <a:cs typeface="ＭＳ Ｐゴシック" charset="0"/>
            </a:endParaRPr>
          </a:p>
          <a:p>
            <a:pPr eaLnBrk="1" hangingPunct="1">
              <a:lnSpc>
                <a:spcPct val="90000"/>
              </a:lnSpc>
            </a:pPr>
            <a:endParaRPr lang="en-US" sz="2600">
              <a:latin typeface="Georgia" charset="0"/>
              <a:ea typeface="ＭＳ Ｐゴシック" charset="0"/>
              <a:cs typeface="ＭＳ Ｐゴシック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524000" y="4495800"/>
          <a:ext cx="6096000" cy="1114425"/>
        </p:xfrm>
        <a:graphic>
          <a:graphicData uri="http://schemas.openxmlformats.org/drawingml/2006/table">
            <a:tbl>
              <a:tblPr/>
              <a:tblGrid>
                <a:gridCol w="2032000"/>
                <a:gridCol w="2032000"/>
                <a:gridCol w="2032000"/>
              </a:tblGrid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Georgia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Georgia" charset="0"/>
                          <a:ea typeface="ＭＳ Ｐゴシック" charset="0"/>
                          <a:cs typeface="ＭＳ Ｐゴシック" charset="0"/>
                        </a:rPr>
                        <a:t>Check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Georgia" charset="0"/>
                          <a:ea typeface="ＭＳ Ｐゴシック" charset="0"/>
                          <a:cs typeface="ＭＳ Ｐゴシック" charset="0"/>
                        </a:rPr>
                        <a:t>Not Check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eorgia" charset="0"/>
                          <a:ea typeface="ＭＳ Ｐゴシック" charset="0"/>
                          <a:cs typeface="ＭＳ Ｐゴシック" charset="0"/>
                        </a:rPr>
                        <a:t>Pay Fare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D3C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eorgia" charset="0"/>
                          <a:ea typeface="ＭＳ Ｐゴシック" charset="0"/>
                          <a:cs typeface="ＭＳ Ｐゴシック" charset="0"/>
                        </a:rPr>
                        <a:t>-$3.75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D3C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eorgia" charset="0"/>
                          <a:ea typeface="ＭＳ Ｐゴシック" charset="0"/>
                          <a:cs typeface="ＭＳ Ｐゴシック" charset="0"/>
                        </a:rPr>
                        <a:t>-$3.75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D3CF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eorgia" charset="0"/>
                          <a:ea typeface="ＭＳ Ｐゴシック" charset="0"/>
                          <a:cs typeface="ＭＳ Ｐゴシック" charset="0"/>
                        </a:rPr>
                        <a:t>Not pay fare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7E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eorgia" charset="0"/>
                          <a:ea typeface="ＭＳ Ｐゴシック" charset="0"/>
                          <a:cs typeface="ＭＳ Ｐゴシック" charset="0"/>
                        </a:rPr>
                        <a:t>-$50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7E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eorgia" charset="0"/>
                          <a:ea typeface="ＭＳ Ｐゴシック" charset="0"/>
                          <a:cs typeface="ＭＳ Ｐゴシック" charset="0"/>
                        </a:rPr>
                        <a:t>$0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7EAE9"/>
                    </a:solidFill>
                  </a:tcPr>
                </a:tc>
              </a:tr>
            </a:tbl>
          </a:graphicData>
        </a:graphic>
      </p:graphicFrame>
      <p:sp>
        <p:nvSpPr>
          <p:cNvPr id="25621" name="TextBox 4"/>
          <p:cNvSpPr txBox="1">
            <a:spLocks noChangeArrowheads="1"/>
          </p:cNvSpPr>
          <p:nvPr/>
        </p:nvSpPr>
        <p:spPr bwMode="auto">
          <a:xfrm>
            <a:off x="4114800" y="4038600"/>
            <a:ext cx="8382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/>
              <a:t>10%</a:t>
            </a:r>
          </a:p>
        </p:txBody>
      </p:sp>
      <p:sp>
        <p:nvSpPr>
          <p:cNvPr id="25622" name="TextBox 5"/>
          <p:cNvSpPr txBox="1">
            <a:spLocks noChangeArrowheads="1"/>
          </p:cNvSpPr>
          <p:nvPr/>
        </p:nvSpPr>
        <p:spPr bwMode="auto">
          <a:xfrm>
            <a:off x="6248400" y="4038600"/>
            <a:ext cx="11430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/>
              <a:t>90%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0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solidFill>
                  <a:srgbClr val="7B9899"/>
                </a:solidFill>
                <a:latin typeface="Georgia" charset="0"/>
                <a:ea typeface="ＭＳ Ｐゴシック" charset="0"/>
                <a:cs typeface="ＭＳ Ｐゴシック" charset="0"/>
              </a:rPr>
              <a:t>Independence</a:t>
            </a:r>
          </a:p>
        </p:txBody>
      </p:sp>
      <p:sp>
        <p:nvSpPr>
          <p:cNvPr id="113666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eaLnBrk="1" hangingPunct="1">
              <a:defRPr/>
            </a:pPr>
            <a:r>
              <a:rPr lang="en-US" sz="2000" dirty="0">
                <a:ea typeface="ＭＳ Ｐゴシック" charset="0"/>
                <a:cs typeface="ＭＳ Ｐゴシック" charset="0"/>
              </a:rPr>
              <a:t>Suppose that Weather is independent of the Cavity Scenario. Then the joint distribution decomposes:
</a:t>
            </a:r>
          </a:p>
          <a:p>
            <a:pPr eaLnBrk="1" hangingPunct="1">
              <a:defRPr/>
            </a:pPr>
            <a:endParaRPr lang="en-US" sz="2000" dirty="0">
              <a:ea typeface="ＭＳ Ｐゴシック" charset="0"/>
              <a:cs typeface="ＭＳ Ｐゴシック" charset="0"/>
            </a:endParaRPr>
          </a:p>
          <a:p>
            <a:pPr eaLnBrk="1" hangingPunct="1">
              <a:defRPr/>
            </a:pPr>
            <a:endParaRPr lang="en-US" sz="2000" dirty="0">
              <a:ea typeface="ＭＳ Ｐゴシック" charset="0"/>
              <a:cs typeface="ＭＳ Ｐゴシック" charset="0"/>
            </a:endParaRPr>
          </a:p>
          <a:p>
            <a:pPr marL="0" indent="0" eaLnBrk="1" hangingPunct="1">
              <a:buFont typeface="Wingdings 2" charset="0"/>
              <a:buNone/>
              <a:defRPr/>
            </a:pPr>
            <a:endParaRPr lang="en-US" sz="2000" dirty="0">
              <a:ea typeface="ＭＳ Ｐゴシック" charset="0"/>
              <a:cs typeface="ＭＳ Ｐゴシック" charset="0"/>
            </a:endParaRPr>
          </a:p>
          <a:p>
            <a:pPr lvl="1" eaLnBrk="1" hangingPunct="1">
              <a:buFontTx/>
              <a:buNone/>
              <a:defRPr/>
            </a:pPr>
            <a:r>
              <a:rPr lang="en-US" sz="2000" b="1" dirty="0" smtClean="0">
                <a:ea typeface="ＭＳ Ｐゴシック" charset="0"/>
              </a:rPr>
              <a:t>P</a:t>
            </a:r>
            <a:r>
              <a:rPr lang="en-US" sz="2000" dirty="0">
                <a:ea typeface="ＭＳ Ｐゴシック" charset="0"/>
              </a:rPr>
              <a:t>(</a:t>
            </a:r>
            <a:r>
              <a:rPr lang="en-US" sz="2000" i="1" dirty="0">
                <a:ea typeface="ＭＳ Ｐゴシック" charset="0"/>
              </a:rPr>
              <a:t>Toothache, Catch, Cavity, Weather</a:t>
            </a:r>
            <a:r>
              <a:rPr lang="en-US" sz="2000" dirty="0">
                <a:ea typeface="ＭＳ Ｐゴシック" charset="0"/>
              </a:rPr>
              <a:t>)</a:t>
            </a:r>
          </a:p>
          <a:p>
            <a:pPr lvl="1" eaLnBrk="1" hangingPunct="1">
              <a:buFontTx/>
              <a:buNone/>
              <a:defRPr/>
            </a:pPr>
            <a:r>
              <a:rPr lang="en-US" sz="2000" dirty="0">
                <a:ea typeface="ＭＳ Ｐゴシック" charset="0"/>
              </a:rPr>
              <a:t>= </a:t>
            </a:r>
            <a:r>
              <a:rPr lang="en-US" sz="2000" b="1" dirty="0">
                <a:ea typeface="ＭＳ Ｐゴシック" charset="0"/>
              </a:rPr>
              <a:t>P</a:t>
            </a:r>
            <a:r>
              <a:rPr lang="en-US" sz="2000" dirty="0">
                <a:ea typeface="ＭＳ Ｐゴシック" charset="0"/>
              </a:rPr>
              <a:t>(</a:t>
            </a:r>
            <a:r>
              <a:rPr lang="en-US" sz="2000" i="1" dirty="0">
                <a:ea typeface="ＭＳ Ｐゴシック" charset="0"/>
              </a:rPr>
              <a:t>Toothache, Catch, Cavity</a:t>
            </a:r>
            <a:r>
              <a:rPr lang="en-US" sz="2000" dirty="0">
                <a:ea typeface="ＭＳ Ｐゴシック" charset="0"/>
              </a:rPr>
              <a:t>) </a:t>
            </a:r>
            <a:r>
              <a:rPr lang="en-US" sz="2000" b="1" dirty="0">
                <a:ea typeface="ＭＳ Ｐゴシック" charset="0"/>
              </a:rPr>
              <a:t>P</a:t>
            </a:r>
            <a:r>
              <a:rPr lang="en-US" sz="2000" dirty="0">
                <a:ea typeface="ＭＳ Ｐゴシック" charset="0"/>
              </a:rPr>
              <a:t>(</a:t>
            </a:r>
            <a:r>
              <a:rPr lang="en-US" sz="2000" i="1" dirty="0">
                <a:ea typeface="ＭＳ Ｐゴシック" charset="0"/>
              </a:rPr>
              <a:t>Weather</a:t>
            </a:r>
            <a:r>
              <a:rPr lang="en-US" sz="2000" dirty="0">
                <a:ea typeface="ＭＳ Ｐゴシック" charset="0"/>
              </a:rPr>
              <a:t>)</a:t>
            </a:r>
          </a:p>
          <a:p>
            <a:pPr marL="1143000" lvl="4" indent="0" eaLnBrk="1" hangingPunct="1">
              <a:buFontTx/>
              <a:buNone/>
              <a:defRPr/>
            </a:pPr>
            <a:endParaRPr lang="en-US" sz="2000" dirty="0">
              <a:ea typeface="ＭＳ Ｐゴシック" charset="0"/>
            </a:endParaRPr>
          </a:p>
          <a:p>
            <a:pPr eaLnBrk="1" hangingPunct="1">
              <a:defRPr/>
            </a:pPr>
            <a:r>
              <a:rPr lang="en-US" sz="2000" dirty="0">
                <a:ea typeface="ＭＳ Ｐゴシック" charset="0"/>
                <a:cs typeface="ＭＳ Ｐゴシック" charset="0"/>
              </a:rPr>
              <a:t>Absolute independence powerful but rare
</a:t>
            </a:r>
            <a:endParaRPr lang="en-US" sz="2000" dirty="0">
              <a:ea typeface="ＭＳ Ｐゴシック" charset="0"/>
            </a:endParaRPr>
          </a:p>
          <a:p>
            <a:pPr eaLnBrk="1" hangingPunct="1">
              <a:defRPr/>
            </a:pPr>
            <a:r>
              <a:rPr lang="en-US" sz="2000" dirty="0">
                <a:ea typeface="ＭＳ Ｐゴシック" charset="0"/>
                <a:cs typeface="ＭＳ Ｐゴシック" charset="0"/>
              </a:rPr>
              <a:t>Dentistry is a large field with hundreds of variables, none of which are independent. What to do?</a:t>
            </a:r>
          </a:p>
        </p:txBody>
      </p:sp>
      <p:pic>
        <p:nvPicPr>
          <p:cNvPr id="119811" name="Picture 4" descr="weather-independenc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38600" y="2474913"/>
            <a:ext cx="4114800" cy="1030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solidFill>
                  <a:srgbClr val="7B9899"/>
                </a:solidFill>
                <a:latin typeface="Georgia" charset="0"/>
                <a:ea typeface="ＭＳ Ｐゴシック" charset="0"/>
                <a:cs typeface="ＭＳ Ｐゴシック" charset="0"/>
              </a:rPr>
              <a:t>Conditional independence</a:t>
            </a:r>
          </a:p>
        </p:txBody>
      </p:sp>
      <p:sp>
        <p:nvSpPr>
          <p:cNvPr id="121858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01624" y="1527175"/>
            <a:ext cx="8689975" cy="4572000"/>
          </a:xfrm>
        </p:spPr>
        <p:txBody>
          <a:bodyPr/>
          <a:lstStyle/>
          <a:p>
            <a:pPr eaLnBrk="1" hangingPunct="1"/>
            <a:r>
              <a:rPr lang="en-US" sz="2000" dirty="0">
                <a:latin typeface="Georgia" charset="0"/>
                <a:ea typeface="ＭＳ Ｐゴシック" charset="0"/>
                <a:cs typeface="ＭＳ Ｐゴシック" charset="0"/>
              </a:rPr>
              <a:t>If I have a cavity, the probability that the probe catches in it doesn't depend on whether I have a toothache:
</a:t>
            </a:r>
          </a:p>
          <a:p>
            <a:pPr lvl="1" eaLnBrk="1" hangingPunct="1">
              <a:buFontTx/>
              <a:buNone/>
            </a:pPr>
            <a:r>
              <a:rPr lang="en-US" sz="2000" dirty="0">
                <a:latin typeface="Georgia" charset="0"/>
                <a:ea typeface="ＭＳ Ｐゴシック" charset="0"/>
              </a:rPr>
              <a:t>(1) </a:t>
            </a:r>
            <a:r>
              <a:rPr lang="en-US" sz="2000" b="1" dirty="0">
                <a:latin typeface="Georgia" charset="0"/>
                <a:ea typeface="ＭＳ Ｐゴシック" charset="0"/>
              </a:rPr>
              <a:t>P</a:t>
            </a:r>
            <a:r>
              <a:rPr lang="en-US" sz="2000" dirty="0">
                <a:latin typeface="Georgia" charset="0"/>
                <a:ea typeface="ＭＳ Ｐゴシック" charset="0"/>
              </a:rPr>
              <a:t>(</a:t>
            </a:r>
            <a:r>
              <a:rPr lang="en-US" sz="2000" i="1" dirty="0">
                <a:latin typeface="Georgia" charset="0"/>
                <a:ea typeface="ＭＳ Ｐゴシック" charset="0"/>
              </a:rPr>
              <a:t>catch | toothache, cavity</a:t>
            </a:r>
            <a:r>
              <a:rPr lang="en-US" sz="2000" dirty="0">
                <a:latin typeface="Georgia" charset="0"/>
                <a:ea typeface="ＭＳ Ｐゴシック" charset="0"/>
              </a:rPr>
              <a:t>) = </a:t>
            </a:r>
            <a:r>
              <a:rPr lang="en-US" sz="2000" b="1" dirty="0">
                <a:latin typeface="Georgia" charset="0"/>
                <a:ea typeface="ＭＳ Ｐゴシック" charset="0"/>
              </a:rPr>
              <a:t>P</a:t>
            </a:r>
            <a:r>
              <a:rPr lang="en-US" sz="2000" dirty="0">
                <a:latin typeface="Georgia" charset="0"/>
                <a:ea typeface="ＭＳ Ｐゴシック" charset="0"/>
              </a:rPr>
              <a:t>(</a:t>
            </a:r>
            <a:r>
              <a:rPr lang="en-US" sz="2000" i="1" dirty="0">
                <a:latin typeface="Georgia" charset="0"/>
                <a:ea typeface="ＭＳ Ｐゴシック" charset="0"/>
              </a:rPr>
              <a:t>catch | cavity</a:t>
            </a:r>
            <a:r>
              <a:rPr lang="en-US" sz="2000" dirty="0">
                <a:latin typeface="Georgia" charset="0"/>
                <a:ea typeface="ＭＳ Ｐゴシック" charset="0"/>
              </a:rPr>
              <a:t>)</a:t>
            </a:r>
          </a:p>
          <a:p>
            <a:pPr eaLnBrk="1" hangingPunct="1"/>
            <a:r>
              <a:rPr lang="en-US" sz="2000" dirty="0">
                <a:latin typeface="Georgia" charset="0"/>
                <a:ea typeface="ＭＳ Ｐゴシック" charset="0"/>
                <a:cs typeface="ＭＳ Ｐゴシック" charset="0"/>
              </a:rPr>
              <a:t>The same independence holds if I haven't got a cavity:</a:t>
            </a:r>
            <a:br>
              <a:rPr lang="en-US" sz="2000" dirty="0">
                <a:latin typeface="Georgia" charset="0"/>
                <a:ea typeface="ＭＳ Ｐゴシック" charset="0"/>
                <a:cs typeface="ＭＳ Ｐゴシック" charset="0"/>
              </a:rPr>
            </a:br>
            <a:r>
              <a:rPr lang="en-US" sz="2000" dirty="0">
                <a:latin typeface="Georgia" charset="0"/>
                <a:ea typeface="ＭＳ Ｐゴシック" charset="0"/>
                <a:cs typeface="ＭＳ Ｐゴシック" charset="0"/>
              </a:rPr>
              <a:t/>
            </a:r>
            <a:br>
              <a:rPr lang="en-US" sz="2000" dirty="0">
                <a:latin typeface="Georgia" charset="0"/>
                <a:ea typeface="ＭＳ Ｐゴシック" charset="0"/>
                <a:cs typeface="ＭＳ Ｐゴシック" charset="0"/>
              </a:rPr>
            </a:br>
            <a:r>
              <a:rPr lang="en-US" sz="2000" dirty="0">
                <a:latin typeface="Georgia" charset="0"/>
                <a:ea typeface="ＭＳ Ｐゴシック" charset="0"/>
                <a:cs typeface="ＭＳ Ｐゴシック" charset="0"/>
              </a:rPr>
              <a:t>(2) </a:t>
            </a:r>
            <a:r>
              <a:rPr lang="en-US" sz="2000" b="1" dirty="0">
                <a:latin typeface="Georgia" charset="0"/>
                <a:ea typeface="ＭＳ Ｐゴシック" charset="0"/>
                <a:cs typeface="ＭＳ Ｐゴシック" charset="0"/>
              </a:rPr>
              <a:t>P</a:t>
            </a:r>
            <a:r>
              <a:rPr lang="en-US" sz="2000" dirty="0">
                <a:latin typeface="Georgia" charset="0"/>
                <a:ea typeface="ＭＳ Ｐゴシック" charset="0"/>
                <a:cs typeface="ＭＳ Ｐゴシック" charset="0"/>
              </a:rPr>
              <a:t>(</a:t>
            </a:r>
            <a:r>
              <a:rPr lang="en-US" sz="2000" i="1" dirty="0">
                <a:latin typeface="Georgia" charset="0"/>
                <a:ea typeface="ＭＳ Ｐゴシック" charset="0"/>
                <a:cs typeface="ＭＳ Ｐゴシック" charset="0"/>
              </a:rPr>
              <a:t>catch | </a:t>
            </a:r>
            <a:r>
              <a:rPr lang="en-US" sz="2000" i="1" dirty="0" err="1">
                <a:latin typeface="Georgia" charset="0"/>
                <a:ea typeface="ＭＳ Ｐゴシック" charset="0"/>
                <a:cs typeface="ＭＳ Ｐゴシック" charset="0"/>
              </a:rPr>
              <a:t>toothache,</a:t>
            </a:r>
            <a:r>
              <a:rPr lang="en-US" sz="2000" dirty="0" err="1">
                <a:latin typeface="Georgia" charset="0"/>
                <a:ea typeface="ＭＳ Ｐゴシック" charset="0"/>
                <a:cs typeface="ＭＳ Ｐゴシック" charset="0"/>
                <a:sym typeface="Symbol" charset="0"/>
              </a:rPr>
              <a:t></a:t>
            </a:r>
            <a:r>
              <a:rPr lang="en-US" sz="2000" i="1" dirty="0" err="1">
                <a:latin typeface="Georgia" charset="0"/>
                <a:ea typeface="ＭＳ Ｐゴシック" charset="0"/>
                <a:cs typeface="ＭＳ Ｐゴシック" charset="0"/>
              </a:rPr>
              <a:t>cavity</a:t>
            </a:r>
            <a:r>
              <a:rPr lang="en-US" sz="2000" dirty="0">
                <a:latin typeface="Georgia" charset="0"/>
                <a:ea typeface="ＭＳ Ｐゴシック" charset="0"/>
                <a:cs typeface="ＭＳ Ｐゴシック" charset="0"/>
              </a:rPr>
              <a:t>) = </a:t>
            </a:r>
            <a:r>
              <a:rPr lang="en-US" sz="2000" b="1" dirty="0">
                <a:latin typeface="Georgia" charset="0"/>
                <a:ea typeface="ＭＳ Ｐゴシック" charset="0"/>
                <a:cs typeface="ＭＳ Ｐゴシック" charset="0"/>
              </a:rPr>
              <a:t>P</a:t>
            </a:r>
            <a:r>
              <a:rPr lang="en-US" sz="2000" dirty="0">
                <a:latin typeface="Georgia" charset="0"/>
                <a:ea typeface="ＭＳ Ｐゴシック" charset="0"/>
                <a:cs typeface="ＭＳ Ｐゴシック" charset="0"/>
              </a:rPr>
              <a:t>(</a:t>
            </a:r>
            <a:r>
              <a:rPr lang="en-US" sz="2000" i="1" dirty="0">
                <a:latin typeface="Georgia" charset="0"/>
                <a:ea typeface="ＭＳ Ｐゴシック" charset="0"/>
                <a:cs typeface="ＭＳ Ｐゴシック" charset="0"/>
              </a:rPr>
              <a:t>catch </a:t>
            </a:r>
            <a:r>
              <a:rPr lang="en-US" sz="2000" dirty="0">
                <a:latin typeface="Georgia" charset="0"/>
                <a:ea typeface="ＭＳ Ｐゴシック" charset="0"/>
                <a:cs typeface="ＭＳ Ｐゴシック" charset="0"/>
              </a:rPr>
              <a:t>| </a:t>
            </a:r>
            <a:r>
              <a:rPr lang="en-US" sz="2000" dirty="0">
                <a:latin typeface="Georgia" charset="0"/>
                <a:ea typeface="ＭＳ Ｐゴシック" charset="0"/>
                <a:cs typeface="ＭＳ Ｐゴシック" charset="0"/>
                <a:sym typeface="Symbol" charset="0"/>
              </a:rPr>
              <a:t></a:t>
            </a:r>
            <a:r>
              <a:rPr lang="en-US" sz="2000" i="1" dirty="0">
                <a:latin typeface="Georgia" charset="0"/>
                <a:ea typeface="ＭＳ Ｐゴシック" charset="0"/>
                <a:cs typeface="ＭＳ Ｐゴシック" charset="0"/>
              </a:rPr>
              <a:t>cavity</a:t>
            </a:r>
            <a:r>
              <a:rPr lang="en-US" sz="2000" dirty="0">
                <a:latin typeface="Georgia" charset="0"/>
                <a:ea typeface="ＭＳ Ｐゴシック" charset="0"/>
                <a:cs typeface="ＭＳ Ｐゴシック" charset="0"/>
              </a:rPr>
              <a:t>)</a:t>
            </a:r>
          </a:p>
          <a:p>
            <a:pPr eaLnBrk="1" hangingPunct="1"/>
            <a:r>
              <a:rPr lang="en-US" sz="2000" i="1" dirty="0">
                <a:latin typeface="Georgia" charset="0"/>
                <a:ea typeface="ＭＳ Ｐゴシック" charset="0"/>
                <a:cs typeface="ＭＳ Ｐゴシック" charset="0"/>
              </a:rPr>
              <a:t>Catch </a:t>
            </a:r>
            <a:r>
              <a:rPr lang="en-US" sz="2000" dirty="0">
                <a:latin typeface="Georgia" charset="0"/>
                <a:ea typeface="ＭＳ Ｐゴシック" charset="0"/>
                <a:cs typeface="ＭＳ Ｐゴシック" charset="0"/>
              </a:rPr>
              <a:t>is </a:t>
            </a:r>
            <a:r>
              <a:rPr lang="en-US" sz="2000" dirty="0">
                <a:solidFill>
                  <a:srgbClr val="FF0000"/>
                </a:solidFill>
                <a:latin typeface="Georgia" charset="0"/>
                <a:ea typeface="ＭＳ Ｐゴシック" charset="0"/>
                <a:cs typeface="ＭＳ Ｐゴシック" charset="0"/>
              </a:rPr>
              <a:t>conditionally independent</a:t>
            </a:r>
            <a:r>
              <a:rPr lang="en-US" sz="2000" dirty="0">
                <a:latin typeface="Georgia" charset="0"/>
                <a:ea typeface="ＭＳ Ｐゴシック" charset="0"/>
                <a:cs typeface="ＭＳ Ｐゴシック" charset="0"/>
              </a:rPr>
              <a:t> of </a:t>
            </a:r>
            <a:r>
              <a:rPr lang="en-US" sz="2000" i="1" dirty="0">
                <a:latin typeface="Georgia" charset="0"/>
                <a:ea typeface="ＭＳ Ｐゴシック" charset="0"/>
                <a:cs typeface="ＭＳ Ｐゴシック" charset="0"/>
              </a:rPr>
              <a:t>Toothache </a:t>
            </a:r>
            <a:r>
              <a:rPr lang="en-US" sz="2000" dirty="0">
                <a:latin typeface="Georgia" charset="0"/>
                <a:ea typeface="ＭＳ Ｐゴシック" charset="0"/>
                <a:cs typeface="ＭＳ Ｐゴシック" charset="0"/>
              </a:rPr>
              <a:t>given </a:t>
            </a:r>
            <a:r>
              <a:rPr lang="en-US" sz="2000" i="1" dirty="0">
                <a:latin typeface="Georgia" charset="0"/>
                <a:ea typeface="ＭＳ Ｐゴシック" charset="0"/>
                <a:cs typeface="ＭＳ Ｐゴシック" charset="0"/>
              </a:rPr>
              <a:t>Cavity</a:t>
            </a:r>
            <a:r>
              <a:rPr lang="en-US" sz="2000" dirty="0">
                <a:latin typeface="Georgia" charset="0"/>
                <a:ea typeface="ＭＳ Ｐゴシック" charset="0"/>
                <a:cs typeface="ＭＳ Ｐゴシック" charset="0"/>
              </a:rPr>
              <a:t>:</a:t>
            </a:r>
            <a:br>
              <a:rPr lang="en-US" sz="2000" dirty="0">
                <a:latin typeface="Georgia" charset="0"/>
                <a:ea typeface="ＭＳ Ｐゴシック" charset="0"/>
                <a:cs typeface="ＭＳ Ｐゴシック" charset="0"/>
              </a:rPr>
            </a:br>
            <a:r>
              <a:rPr lang="en-US" sz="2000" dirty="0">
                <a:latin typeface="Georgia" charset="0"/>
                <a:ea typeface="ＭＳ Ｐゴシック" charset="0"/>
                <a:cs typeface="ＭＳ Ｐゴシック" charset="0"/>
              </a:rPr>
              <a:t/>
            </a:r>
            <a:br>
              <a:rPr lang="en-US" sz="2000" dirty="0">
                <a:latin typeface="Georgia" charset="0"/>
                <a:ea typeface="ＭＳ Ｐゴシック" charset="0"/>
                <a:cs typeface="ＭＳ Ｐゴシック" charset="0"/>
              </a:rPr>
            </a:br>
            <a:r>
              <a:rPr lang="en-US" sz="2000" b="1" dirty="0">
                <a:latin typeface="Georgia" charset="0"/>
                <a:ea typeface="ＭＳ Ｐゴシック" charset="0"/>
                <a:cs typeface="ＭＳ Ｐゴシック" charset="0"/>
              </a:rPr>
              <a:t>P</a:t>
            </a:r>
            <a:r>
              <a:rPr lang="en-US" sz="2000" dirty="0">
                <a:latin typeface="Georgia" charset="0"/>
                <a:ea typeface="ＭＳ Ｐゴシック" charset="0"/>
                <a:cs typeface="ＭＳ Ｐゴシック" charset="0"/>
              </a:rPr>
              <a:t>(</a:t>
            </a:r>
            <a:r>
              <a:rPr lang="en-US" sz="2000" i="1" dirty="0">
                <a:latin typeface="Georgia" charset="0"/>
                <a:ea typeface="ＭＳ Ｐゴシック" charset="0"/>
                <a:cs typeface="ＭＳ Ｐゴシック" charset="0"/>
              </a:rPr>
              <a:t>Catch | </a:t>
            </a:r>
            <a:r>
              <a:rPr lang="en-US" sz="2000" i="1" dirty="0" err="1">
                <a:latin typeface="Georgia" charset="0"/>
                <a:ea typeface="ＭＳ Ｐゴシック" charset="0"/>
                <a:cs typeface="ＭＳ Ｐゴシック" charset="0"/>
              </a:rPr>
              <a:t>Toothache,Cavity</a:t>
            </a:r>
            <a:r>
              <a:rPr lang="en-US" sz="2000" dirty="0">
                <a:latin typeface="Georgia" charset="0"/>
                <a:ea typeface="ＭＳ Ｐゴシック" charset="0"/>
                <a:cs typeface="ＭＳ Ｐゴシック" charset="0"/>
              </a:rPr>
              <a:t>) = </a:t>
            </a:r>
            <a:r>
              <a:rPr lang="en-US" sz="2000" b="1" dirty="0">
                <a:latin typeface="Georgia" charset="0"/>
                <a:ea typeface="ＭＳ Ｐゴシック" charset="0"/>
                <a:cs typeface="ＭＳ Ｐゴシック" charset="0"/>
              </a:rPr>
              <a:t>P</a:t>
            </a:r>
            <a:r>
              <a:rPr lang="en-US" sz="2000" dirty="0">
                <a:latin typeface="Georgia" charset="0"/>
                <a:ea typeface="ＭＳ Ｐゴシック" charset="0"/>
                <a:cs typeface="ＭＳ Ｐゴシック" charset="0"/>
              </a:rPr>
              <a:t>(</a:t>
            </a:r>
            <a:r>
              <a:rPr lang="en-US" sz="2000" i="1" dirty="0">
                <a:latin typeface="Georgia" charset="0"/>
                <a:ea typeface="ＭＳ Ｐゴシック" charset="0"/>
                <a:cs typeface="ＭＳ Ｐゴシック" charset="0"/>
              </a:rPr>
              <a:t>Catch | Cavity</a:t>
            </a:r>
            <a:r>
              <a:rPr lang="en-US" sz="2000" dirty="0">
                <a:latin typeface="Georgia" charset="0"/>
                <a:ea typeface="ＭＳ Ｐゴシック" charset="0"/>
                <a:cs typeface="ＭＳ Ｐゴシック" charset="0"/>
              </a:rPr>
              <a:t>)</a:t>
            </a:r>
          </a:p>
          <a:p>
            <a:pPr eaLnBrk="1" hangingPunct="1"/>
            <a:r>
              <a:rPr lang="en-US" sz="2000" dirty="0">
                <a:latin typeface="Georgia" charset="0"/>
                <a:ea typeface="ＭＳ Ｐゴシック" charset="0"/>
                <a:cs typeface="ＭＳ Ｐゴシック" charset="0"/>
              </a:rPr>
              <a:t>The equivalences for independence also holds for conditional independence, e.g.:</a:t>
            </a:r>
          </a:p>
          <a:p>
            <a:pPr lvl="1" eaLnBrk="1" hangingPunct="1">
              <a:buFontTx/>
              <a:buNone/>
            </a:pPr>
            <a:r>
              <a:rPr lang="en-US" sz="2000" b="1" dirty="0">
                <a:latin typeface="Georgia" charset="0"/>
                <a:ea typeface="ＭＳ Ｐゴシック" charset="0"/>
              </a:rPr>
              <a:t>P</a:t>
            </a:r>
            <a:r>
              <a:rPr lang="en-US" sz="2000" dirty="0">
                <a:latin typeface="Georgia" charset="0"/>
                <a:ea typeface="ＭＳ Ｐゴシック" charset="0"/>
              </a:rPr>
              <a:t>(</a:t>
            </a:r>
            <a:r>
              <a:rPr lang="en-US" sz="2000" i="1" dirty="0">
                <a:latin typeface="Georgia" charset="0"/>
                <a:ea typeface="ＭＳ Ｐゴシック" charset="0"/>
              </a:rPr>
              <a:t>Toothache | Catch, Cavity</a:t>
            </a:r>
            <a:r>
              <a:rPr lang="en-US" sz="2000" dirty="0">
                <a:latin typeface="Georgia" charset="0"/>
                <a:ea typeface="ＭＳ Ｐゴシック" charset="0"/>
              </a:rPr>
              <a:t>) = </a:t>
            </a:r>
            <a:r>
              <a:rPr lang="en-US" sz="2000" b="1" dirty="0">
                <a:latin typeface="Georgia" charset="0"/>
                <a:ea typeface="ＭＳ Ｐゴシック" charset="0"/>
              </a:rPr>
              <a:t>P</a:t>
            </a:r>
            <a:r>
              <a:rPr lang="en-US" sz="2000" dirty="0">
                <a:latin typeface="Georgia" charset="0"/>
                <a:ea typeface="ＭＳ Ｐゴシック" charset="0"/>
              </a:rPr>
              <a:t>(</a:t>
            </a:r>
            <a:r>
              <a:rPr lang="en-US" sz="2000" i="1" dirty="0">
                <a:latin typeface="Georgia" charset="0"/>
                <a:ea typeface="ＭＳ Ｐゴシック" charset="0"/>
              </a:rPr>
              <a:t>Toothache | Cavity</a:t>
            </a:r>
            <a:r>
              <a:rPr lang="en-US" sz="2000" dirty="0">
                <a:latin typeface="Georgia" charset="0"/>
                <a:ea typeface="ＭＳ Ｐゴシック" charset="0"/>
              </a:rPr>
              <a:t>)</a:t>
            </a:r>
          </a:p>
          <a:p>
            <a:pPr lvl="1" eaLnBrk="1" hangingPunct="1">
              <a:buFontTx/>
              <a:buNone/>
            </a:pPr>
            <a:r>
              <a:rPr lang="en-US" sz="2000" b="1" dirty="0">
                <a:latin typeface="Georgia" charset="0"/>
                <a:ea typeface="ＭＳ Ｐゴシック" charset="0"/>
              </a:rPr>
              <a:t>P</a:t>
            </a:r>
            <a:r>
              <a:rPr lang="en-US" sz="2000" dirty="0">
                <a:latin typeface="Georgia" charset="0"/>
                <a:ea typeface="ＭＳ Ｐゴシック" charset="0"/>
              </a:rPr>
              <a:t>(</a:t>
            </a:r>
            <a:r>
              <a:rPr lang="en-US" sz="2000" i="1" dirty="0">
                <a:latin typeface="Georgia" charset="0"/>
                <a:ea typeface="ＭＳ Ｐゴシック" charset="0"/>
              </a:rPr>
              <a:t>Toothache, Catch | Cavity</a:t>
            </a:r>
            <a:r>
              <a:rPr lang="en-US" sz="2000" dirty="0">
                <a:latin typeface="Georgia" charset="0"/>
                <a:ea typeface="ＭＳ Ｐゴシック" charset="0"/>
              </a:rPr>
              <a:t>) = </a:t>
            </a:r>
            <a:r>
              <a:rPr lang="en-US" sz="2000" b="1" dirty="0">
                <a:latin typeface="Georgia" charset="0"/>
                <a:ea typeface="ＭＳ Ｐゴシック" charset="0"/>
              </a:rPr>
              <a:t>P</a:t>
            </a:r>
            <a:r>
              <a:rPr lang="en-US" sz="2000" dirty="0">
                <a:latin typeface="Georgia" charset="0"/>
                <a:ea typeface="ＭＳ Ｐゴシック" charset="0"/>
              </a:rPr>
              <a:t>(</a:t>
            </a:r>
            <a:r>
              <a:rPr lang="en-US" sz="2000" i="1" dirty="0">
                <a:latin typeface="Georgia" charset="0"/>
                <a:ea typeface="ＭＳ Ｐゴシック" charset="0"/>
              </a:rPr>
              <a:t>Toothache | Cavity</a:t>
            </a:r>
            <a:r>
              <a:rPr lang="en-US" sz="2000" dirty="0">
                <a:latin typeface="Georgia" charset="0"/>
                <a:ea typeface="ＭＳ Ｐゴシック" charset="0"/>
              </a:rPr>
              <a:t>) </a:t>
            </a:r>
            <a:r>
              <a:rPr lang="en-US" sz="2000" b="1" dirty="0">
                <a:latin typeface="Georgia" charset="0"/>
                <a:ea typeface="ＭＳ Ｐゴシック" charset="0"/>
              </a:rPr>
              <a:t>P</a:t>
            </a:r>
            <a:r>
              <a:rPr lang="en-US" sz="2000" dirty="0">
                <a:latin typeface="Georgia" charset="0"/>
                <a:ea typeface="ＭＳ Ｐゴシック" charset="0"/>
              </a:rPr>
              <a:t>(</a:t>
            </a:r>
            <a:r>
              <a:rPr lang="en-US" sz="2000" i="1" dirty="0" smtClean="0">
                <a:latin typeface="Georgia" charset="0"/>
                <a:ea typeface="ＭＳ Ｐゴシック" charset="0"/>
              </a:rPr>
              <a:t>Catch| </a:t>
            </a:r>
            <a:r>
              <a:rPr lang="en-US" sz="2000" i="1" dirty="0">
                <a:latin typeface="Georgia" charset="0"/>
                <a:ea typeface="ＭＳ Ｐゴシック" charset="0"/>
              </a:rPr>
              <a:t>Cavity</a:t>
            </a:r>
            <a:r>
              <a:rPr lang="en-US" sz="2000" dirty="0">
                <a:latin typeface="Georgia" charset="0"/>
                <a:ea typeface="ＭＳ Ｐゴシック" charset="0"/>
              </a:rPr>
              <a:t>)</a:t>
            </a:r>
            <a:r>
              <a:rPr lang="en-US" sz="2000" dirty="0">
                <a:latin typeface="Georgia" charset="0"/>
                <a:ea typeface="ＭＳ Ｐゴシック" charset="0"/>
                <a:cs typeface="ＭＳ Ｐゴシック" charset="0"/>
              </a:rPr>
              <a:t>
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Conditional Independence Conditions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>
                <a:latin typeface="Georgia" charset="0"/>
                <a:ea typeface="ＭＳ Ｐゴシック" charset="0"/>
                <a:cs typeface="ＭＳ Ｐゴシック" charset="0"/>
              </a:rPr>
              <a:t>The same equivalences hold for both conditional and unconditional independence. </a:t>
            </a:r>
          </a:p>
          <a:p>
            <a:r>
              <a:rPr lang="en-US" b="1">
                <a:latin typeface="Georgia" charset="0"/>
                <a:ea typeface="ＭＳ Ｐゴシック" charset="0"/>
                <a:cs typeface="ＭＳ Ｐゴシック" charset="0"/>
              </a:rPr>
              <a:t>Theorem. </a:t>
            </a:r>
            <a:r>
              <a:rPr lang="en-US">
                <a:latin typeface="Georgia" charset="0"/>
                <a:ea typeface="ＭＳ Ｐゴシック" charset="0"/>
                <a:cs typeface="ＭＳ Ｐゴシック" charset="0"/>
              </a:rPr>
              <a:t> The following conditions are equivalent if P(A|C) &gt; 0, P(B|C)&gt; 0.</a:t>
            </a:r>
          </a:p>
          <a:p>
            <a:pPr>
              <a:buFont typeface="Georgia" charset="0"/>
              <a:buAutoNum type="arabicPeriod"/>
            </a:pPr>
            <a:r>
              <a:rPr lang="en-US">
                <a:latin typeface="Georgia" charset="0"/>
                <a:ea typeface="ＭＳ Ｐゴシック" charset="0"/>
                <a:cs typeface="ＭＳ Ｐゴシック" charset="0"/>
              </a:rPr>
              <a:t>P(A|B,C) = P(A|C).</a:t>
            </a:r>
          </a:p>
          <a:p>
            <a:pPr>
              <a:buFont typeface="Georgia" charset="0"/>
              <a:buAutoNum type="arabicPeriod"/>
            </a:pPr>
            <a:r>
              <a:rPr lang="en-US">
                <a:latin typeface="Georgia" charset="0"/>
                <a:ea typeface="ＭＳ Ｐゴシック" charset="0"/>
                <a:cs typeface="ＭＳ Ｐゴシック" charset="0"/>
              </a:rPr>
              <a:t>P(B|A,C) = P(B|C).</a:t>
            </a:r>
          </a:p>
          <a:p>
            <a:pPr>
              <a:buFont typeface="Georgia" charset="0"/>
              <a:buAutoNum type="arabicPeriod"/>
            </a:pPr>
            <a:r>
              <a:rPr lang="en-US">
                <a:latin typeface="Georgia" charset="0"/>
                <a:ea typeface="ＭＳ Ｐゴシック" charset="0"/>
                <a:cs typeface="ＭＳ Ｐゴシック" charset="0"/>
              </a:rPr>
              <a:t>P(A,B|C) = P(A|C) x P(B|C).</a:t>
            </a: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5869817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2800">
                <a:solidFill>
                  <a:srgbClr val="7B9899"/>
                </a:solidFill>
                <a:latin typeface="Georgia" charset="0"/>
                <a:ea typeface="ＭＳ Ｐゴシック" charset="0"/>
                <a:cs typeface="ＭＳ Ｐゴシック" charset="0"/>
              </a:rPr>
              <a:t>Conditional independence and the Joint Distribution</a:t>
            </a:r>
          </a:p>
        </p:txBody>
      </p:sp>
      <p:sp>
        <p:nvSpPr>
          <p:cNvPr id="123906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eaLnBrk="1" hangingPunct="1"/>
            <a:r>
              <a:rPr lang="en-US" sz="2200" dirty="0">
                <a:latin typeface="Georgia" charset="0"/>
                <a:ea typeface="ＭＳ Ｐゴシック" charset="0"/>
                <a:cs typeface="ＭＳ Ｐゴシック" charset="0"/>
              </a:rPr>
              <a:t>Write out full joint distribution using product rule:</a:t>
            </a:r>
          </a:p>
          <a:p>
            <a:pPr eaLnBrk="1" hangingPunct="1">
              <a:buFontTx/>
              <a:buNone/>
            </a:pPr>
            <a:r>
              <a:rPr lang="en-US" sz="2200" b="1" dirty="0">
                <a:latin typeface="Georgia" charset="0"/>
                <a:ea typeface="ＭＳ Ｐゴシック" charset="0"/>
                <a:cs typeface="ＭＳ Ｐゴシック" charset="0"/>
              </a:rPr>
              <a:t>	P</a:t>
            </a:r>
            <a:r>
              <a:rPr lang="en-US" sz="2200" dirty="0">
                <a:latin typeface="Georgia" charset="0"/>
                <a:ea typeface="ＭＳ Ｐゴシック" charset="0"/>
                <a:cs typeface="ＭＳ Ｐゴシック" charset="0"/>
              </a:rPr>
              <a:t>(</a:t>
            </a:r>
            <a:r>
              <a:rPr lang="en-US" sz="2200" i="1" dirty="0">
                <a:latin typeface="Georgia" charset="0"/>
                <a:ea typeface="ＭＳ Ｐゴシック" charset="0"/>
                <a:cs typeface="ＭＳ Ｐゴシック" charset="0"/>
              </a:rPr>
              <a:t>Toothache, Catch, Cavity</a:t>
            </a:r>
            <a:r>
              <a:rPr lang="en-US" sz="2200" dirty="0">
                <a:latin typeface="Georgia" charset="0"/>
                <a:ea typeface="ＭＳ Ｐゴシック" charset="0"/>
                <a:cs typeface="ＭＳ Ｐゴシック" charset="0"/>
              </a:rPr>
              <a:t>)</a:t>
            </a:r>
          </a:p>
          <a:p>
            <a:pPr lvl="1" eaLnBrk="1" hangingPunct="1">
              <a:buFontTx/>
              <a:buNone/>
            </a:pPr>
            <a:r>
              <a:rPr lang="en-US" sz="1900" dirty="0">
                <a:latin typeface="Georgia" charset="0"/>
                <a:ea typeface="ＭＳ Ｐゴシック" charset="0"/>
              </a:rPr>
              <a:t>	= </a:t>
            </a:r>
            <a:r>
              <a:rPr lang="en-US" sz="1900" b="1" dirty="0">
                <a:latin typeface="Georgia" charset="0"/>
                <a:ea typeface="ＭＳ Ｐゴシック" charset="0"/>
              </a:rPr>
              <a:t>P</a:t>
            </a:r>
            <a:r>
              <a:rPr lang="en-US" sz="1900" dirty="0">
                <a:latin typeface="Georgia" charset="0"/>
                <a:ea typeface="ＭＳ Ｐゴシック" charset="0"/>
              </a:rPr>
              <a:t>(</a:t>
            </a:r>
            <a:r>
              <a:rPr lang="en-US" sz="1900" i="1" dirty="0">
                <a:latin typeface="Georgia" charset="0"/>
                <a:ea typeface="ＭＳ Ｐゴシック" charset="0"/>
              </a:rPr>
              <a:t>Toothache | Catch, Cavity</a:t>
            </a:r>
            <a:r>
              <a:rPr lang="en-US" sz="1900" dirty="0">
                <a:latin typeface="Georgia" charset="0"/>
                <a:ea typeface="ＭＳ Ｐゴシック" charset="0"/>
              </a:rPr>
              <a:t>) </a:t>
            </a:r>
            <a:r>
              <a:rPr lang="en-US" sz="1900" b="1" dirty="0">
                <a:latin typeface="Georgia" charset="0"/>
                <a:ea typeface="ＭＳ Ｐゴシック" charset="0"/>
              </a:rPr>
              <a:t>P</a:t>
            </a:r>
            <a:r>
              <a:rPr lang="en-US" sz="1900" dirty="0">
                <a:latin typeface="Georgia" charset="0"/>
                <a:ea typeface="ＭＳ Ｐゴシック" charset="0"/>
              </a:rPr>
              <a:t>(</a:t>
            </a:r>
            <a:r>
              <a:rPr lang="en-US" sz="1900" i="1" dirty="0">
                <a:latin typeface="Georgia" charset="0"/>
                <a:ea typeface="ＭＳ Ｐゴシック" charset="0"/>
              </a:rPr>
              <a:t>Catch, Cavity</a:t>
            </a:r>
            <a:r>
              <a:rPr lang="en-US" sz="1900" dirty="0">
                <a:latin typeface="Georgia" charset="0"/>
                <a:ea typeface="ＭＳ Ｐゴシック" charset="0"/>
              </a:rPr>
              <a:t>)
	= </a:t>
            </a:r>
            <a:r>
              <a:rPr lang="en-US" sz="1900" b="1" dirty="0">
                <a:latin typeface="Georgia" charset="0"/>
                <a:ea typeface="ＭＳ Ｐゴシック" charset="0"/>
              </a:rPr>
              <a:t>P</a:t>
            </a:r>
            <a:r>
              <a:rPr lang="en-US" sz="1900" dirty="0">
                <a:latin typeface="Georgia" charset="0"/>
                <a:ea typeface="ＭＳ Ｐゴシック" charset="0"/>
              </a:rPr>
              <a:t>(</a:t>
            </a:r>
            <a:r>
              <a:rPr lang="en-US" sz="1900" i="1" dirty="0">
                <a:latin typeface="Georgia" charset="0"/>
                <a:ea typeface="ＭＳ Ｐゴシック" charset="0"/>
              </a:rPr>
              <a:t>Toothache | Catch, Cavity</a:t>
            </a:r>
            <a:r>
              <a:rPr lang="en-US" sz="1900" dirty="0">
                <a:latin typeface="Georgia" charset="0"/>
                <a:ea typeface="ＭＳ Ｐゴシック" charset="0"/>
              </a:rPr>
              <a:t>) </a:t>
            </a:r>
            <a:r>
              <a:rPr lang="en-US" sz="1900" b="1" dirty="0">
                <a:latin typeface="Georgia" charset="0"/>
                <a:ea typeface="ＭＳ Ｐゴシック" charset="0"/>
              </a:rPr>
              <a:t>P</a:t>
            </a:r>
            <a:r>
              <a:rPr lang="en-US" sz="1900" dirty="0">
                <a:latin typeface="Georgia" charset="0"/>
                <a:ea typeface="ＭＳ Ｐゴシック" charset="0"/>
              </a:rPr>
              <a:t>(</a:t>
            </a:r>
            <a:r>
              <a:rPr lang="en-US" sz="1900" i="1" dirty="0">
                <a:latin typeface="Georgia" charset="0"/>
                <a:ea typeface="ＭＳ Ｐゴシック" charset="0"/>
              </a:rPr>
              <a:t>Catch | Cavity</a:t>
            </a:r>
            <a:r>
              <a:rPr lang="en-US" sz="1900" dirty="0">
                <a:latin typeface="Georgia" charset="0"/>
                <a:ea typeface="ＭＳ Ｐゴシック" charset="0"/>
              </a:rPr>
              <a:t>) </a:t>
            </a:r>
            <a:r>
              <a:rPr lang="en-US" sz="1900" b="1" dirty="0">
                <a:latin typeface="Georgia" charset="0"/>
                <a:ea typeface="ＭＳ Ｐゴシック" charset="0"/>
              </a:rPr>
              <a:t>P</a:t>
            </a:r>
            <a:r>
              <a:rPr lang="en-US" sz="1900" dirty="0">
                <a:latin typeface="Georgia" charset="0"/>
                <a:ea typeface="ＭＳ Ｐゴシック" charset="0"/>
              </a:rPr>
              <a:t>(</a:t>
            </a:r>
            <a:r>
              <a:rPr lang="en-US" sz="1900" i="1" dirty="0">
                <a:latin typeface="Georgia" charset="0"/>
                <a:ea typeface="ＭＳ Ｐゴシック" charset="0"/>
              </a:rPr>
              <a:t>Cavity</a:t>
            </a:r>
            <a:r>
              <a:rPr lang="en-US" sz="1900" dirty="0">
                <a:latin typeface="Georgia" charset="0"/>
                <a:ea typeface="ＭＳ Ｐゴシック" charset="0"/>
              </a:rPr>
              <a:t>)
	= </a:t>
            </a:r>
            <a:r>
              <a:rPr lang="en-US" sz="1900" b="1" dirty="0">
                <a:latin typeface="Georgia" charset="0"/>
                <a:ea typeface="ＭＳ Ｐゴシック" charset="0"/>
              </a:rPr>
              <a:t>P</a:t>
            </a:r>
            <a:r>
              <a:rPr lang="en-US" sz="1900" dirty="0">
                <a:latin typeface="Georgia" charset="0"/>
                <a:ea typeface="ＭＳ Ｐゴシック" charset="0"/>
              </a:rPr>
              <a:t>(</a:t>
            </a:r>
            <a:r>
              <a:rPr lang="en-US" sz="1900" i="1" dirty="0">
                <a:latin typeface="Georgia" charset="0"/>
                <a:ea typeface="ＭＳ Ｐゴシック" charset="0"/>
              </a:rPr>
              <a:t>Toothache | Cavity</a:t>
            </a:r>
            <a:r>
              <a:rPr lang="en-US" sz="1900" dirty="0">
                <a:latin typeface="Georgia" charset="0"/>
                <a:ea typeface="ＭＳ Ｐゴシック" charset="0"/>
              </a:rPr>
              <a:t>) </a:t>
            </a:r>
            <a:r>
              <a:rPr lang="en-US" sz="1900" b="1" dirty="0">
                <a:latin typeface="Georgia" charset="0"/>
                <a:ea typeface="ＭＳ Ｐゴシック" charset="0"/>
              </a:rPr>
              <a:t>P</a:t>
            </a:r>
            <a:r>
              <a:rPr lang="en-US" sz="1900" dirty="0">
                <a:latin typeface="Georgia" charset="0"/>
                <a:ea typeface="ＭＳ Ｐゴシック" charset="0"/>
              </a:rPr>
              <a:t>(</a:t>
            </a:r>
            <a:r>
              <a:rPr lang="en-US" sz="1900" i="1" dirty="0">
                <a:latin typeface="Georgia" charset="0"/>
                <a:ea typeface="ＭＳ Ｐゴシック" charset="0"/>
              </a:rPr>
              <a:t>Catch | Cavity</a:t>
            </a:r>
            <a:r>
              <a:rPr lang="en-US" sz="1900" dirty="0">
                <a:latin typeface="Georgia" charset="0"/>
                <a:ea typeface="ＭＳ Ｐゴシック" charset="0"/>
              </a:rPr>
              <a:t>) </a:t>
            </a:r>
            <a:r>
              <a:rPr lang="en-US" sz="1900" b="1" dirty="0">
                <a:latin typeface="Georgia" charset="0"/>
                <a:ea typeface="ＭＳ Ｐゴシック" charset="0"/>
              </a:rPr>
              <a:t>P</a:t>
            </a:r>
            <a:r>
              <a:rPr lang="en-US" sz="1900" dirty="0">
                <a:latin typeface="Georgia" charset="0"/>
                <a:ea typeface="ＭＳ Ｐゴシック" charset="0"/>
              </a:rPr>
              <a:t>(Cavity)
</a:t>
            </a:r>
          </a:p>
          <a:p>
            <a:pPr eaLnBrk="1" hangingPunct="1">
              <a:buFontTx/>
              <a:buNone/>
            </a:pPr>
            <a:r>
              <a:rPr lang="en-US" sz="2200" dirty="0">
                <a:latin typeface="Georgia" charset="0"/>
                <a:ea typeface="ＭＳ Ｐゴシック" charset="0"/>
                <a:cs typeface="ＭＳ Ｐゴシック" charset="0"/>
              </a:rPr>
              <a:t>	I.e., 2 + 2 + 1 = 5 independent numbers
</a:t>
            </a:r>
            <a:endParaRPr lang="en-US" sz="1500" dirty="0">
              <a:solidFill>
                <a:srgbClr val="FF0000"/>
              </a:solidFill>
              <a:latin typeface="Georgia" charset="0"/>
              <a:ea typeface="ＭＳ Ｐゴシック" charset="0"/>
              <a:cs typeface="ＭＳ Ｐゴシック" charset="0"/>
            </a:endParaRPr>
          </a:p>
          <a:p>
            <a:pPr eaLnBrk="1" hangingPunct="1"/>
            <a:r>
              <a:rPr lang="en-US" sz="2200" dirty="0">
                <a:solidFill>
                  <a:srgbClr val="FF0000"/>
                </a:solidFill>
                <a:latin typeface="Georgia" charset="0"/>
                <a:ea typeface="ＭＳ Ｐゴシック" charset="0"/>
                <a:cs typeface="ＭＳ Ｐゴシック" charset="0"/>
              </a:rPr>
              <a:t>In most cases, the use of conditional independence reduces the size of the representation of the joint distribution from exponential in </a:t>
            </a:r>
            <a:r>
              <a:rPr lang="en-US" sz="2200" i="1" dirty="0">
                <a:solidFill>
                  <a:srgbClr val="FF0000"/>
                </a:solidFill>
                <a:latin typeface="Georgia" charset="0"/>
                <a:ea typeface="ＭＳ Ｐゴシック" charset="0"/>
                <a:cs typeface="ＭＳ Ｐゴシック" charset="0"/>
              </a:rPr>
              <a:t>n </a:t>
            </a:r>
            <a:r>
              <a:rPr lang="en-US" sz="2200" dirty="0">
                <a:solidFill>
                  <a:srgbClr val="FF0000"/>
                </a:solidFill>
                <a:latin typeface="Georgia" charset="0"/>
                <a:ea typeface="ＭＳ Ｐゴシック" charset="0"/>
                <a:cs typeface="ＭＳ Ｐゴシック" charset="0"/>
              </a:rPr>
              <a:t>to linear in </a:t>
            </a:r>
            <a:r>
              <a:rPr lang="en-US" sz="2200" i="1" dirty="0">
                <a:solidFill>
                  <a:srgbClr val="FF0000"/>
                </a:solidFill>
                <a:latin typeface="Georgia" charset="0"/>
                <a:ea typeface="ＭＳ Ｐゴシック" charset="0"/>
                <a:cs typeface="ＭＳ Ｐゴシック" charset="0"/>
              </a:rPr>
              <a:t>n</a:t>
            </a:r>
            <a:r>
              <a:rPr lang="en-US" sz="2200" dirty="0">
                <a:solidFill>
                  <a:srgbClr val="FF0000"/>
                </a:solidFill>
                <a:latin typeface="Georgia" charset="0"/>
                <a:ea typeface="ＭＳ Ｐゴシック" charset="0"/>
                <a:cs typeface="ＭＳ Ｐゴシック" charset="0"/>
              </a:rPr>
              <a:t>.</a:t>
            </a:r>
            <a:endParaRPr lang="en-US" sz="1500" dirty="0">
              <a:solidFill>
                <a:srgbClr val="FF0000"/>
              </a:solidFill>
              <a:latin typeface="Georgia" charset="0"/>
              <a:ea typeface="ＭＳ Ｐゴシック" charset="0"/>
              <a:cs typeface="ＭＳ Ｐゴシック" charset="0"/>
            </a:endParaRPr>
          </a:p>
          <a:p>
            <a:pPr eaLnBrk="1" hangingPunct="1"/>
            <a:r>
              <a:rPr lang="en-US" sz="2200" dirty="0">
                <a:solidFill>
                  <a:srgbClr val="FF0000"/>
                </a:solidFill>
                <a:latin typeface="Georgia" charset="0"/>
                <a:ea typeface="ＭＳ Ｐゴシック" charset="0"/>
                <a:cs typeface="ＭＳ Ｐゴシック" charset="0"/>
              </a:rPr>
              <a:t>Conditional independence is our most basic and robust form of knowledge about uncertain </a:t>
            </a:r>
            <a:r>
              <a:rPr lang="en-US" sz="2200" dirty="0" smtClean="0">
                <a:solidFill>
                  <a:srgbClr val="FF0000"/>
                </a:solidFill>
                <a:latin typeface="Georgia" charset="0"/>
                <a:ea typeface="ＭＳ Ｐゴシック" charset="0"/>
                <a:cs typeface="ＭＳ Ｐゴシック" charset="0"/>
              </a:rPr>
              <a:t>environments</a:t>
            </a:r>
            <a:endParaRPr lang="en-US" sz="2200" dirty="0">
              <a:latin typeface="Georgia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43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solidFill>
                  <a:srgbClr val="7B9899"/>
                </a:solidFill>
                <a:latin typeface="Georgia" charset="0"/>
                <a:ea typeface="ＭＳ Ｐゴシック" charset="0"/>
                <a:cs typeface="ＭＳ Ｐゴシック" charset="0"/>
              </a:rPr>
              <a:t>Summary</a:t>
            </a:r>
          </a:p>
        </p:txBody>
      </p:sp>
      <p:sp>
        <p:nvSpPr>
          <p:cNvPr id="146434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800" dirty="0">
                <a:latin typeface="Georgia" charset="0"/>
                <a:ea typeface="ＭＳ Ｐゴシック" charset="0"/>
                <a:cs typeface="ＭＳ Ｐゴシック" charset="0"/>
              </a:rPr>
              <a:t>Probability is a rigorous formalism for uncertain knowledge.</a:t>
            </a:r>
          </a:p>
          <a:p>
            <a:pPr eaLnBrk="1" hangingPunct="1">
              <a:lnSpc>
                <a:spcPct val="80000"/>
              </a:lnSpc>
            </a:pPr>
            <a:r>
              <a:rPr lang="en-US" sz="2800" dirty="0">
                <a:solidFill>
                  <a:srgbClr val="3366FF"/>
                </a:solidFill>
                <a:latin typeface="Georgia" charset="0"/>
                <a:ea typeface="ＭＳ Ｐゴシック" charset="0"/>
                <a:cs typeface="ＭＳ Ｐゴシック" charset="0"/>
              </a:rPr>
              <a:t>Joint probability distribution </a:t>
            </a:r>
            <a:r>
              <a:rPr lang="en-US" sz="2800" dirty="0">
                <a:latin typeface="Georgia" charset="0"/>
                <a:ea typeface="ＭＳ Ｐゴシック" charset="0"/>
                <a:cs typeface="ＭＳ Ｐゴシック" charset="0"/>
              </a:rPr>
              <a:t>specifies probability of every </a:t>
            </a:r>
            <a:r>
              <a:rPr lang="en-US" sz="2800" dirty="0">
                <a:solidFill>
                  <a:srgbClr val="3366FF"/>
                </a:solidFill>
                <a:latin typeface="Georgia" charset="0"/>
                <a:ea typeface="ＭＳ Ｐゴシック" charset="0"/>
                <a:cs typeface="ＭＳ Ｐゴシック" charset="0"/>
              </a:rPr>
              <a:t>atomic event </a:t>
            </a:r>
            <a:r>
              <a:rPr lang="en-US" sz="2800" dirty="0">
                <a:latin typeface="Georgia" charset="0"/>
                <a:ea typeface="ＭＳ Ｐゴシック" charset="0"/>
                <a:cs typeface="ＭＳ Ｐゴシック" charset="0"/>
              </a:rPr>
              <a:t>(possible world)</a:t>
            </a:r>
            <a:r>
              <a:rPr lang="en-US" sz="2800" dirty="0">
                <a:solidFill>
                  <a:schemeClr val="accent2"/>
                </a:solidFill>
                <a:latin typeface="Georgia" charset="0"/>
                <a:ea typeface="ＭＳ Ｐゴシック" charset="0"/>
                <a:cs typeface="ＭＳ Ｐゴシック" charset="0"/>
              </a:rPr>
              <a:t>.</a:t>
            </a:r>
            <a:endParaRPr lang="en-US" sz="2800" dirty="0">
              <a:latin typeface="Georgia" charset="0"/>
              <a:ea typeface="ＭＳ Ｐゴシック" charset="0"/>
              <a:cs typeface="ＭＳ Ｐゴシック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en-US" sz="2800" dirty="0">
                <a:latin typeface="Georgia" charset="0"/>
                <a:ea typeface="ＭＳ Ｐゴシック" charset="0"/>
                <a:cs typeface="ＭＳ Ｐゴシック" charset="0"/>
              </a:rPr>
              <a:t>Queries can be answered by summing over atomic events.
For nontrivial domains, we must find a way to compactly represent the joint distribution.
</a:t>
            </a:r>
            <a:r>
              <a:rPr lang="en-US" sz="2800">
                <a:solidFill>
                  <a:srgbClr val="3366FF"/>
                </a:solidFill>
                <a:latin typeface="Georgia" charset="0"/>
                <a:ea typeface="ＭＳ Ｐゴシック" charset="0"/>
                <a:cs typeface="ＭＳ Ｐゴシック" charset="0"/>
              </a:rPr>
              <a:t>Independence</a:t>
            </a:r>
            <a:r>
              <a:rPr lang="en-US" sz="2800">
                <a:solidFill>
                  <a:schemeClr val="accent2"/>
                </a:solidFill>
                <a:latin typeface="Georgia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2800">
                <a:latin typeface="Georgia" charset="0"/>
                <a:ea typeface="ＭＳ Ｐゴシック" charset="0"/>
                <a:cs typeface="ＭＳ Ｐゴシック" charset="0"/>
              </a:rPr>
              <a:t>and </a:t>
            </a:r>
            <a:r>
              <a:rPr lang="en-US" sz="2800">
                <a:solidFill>
                  <a:srgbClr val="3366FF"/>
                </a:solidFill>
                <a:latin typeface="Georgia" charset="0"/>
                <a:ea typeface="ＭＳ Ｐゴシック" charset="0"/>
                <a:cs typeface="ＭＳ Ｐゴシック" charset="0"/>
              </a:rPr>
              <a:t>conditional independence </a:t>
            </a:r>
            <a:r>
              <a:rPr lang="en-US" sz="2800">
                <a:latin typeface="Georgia" charset="0"/>
                <a:ea typeface="ＭＳ Ｐゴシック" charset="0"/>
                <a:cs typeface="ＭＳ Ｐゴシック" charset="0"/>
              </a:rPr>
              <a:t>provide the </a:t>
            </a:r>
            <a:r>
              <a:rPr lang="en-US" sz="2800" smtClean="0">
                <a:latin typeface="Georgia" charset="0"/>
                <a:ea typeface="ＭＳ Ｐゴシック" charset="0"/>
                <a:cs typeface="ＭＳ Ｐゴシック" charset="0"/>
              </a:rPr>
              <a:t>tools</a:t>
            </a:r>
            <a:r>
              <a:rPr lang="en-US" sz="2800">
                <a:latin typeface="Georgia" charset="0"/>
                <a:ea typeface="ＭＳ Ｐゴシック" charset="0"/>
                <a:cs typeface="ＭＳ Ｐゴシック" charset="0"/>
              </a:rPr>
              <a:t>.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solidFill>
                  <a:srgbClr val="7B9899"/>
                </a:solidFill>
                <a:latin typeface="Georgia" charset="0"/>
                <a:ea typeface="ＭＳ Ｐゴシック" charset="0"/>
                <a:cs typeface="ＭＳ Ｐゴシック" charset="0"/>
              </a:rPr>
              <a:t>Motivation for Uncertainty</a:t>
            </a:r>
            <a:endParaRPr lang="en-US" dirty="0">
              <a:solidFill>
                <a:srgbClr val="7B9899"/>
              </a:solidFill>
              <a:latin typeface="Georgia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21506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eaLnBrk="1" hangingPunct="1"/>
            <a:r>
              <a:rPr lang="en-US" sz="2400">
                <a:latin typeface="Georgia" charset="0"/>
                <a:ea typeface="ＭＳ Ｐゴシック" charset="0"/>
                <a:cs typeface="ＭＳ Ｐゴシック" charset="0"/>
              </a:rPr>
              <a:t>In many cases, our perceptions are incomplete (not enough information) or uncertain (sensors are unreliable).</a:t>
            </a:r>
          </a:p>
          <a:p>
            <a:pPr eaLnBrk="1" hangingPunct="1"/>
            <a:r>
              <a:rPr lang="en-US" sz="2400">
                <a:latin typeface="Georgia" charset="0"/>
                <a:ea typeface="ＭＳ Ｐゴシック" charset="0"/>
                <a:cs typeface="ＭＳ Ｐゴシック" charset="0"/>
              </a:rPr>
              <a:t>Rules about the domain are incomplete or admit exceptions.</a:t>
            </a:r>
          </a:p>
          <a:p>
            <a:pPr eaLnBrk="1" hangingPunct="1"/>
            <a:r>
              <a:rPr lang="en-US" sz="2400">
                <a:latin typeface="Georgia" charset="0"/>
                <a:ea typeface="ＭＳ Ｐゴシック" charset="0"/>
                <a:cs typeface="ＭＳ Ｐゴシック" charset="0"/>
              </a:rPr>
              <a:t>Probabilistic knowledge</a:t>
            </a:r>
          </a:p>
          <a:p>
            <a:pPr lvl="1" eaLnBrk="1" hangingPunct="1"/>
            <a:r>
              <a:rPr lang="en-US" sz="1900">
                <a:latin typeface="Georgia" charset="0"/>
                <a:ea typeface="ＭＳ Ｐゴシック" charset="0"/>
              </a:rPr>
              <a:t>Quantifies uncertainty.</a:t>
            </a:r>
          </a:p>
          <a:p>
            <a:pPr lvl="1" eaLnBrk="1" hangingPunct="1"/>
            <a:r>
              <a:rPr lang="en-US" sz="1900">
                <a:latin typeface="Georgia" charset="0"/>
                <a:ea typeface="ＭＳ Ｐゴシック" charset="0"/>
              </a:rPr>
              <a:t>Supports rational decision-making.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solidFill>
                  <a:srgbClr val="7B9899"/>
                </a:solidFill>
                <a:latin typeface="Georgia" charset="0"/>
                <a:ea typeface="ＭＳ Ｐゴシック" charset="0"/>
                <a:cs typeface="ＭＳ Ｐゴシック" charset="0"/>
              </a:rPr>
              <a:t>Outline</a:t>
            </a:r>
          </a:p>
        </p:txBody>
      </p:sp>
      <p:sp>
        <p:nvSpPr>
          <p:cNvPr id="19458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eaLnBrk="1" hangingPunct="1"/>
            <a:r>
              <a:rPr lang="en-US">
                <a:latin typeface="Georgia" charset="0"/>
                <a:ea typeface="ＭＳ Ｐゴシック" charset="0"/>
                <a:cs typeface="ＭＳ Ｐゴシック" charset="0"/>
              </a:rPr>
              <a:t>Uncertainty and Rationality</a:t>
            </a:r>
          </a:p>
          <a:p>
            <a:pPr eaLnBrk="1" hangingPunct="1"/>
            <a:r>
              <a:rPr lang="en-US">
                <a:latin typeface="Georgia" charset="0"/>
                <a:ea typeface="ＭＳ Ｐゴシック" charset="0"/>
                <a:cs typeface="ＭＳ Ｐゴシック" charset="0"/>
              </a:rPr>
              <a:t>Probability</a:t>
            </a:r>
          </a:p>
          <a:p>
            <a:pPr eaLnBrk="1" hangingPunct="1"/>
            <a:r>
              <a:rPr lang="en-US">
                <a:latin typeface="Georgia" charset="0"/>
                <a:ea typeface="ＭＳ Ｐゴシック" charset="0"/>
                <a:cs typeface="ＭＳ Ｐゴシック" charset="0"/>
              </a:rPr>
              <a:t>Syntax and Semantics</a:t>
            </a:r>
          </a:p>
          <a:p>
            <a:pPr eaLnBrk="1" hangingPunct="1"/>
            <a:r>
              <a:rPr lang="en-US">
                <a:latin typeface="Georgia" charset="0"/>
                <a:ea typeface="ＭＳ Ｐゴシック" charset="0"/>
                <a:cs typeface="ＭＳ Ｐゴシック" charset="0"/>
              </a:rPr>
              <a:t>Inference Rules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>
          <a:xfrm>
            <a:off x="1368425" y="2743200"/>
            <a:ext cx="6480175" cy="1673225"/>
          </a:xfrm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9698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>
                <a:latin typeface="Georgia" charset="0"/>
                <a:ea typeface="ＭＳ Ｐゴシック" charset="0"/>
                <a:cs typeface="ＭＳ Ｐゴシック" charset="0"/>
              </a:rPr>
              <a:t>Probabilistic Knowledge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solidFill>
                  <a:srgbClr val="7B9899"/>
                </a:solidFill>
                <a:latin typeface="Georgia" charset="0"/>
                <a:ea typeface="ＭＳ Ｐゴシック" charset="0"/>
                <a:cs typeface="ＭＳ Ｐゴシック" charset="0"/>
              </a:rPr>
              <a:t>Uncertainty vs. Logical Rules</a:t>
            </a:r>
          </a:p>
        </p:txBody>
      </p:sp>
      <p:sp>
        <p:nvSpPr>
          <p:cNvPr id="30722" name="Content Placeholder 2"/>
          <p:cNvSpPr>
            <a:spLocks noGrp="1"/>
          </p:cNvSpPr>
          <p:nvPr>
            <p:ph sz="quarter" idx="1"/>
          </p:nvPr>
        </p:nvSpPr>
        <p:spPr>
          <a:xfrm>
            <a:off x="381000" y="1371600"/>
            <a:ext cx="8229600" cy="4830763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600">
                <a:latin typeface="Georgia" charset="0"/>
                <a:ea typeface="ＭＳ Ｐゴシック" charset="0"/>
                <a:cs typeface="ＭＳ Ｐゴシック" charset="0"/>
              </a:rPr>
              <a:t>Cavity causes toothache.</a:t>
            </a:r>
          </a:p>
          <a:p>
            <a:pPr eaLnBrk="1" hangingPunct="1">
              <a:lnSpc>
                <a:spcPct val="90000"/>
              </a:lnSpc>
            </a:pPr>
            <a:r>
              <a:rPr lang="en-US" sz="2600">
                <a:latin typeface="Georgia" charset="0"/>
                <a:ea typeface="ＭＳ Ｐゴシック" charset="0"/>
                <a:cs typeface="ＭＳ Ｐゴシック" charset="0"/>
              </a:rPr>
              <a:t>Cavity is detected by probe (catches).</a:t>
            </a:r>
          </a:p>
          <a:p>
            <a:pPr eaLnBrk="1" hangingPunct="1">
              <a:lnSpc>
                <a:spcPct val="90000"/>
              </a:lnSpc>
            </a:pPr>
            <a:r>
              <a:rPr lang="en-US" sz="2600">
                <a:latin typeface="Georgia" charset="0"/>
                <a:ea typeface="ＭＳ Ｐゴシック" charset="0"/>
                <a:cs typeface="ＭＳ Ｐゴシック" charset="0"/>
              </a:rPr>
              <a:t>In logic: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>
                <a:latin typeface="Georgia" charset="0"/>
                <a:ea typeface="ＭＳ Ｐゴシック" charset="0"/>
              </a:rPr>
              <a:t>Cavity =&gt; Toothache.</a:t>
            </a:r>
          </a:p>
          <a:p>
            <a:pPr lvl="2" eaLnBrk="1" hangingPunct="1">
              <a:lnSpc>
                <a:spcPct val="90000"/>
              </a:lnSpc>
            </a:pPr>
            <a:r>
              <a:rPr lang="en-US">
                <a:latin typeface="Georgia" charset="0"/>
                <a:ea typeface="ＭＳ Ｐゴシック" charset="0"/>
              </a:rPr>
              <a:t>But not always, e.g. </a:t>
            </a:r>
            <a:br>
              <a:rPr lang="en-US">
                <a:latin typeface="Georgia" charset="0"/>
                <a:ea typeface="ＭＳ Ｐゴシック" charset="0"/>
              </a:rPr>
            </a:br>
            <a:r>
              <a:rPr lang="en-US">
                <a:latin typeface="Georgia" charset="0"/>
                <a:ea typeface="ＭＳ Ｐゴシック" charset="0"/>
              </a:rPr>
              <a:t>Cavity, dead nerve does not cause Toothache.</a:t>
            </a:r>
          </a:p>
          <a:p>
            <a:pPr lvl="2" eaLnBrk="1" hangingPunct="1">
              <a:lnSpc>
                <a:spcPct val="90000"/>
              </a:lnSpc>
            </a:pPr>
            <a:r>
              <a:rPr lang="en-US" b="1">
                <a:latin typeface="Georgia" charset="0"/>
                <a:ea typeface="ＭＳ Ｐゴシック" charset="0"/>
              </a:rPr>
              <a:t>Nonmonotonic rules</a:t>
            </a:r>
            <a:r>
              <a:rPr lang="en-US">
                <a:latin typeface="Georgia" charset="0"/>
                <a:ea typeface="ＭＳ Ｐゴシック" charset="0"/>
              </a:rPr>
              <a:t>: </a:t>
            </a:r>
            <a:r>
              <a:rPr lang="en-US" i="1">
                <a:latin typeface="Georgia" charset="0"/>
                <a:ea typeface="ＭＳ Ｐゴシック" charset="0"/>
              </a:rPr>
              <a:t>adding information changes conclusions.</a:t>
            </a:r>
          </a:p>
          <a:p>
            <a:pPr lvl="1" eaLnBrk="1" hangingPunct="1">
              <a:lnSpc>
                <a:spcPct val="90000"/>
              </a:lnSpc>
            </a:pPr>
            <a:r>
              <a:rPr lang="en-US">
                <a:latin typeface="Georgia" charset="0"/>
                <a:ea typeface="ＭＳ Ｐゴシック" charset="0"/>
              </a:rPr>
              <a:t>Cavity =&gt; CatchProbe.</a:t>
            </a:r>
          </a:p>
          <a:p>
            <a:pPr lvl="2" eaLnBrk="1" hangingPunct="1">
              <a:lnSpc>
                <a:spcPct val="90000"/>
              </a:lnSpc>
            </a:pPr>
            <a:r>
              <a:rPr lang="en-US">
                <a:latin typeface="Georgia" charset="0"/>
                <a:ea typeface="ＭＳ Ｐゴシック" charset="0"/>
              </a:rPr>
              <a:t>Also not always.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solidFill>
                  <a:srgbClr val="7B9899"/>
                </a:solidFill>
                <a:latin typeface="Georgia" charset="0"/>
                <a:ea typeface="ＭＳ Ｐゴシック" charset="0"/>
                <a:cs typeface="ＭＳ Ｐゴシック" charset="0"/>
              </a:rPr>
              <a:t>Probability vs. Determinism </a:t>
            </a:r>
          </a:p>
        </p:txBody>
      </p:sp>
      <p:sp>
        <p:nvSpPr>
          <p:cNvPr id="32770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3200" dirty="0">
                <a:latin typeface="Times New Roman" charset="0"/>
                <a:ea typeface="ＭＳ Ｐゴシック" charset="0"/>
                <a:cs typeface="ＭＳ Ｐゴシック" charset="0"/>
              </a:rPr>
              <a:t>Medical diagnosis is not deterministic.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400" dirty="0">
                <a:solidFill>
                  <a:srgbClr val="0000FF"/>
                </a:solidFill>
                <a:latin typeface="Times New Roman" charset="0"/>
                <a:ea typeface="ＭＳ Ｐゴシック" charset="0"/>
              </a:rPr>
              <a:t>Laziness</a:t>
            </a:r>
            <a:r>
              <a:rPr lang="en-US" sz="2400" dirty="0">
                <a:latin typeface="Times New Roman" charset="0"/>
                <a:ea typeface="ＭＳ Ｐゴシック" charset="0"/>
              </a:rPr>
              <a:t>: failure to enumerate exceptions, qualifications, etc.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400" dirty="0" smtClean="0">
                <a:solidFill>
                  <a:srgbClr val="0000FF"/>
                </a:solidFill>
                <a:latin typeface="Times New Roman" charset="0"/>
                <a:ea typeface="ＭＳ Ｐゴシック" charset="0"/>
              </a:rPr>
              <a:t>Theoretical </a:t>
            </a:r>
            <a:r>
              <a:rPr lang="en-US" sz="2400" dirty="0">
                <a:solidFill>
                  <a:srgbClr val="0000FF"/>
                </a:solidFill>
                <a:latin typeface="Times New Roman" charset="0"/>
                <a:ea typeface="ＭＳ Ｐゴシック" charset="0"/>
              </a:rPr>
              <a:t>ignorance</a:t>
            </a:r>
            <a:r>
              <a:rPr lang="en-US" sz="2400" dirty="0">
                <a:latin typeface="Times New Roman" charset="0"/>
                <a:ea typeface="ＭＳ Ｐゴシック" charset="0"/>
              </a:rPr>
              <a:t>: </a:t>
            </a:r>
            <a:r>
              <a:rPr lang="en-US" sz="2400" dirty="0" smtClean="0">
                <a:latin typeface="Times New Roman" charset="0"/>
                <a:ea typeface="ＭＳ Ｐゴシック" charset="0"/>
              </a:rPr>
              <a:t>domain theory is incomplete</a:t>
            </a:r>
            <a:endParaRPr lang="en-US" sz="2400" dirty="0">
              <a:latin typeface="Times New Roman" charset="0"/>
              <a:ea typeface="ＭＳ Ｐゴシック" charset="0"/>
            </a:endParaRPr>
          </a:p>
          <a:p>
            <a:pPr lvl="1" eaLnBrk="1" hangingPunct="1">
              <a:lnSpc>
                <a:spcPct val="80000"/>
              </a:lnSpc>
            </a:pPr>
            <a:r>
              <a:rPr lang="en-US" sz="2400" dirty="0">
                <a:solidFill>
                  <a:srgbClr val="0000FF"/>
                </a:solidFill>
                <a:latin typeface="Times New Roman" charset="0"/>
                <a:ea typeface="ＭＳ Ｐゴシック" charset="0"/>
              </a:rPr>
              <a:t>Practical ignorance</a:t>
            </a:r>
            <a:r>
              <a:rPr lang="en-US" sz="2400" dirty="0">
                <a:solidFill>
                  <a:schemeClr val="accent2"/>
                </a:solidFill>
                <a:latin typeface="Times New Roman" charset="0"/>
                <a:ea typeface="ＭＳ Ｐゴシック" charset="0"/>
              </a:rPr>
              <a:t>: </a:t>
            </a:r>
            <a:r>
              <a:rPr lang="en-US" sz="2400" dirty="0">
                <a:latin typeface="Times New Roman" charset="0"/>
                <a:ea typeface="ＭＳ Ｐゴシック" charset="0"/>
              </a:rPr>
              <a:t>Even if we know all the rules, a patient might not have done all the necessary tests.</a:t>
            </a:r>
          </a:p>
          <a:p>
            <a:pPr eaLnBrk="1" hangingPunct="1"/>
            <a:endParaRPr lang="en-US" sz="3200" dirty="0">
              <a:latin typeface="Times New Roman" charset="0"/>
              <a:ea typeface="ＭＳ Ｐゴシック" charset="0"/>
              <a:cs typeface="ＭＳ Ｐゴシック" charset="0"/>
            </a:endParaRPr>
          </a:p>
          <a:p>
            <a:pPr eaLnBrk="1" hangingPunct="1"/>
            <a:r>
              <a:rPr lang="en-US" sz="3200" dirty="0">
                <a:latin typeface="Times New Roman" charset="0"/>
                <a:ea typeface="ＭＳ Ｐゴシック" charset="0"/>
                <a:cs typeface="ＭＳ Ｐゴシック" charset="0"/>
              </a:rPr>
              <a:t>Probabilistic assertions </a:t>
            </a:r>
            <a:r>
              <a:rPr lang="en-US" sz="3200" dirty="0">
                <a:solidFill>
                  <a:srgbClr val="FF0000"/>
                </a:solidFill>
                <a:latin typeface="Times New Roman" charset="0"/>
                <a:ea typeface="ＭＳ Ｐゴシック" charset="0"/>
                <a:cs typeface="ＭＳ Ｐゴシック" charset="0"/>
              </a:rPr>
              <a:t>summarize</a:t>
            </a:r>
            <a:r>
              <a:rPr lang="en-US" sz="3200" dirty="0">
                <a:latin typeface="Times New Roman" charset="0"/>
                <a:ea typeface="ＭＳ Ｐゴシック" charset="0"/>
                <a:cs typeface="ＭＳ Ｐゴシック" charset="0"/>
              </a:rPr>
              <a:t> effects of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800" dirty="0">
                <a:solidFill>
                  <a:srgbClr val="0000FF"/>
                </a:solidFill>
                <a:latin typeface="Times New Roman" charset="0"/>
                <a:ea typeface="ＭＳ Ｐゴシック" charset="0"/>
              </a:rPr>
              <a:t>Laziness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800" dirty="0">
                <a:solidFill>
                  <a:srgbClr val="0000FF"/>
                </a:solidFill>
                <a:latin typeface="Times New Roman" charset="0"/>
                <a:ea typeface="ＭＳ Ｐゴシック" charset="0"/>
              </a:rPr>
              <a:t>Ignorance</a:t>
            </a:r>
            <a:endParaRPr lang="en-US" sz="2800" dirty="0">
              <a:solidFill>
                <a:srgbClr val="0000FF"/>
              </a:solidFill>
              <a:latin typeface="Georgia" charset="0"/>
              <a:ea typeface="ＭＳ Ｐゴシック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Civic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5280</TotalTime>
  <Words>2589</Words>
  <Application>Microsoft Macintosh PowerPoint</Application>
  <PresentationFormat>On-screen Show (4:3)</PresentationFormat>
  <Paragraphs>523</Paragraphs>
  <Slides>44</Slides>
  <Notes>31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44</vt:i4>
      </vt:variant>
    </vt:vector>
  </HeadingPairs>
  <TitlesOfParts>
    <vt:vector size="45" baseType="lpstr">
      <vt:lpstr>Civic</vt:lpstr>
      <vt:lpstr>Uncertainty</vt:lpstr>
      <vt:lpstr>Environments with Uncertainty</vt:lpstr>
      <vt:lpstr>The Big Picture: AI for Model-Based Agents</vt:lpstr>
      <vt:lpstr>Review Example</vt:lpstr>
      <vt:lpstr>Motivation for Uncertainty</vt:lpstr>
      <vt:lpstr>Outline</vt:lpstr>
      <vt:lpstr>Probabilistic Knowledge</vt:lpstr>
      <vt:lpstr>Uncertainty vs. Logical Rules</vt:lpstr>
      <vt:lpstr>Probability vs. Determinism </vt:lpstr>
      <vt:lpstr>Probability Syntax</vt:lpstr>
      <vt:lpstr>Probability Syntax</vt:lpstr>
      <vt:lpstr>Probabilities and Possible Worlds</vt:lpstr>
      <vt:lpstr>Random Variables</vt:lpstr>
      <vt:lpstr>Probability for Sentences</vt:lpstr>
      <vt:lpstr>Probability Notation</vt:lpstr>
      <vt:lpstr>Joint Probabilities</vt:lpstr>
      <vt:lpstr>Assigning Probabilities to Sentences</vt:lpstr>
      <vt:lpstr>Probabilities for Sentences: Spot the Pattern</vt:lpstr>
      <vt:lpstr>Inference by enumeration</vt:lpstr>
      <vt:lpstr>Inference by enumeration</vt:lpstr>
      <vt:lpstr>Probabilistic Inference Rules</vt:lpstr>
      <vt:lpstr>Axioms of probability</vt:lpstr>
      <vt:lpstr>Rule 1: Logical Equivalence</vt:lpstr>
      <vt:lpstr>The Logical Equivalence Pattern</vt:lpstr>
      <vt:lpstr>Psychology: Probability Judgements</vt:lpstr>
      <vt:lpstr>Rule 2: Marginalization</vt:lpstr>
      <vt:lpstr>The Marginalization Pattern</vt:lpstr>
      <vt:lpstr>Prove the Pattern: Marginalization</vt:lpstr>
      <vt:lpstr>Conditional Probabilities</vt:lpstr>
      <vt:lpstr>Conditional Probabilities: Intro</vt:lpstr>
      <vt:lpstr>Conditional Probs ctd.</vt:lpstr>
      <vt:lpstr>Conditional Ratios: Spot the Pattern</vt:lpstr>
      <vt:lpstr>Conditional Probs: The Ratio Pattern</vt:lpstr>
      <vt:lpstr>Conditional Probabilities: Motivation</vt:lpstr>
      <vt:lpstr>Conjunctivitis</vt:lpstr>
      <vt:lpstr>The Product Rule: Spot the Pattern</vt:lpstr>
      <vt:lpstr>The Product Rule Pattern</vt:lpstr>
      <vt:lpstr>Exercise: Conditional Probability</vt:lpstr>
      <vt:lpstr>Independence</vt:lpstr>
      <vt:lpstr>Independence</vt:lpstr>
      <vt:lpstr>Conditional independence</vt:lpstr>
      <vt:lpstr>Conditional Independence Conditions</vt:lpstr>
      <vt:lpstr>Conditional independence and the Joint Distribution</vt:lpstr>
      <vt:lpstr>Summary</vt:lpstr>
    </vt:vector>
  </TitlesOfParts>
  <Company>NUS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Uncertainty</dc:title>
  <dc:creator>Min-Yen Kan</dc:creator>
  <cp:lastModifiedBy>Oliver Schulte</cp:lastModifiedBy>
  <cp:revision>389</cp:revision>
  <dcterms:created xsi:type="dcterms:W3CDTF">2015-03-06T07:11:46Z</dcterms:created>
  <dcterms:modified xsi:type="dcterms:W3CDTF">2018-03-23T22:26:52Z</dcterms:modified>
</cp:coreProperties>
</file>