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3994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0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162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324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3397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202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663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682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256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950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665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7081-CD9D-4A68-9293-B602010BC6D3}" type="datetimeFigureOut">
              <a:rPr lang="en-CA" smtClean="0"/>
              <a:t>12/07/2017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5F51C-6CEE-4296-9651-7C06148F4D5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828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4"/>
          <p:cNvGrpSpPr>
            <a:grpSpLocks/>
          </p:cNvGrpSpPr>
          <p:nvPr/>
        </p:nvGrpSpPr>
        <p:grpSpPr bwMode="auto">
          <a:xfrm>
            <a:off x="5247220" y="1527175"/>
            <a:ext cx="4248150" cy="660400"/>
            <a:chOff x="3006" y="1205"/>
            <a:chExt cx="2676" cy="416"/>
          </a:xfrm>
        </p:grpSpPr>
        <p:sp>
          <p:nvSpPr>
            <p:cNvPr id="73" name="Rectangle 5"/>
            <p:cNvSpPr>
              <a:spLocks noChangeArrowheads="1"/>
            </p:cNvSpPr>
            <p:nvPr/>
          </p:nvSpPr>
          <p:spPr bwMode="auto">
            <a:xfrm>
              <a:off x="3048" y="1212"/>
              <a:ext cx="2634" cy="3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4" name="Rectangle 6"/>
            <p:cNvSpPr>
              <a:spLocks noChangeArrowheads="1"/>
            </p:cNvSpPr>
            <p:nvPr/>
          </p:nvSpPr>
          <p:spPr bwMode="auto">
            <a:xfrm>
              <a:off x="3006" y="1242"/>
              <a:ext cx="2634" cy="3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734" y="1205"/>
              <a:ext cx="2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ID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=x</a:t>
              </a:r>
            </a:p>
          </p:txBody>
        </p:sp>
        <p:sp>
          <p:nvSpPr>
            <p:cNvPr id="76" name="Text Box 8"/>
            <p:cNvSpPr txBox="1">
              <a:spLocks noChangeArrowheads="1"/>
            </p:cNvSpPr>
            <p:nvPr/>
          </p:nvSpPr>
          <p:spPr bwMode="auto">
            <a:xfrm>
              <a:off x="4648" y="1217"/>
              <a:ext cx="4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offset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=0</a:t>
              </a:r>
            </a:p>
          </p:txBody>
        </p:sp>
        <p:sp>
          <p:nvSpPr>
            <p:cNvPr id="77" name="Text Box 9"/>
            <p:cNvSpPr txBox="1">
              <a:spLocks noChangeArrowheads="1"/>
            </p:cNvSpPr>
            <p:nvPr/>
          </p:nvSpPr>
          <p:spPr bwMode="auto">
            <a:xfrm>
              <a:off x="4017" y="1217"/>
              <a:ext cx="59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fragflag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=0</a:t>
              </a:r>
            </a:p>
          </p:txBody>
        </p:sp>
        <p:sp>
          <p:nvSpPr>
            <p:cNvPr id="78" name="Text Box 10"/>
            <p:cNvSpPr txBox="1">
              <a:spLocks noChangeArrowheads="1"/>
            </p:cNvSpPr>
            <p:nvPr/>
          </p:nvSpPr>
          <p:spPr bwMode="auto">
            <a:xfrm>
              <a:off x="3230" y="1205"/>
              <a:ext cx="52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length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=4000</a:t>
              </a:r>
            </a:p>
          </p:txBody>
        </p:sp>
        <p:sp>
          <p:nvSpPr>
            <p:cNvPr id="79" name="Line 11"/>
            <p:cNvSpPr>
              <a:spLocks noChangeShapeType="1"/>
            </p:cNvSpPr>
            <p:nvPr/>
          </p:nvSpPr>
          <p:spPr bwMode="auto">
            <a:xfrm>
              <a:off x="3246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0" name="Line 12"/>
            <p:cNvSpPr>
              <a:spLocks noChangeShapeType="1"/>
            </p:cNvSpPr>
            <p:nvPr/>
          </p:nvSpPr>
          <p:spPr bwMode="auto">
            <a:xfrm>
              <a:off x="3750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1" name="Line 13"/>
            <p:cNvSpPr>
              <a:spLocks noChangeShapeType="1"/>
            </p:cNvSpPr>
            <p:nvPr/>
          </p:nvSpPr>
          <p:spPr bwMode="auto">
            <a:xfrm>
              <a:off x="4020" y="1254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2" name="Line 14"/>
            <p:cNvSpPr>
              <a:spLocks noChangeShapeType="1"/>
            </p:cNvSpPr>
            <p:nvPr/>
          </p:nvSpPr>
          <p:spPr bwMode="auto">
            <a:xfrm>
              <a:off x="4638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3" name="Line 15"/>
            <p:cNvSpPr>
              <a:spLocks noChangeShapeType="1"/>
            </p:cNvSpPr>
            <p:nvPr/>
          </p:nvSpPr>
          <p:spPr bwMode="auto">
            <a:xfrm>
              <a:off x="5112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4" name="Rectangle 16"/>
            <p:cNvSpPr>
              <a:spLocks noChangeArrowheads="1"/>
            </p:cNvSpPr>
            <p:nvPr/>
          </p:nvSpPr>
          <p:spPr bwMode="auto">
            <a:xfrm>
              <a:off x="5232" y="1212"/>
              <a:ext cx="138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85" name="Group 70"/>
          <p:cNvGrpSpPr>
            <a:grpSpLocks/>
          </p:cNvGrpSpPr>
          <p:nvPr/>
        </p:nvGrpSpPr>
        <p:grpSpPr bwMode="auto">
          <a:xfrm>
            <a:off x="5336120" y="2290763"/>
            <a:ext cx="4711700" cy="3278187"/>
            <a:chOff x="2321" y="1443"/>
            <a:chExt cx="2968" cy="2065"/>
          </a:xfrm>
        </p:grpSpPr>
        <p:grpSp>
          <p:nvGrpSpPr>
            <p:cNvPr id="86" name="Group 17"/>
            <p:cNvGrpSpPr>
              <a:grpSpLocks/>
            </p:cNvGrpSpPr>
            <p:nvPr/>
          </p:nvGrpSpPr>
          <p:grpSpPr bwMode="auto">
            <a:xfrm>
              <a:off x="2613" y="2066"/>
              <a:ext cx="2676" cy="416"/>
              <a:chOff x="3006" y="1205"/>
              <a:chExt cx="2676" cy="416"/>
            </a:xfrm>
          </p:grpSpPr>
          <p:sp>
            <p:nvSpPr>
              <p:cNvPr id="117" name="Rectangle 18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18" name="Rectangle 19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19" name="Text Box 20"/>
              <p:cNvSpPr txBox="1">
                <a:spLocks noChangeArrowheads="1"/>
              </p:cNvSpPr>
              <p:nvPr/>
            </p:nvSpPr>
            <p:spPr bwMode="auto">
              <a:xfrm>
                <a:off x="3734" y="1205"/>
                <a:ext cx="2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ID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=x</a:t>
                </a:r>
              </a:p>
            </p:txBody>
          </p:sp>
          <p:sp>
            <p:nvSpPr>
              <p:cNvPr id="120" name="Text Box 21"/>
              <p:cNvSpPr txBox="1">
                <a:spLocks noChangeArrowheads="1"/>
              </p:cNvSpPr>
              <p:nvPr/>
            </p:nvSpPr>
            <p:spPr bwMode="auto">
              <a:xfrm>
                <a:off x="4648" y="1217"/>
                <a:ext cx="4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offset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=0</a:t>
                </a:r>
              </a:p>
            </p:txBody>
          </p:sp>
          <p:sp>
            <p:nvSpPr>
              <p:cNvPr id="121" name="Text Box 22"/>
              <p:cNvSpPr txBox="1">
                <a:spLocks noChangeArrowheads="1"/>
              </p:cNvSpPr>
              <p:nvPr/>
            </p:nvSpPr>
            <p:spPr bwMode="auto">
              <a:xfrm>
                <a:off x="4017" y="1217"/>
                <a:ext cx="59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fragflag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=1</a:t>
                </a:r>
              </a:p>
            </p:txBody>
          </p:sp>
          <p:sp>
            <p:nvSpPr>
              <p:cNvPr id="122" name="Text Box 23"/>
              <p:cNvSpPr txBox="1">
                <a:spLocks noChangeArrowheads="1"/>
              </p:cNvSpPr>
              <p:nvPr/>
            </p:nvSpPr>
            <p:spPr bwMode="auto">
              <a:xfrm>
                <a:off x="3230" y="1205"/>
                <a:ext cx="52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length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=1500</a:t>
                </a:r>
              </a:p>
            </p:txBody>
          </p:sp>
          <p:sp>
            <p:nvSpPr>
              <p:cNvPr id="123" name="Line 24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24" name="Line 25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25" name="Line 26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26" name="Line 27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27" name="Line 28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28" name="Rectangle 29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7" name="Group 30"/>
            <p:cNvGrpSpPr>
              <a:grpSpLocks/>
            </p:cNvGrpSpPr>
            <p:nvPr/>
          </p:nvGrpSpPr>
          <p:grpSpPr bwMode="auto">
            <a:xfrm>
              <a:off x="2613" y="2570"/>
              <a:ext cx="2676" cy="416"/>
              <a:chOff x="3006" y="1205"/>
              <a:chExt cx="2676" cy="416"/>
            </a:xfrm>
          </p:grpSpPr>
          <p:sp>
            <p:nvSpPr>
              <p:cNvPr id="105" name="Rectangle 31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32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Text Box 33"/>
              <p:cNvSpPr txBox="1">
                <a:spLocks noChangeArrowheads="1"/>
              </p:cNvSpPr>
              <p:nvPr/>
            </p:nvSpPr>
            <p:spPr bwMode="auto">
              <a:xfrm>
                <a:off x="3734" y="1205"/>
                <a:ext cx="2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ID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=x</a:t>
                </a:r>
              </a:p>
            </p:txBody>
          </p:sp>
          <p:sp>
            <p:nvSpPr>
              <p:cNvPr id="108" name="Text Box 34"/>
              <p:cNvSpPr txBox="1">
                <a:spLocks noChangeArrowheads="1"/>
              </p:cNvSpPr>
              <p:nvPr/>
            </p:nvSpPr>
            <p:spPr bwMode="auto">
              <a:xfrm>
                <a:off x="4648" y="1217"/>
                <a:ext cx="4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offset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=185</a:t>
                </a:r>
              </a:p>
            </p:txBody>
          </p:sp>
          <p:sp>
            <p:nvSpPr>
              <p:cNvPr id="109" name="Text Box 35"/>
              <p:cNvSpPr txBox="1">
                <a:spLocks noChangeArrowheads="1"/>
              </p:cNvSpPr>
              <p:nvPr/>
            </p:nvSpPr>
            <p:spPr bwMode="auto">
              <a:xfrm>
                <a:off x="4017" y="1217"/>
                <a:ext cx="59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fragflag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=1</a:t>
                </a:r>
              </a:p>
            </p:txBody>
          </p:sp>
          <p:sp>
            <p:nvSpPr>
              <p:cNvPr id="110" name="Text Box 36"/>
              <p:cNvSpPr txBox="1">
                <a:spLocks noChangeArrowheads="1"/>
              </p:cNvSpPr>
              <p:nvPr/>
            </p:nvSpPr>
            <p:spPr bwMode="auto">
              <a:xfrm>
                <a:off x="3230" y="1205"/>
                <a:ext cx="52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length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=1500</a:t>
                </a:r>
              </a:p>
            </p:txBody>
          </p:sp>
          <p:sp>
            <p:nvSpPr>
              <p:cNvPr id="111" name="Line 37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2" name="Line 38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3" name="Line 39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4" name="Line 40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5" name="Line 41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16" name="Rectangle 42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8" name="Group 43"/>
            <p:cNvGrpSpPr>
              <a:grpSpLocks/>
            </p:cNvGrpSpPr>
            <p:nvPr/>
          </p:nvGrpSpPr>
          <p:grpSpPr bwMode="auto">
            <a:xfrm>
              <a:off x="2607" y="3092"/>
              <a:ext cx="2676" cy="416"/>
              <a:chOff x="3006" y="1205"/>
              <a:chExt cx="2676" cy="416"/>
            </a:xfrm>
          </p:grpSpPr>
          <p:sp>
            <p:nvSpPr>
              <p:cNvPr id="93" name="Rectangle 44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45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95" name="Text Box 46"/>
              <p:cNvSpPr txBox="1">
                <a:spLocks noChangeArrowheads="1"/>
              </p:cNvSpPr>
              <p:nvPr/>
            </p:nvSpPr>
            <p:spPr bwMode="auto">
              <a:xfrm>
                <a:off x="3734" y="1205"/>
                <a:ext cx="2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ID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=x</a:t>
                </a:r>
              </a:p>
            </p:txBody>
          </p:sp>
          <p:sp>
            <p:nvSpPr>
              <p:cNvPr id="96" name="Text Box 47"/>
              <p:cNvSpPr txBox="1">
                <a:spLocks noChangeArrowheads="1"/>
              </p:cNvSpPr>
              <p:nvPr/>
            </p:nvSpPr>
            <p:spPr bwMode="auto">
              <a:xfrm>
                <a:off x="4648" y="1217"/>
                <a:ext cx="4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offset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=370</a:t>
                </a:r>
              </a:p>
            </p:txBody>
          </p:sp>
          <p:sp>
            <p:nvSpPr>
              <p:cNvPr id="97" name="Text Box 48"/>
              <p:cNvSpPr txBox="1">
                <a:spLocks noChangeArrowheads="1"/>
              </p:cNvSpPr>
              <p:nvPr/>
            </p:nvSpPr>
            <p:spPr bwMode="auto">
              <a:xfrm>
                <a:off x="4017" y="1217"/>
                <a:ext cx="59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fragflag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=0</a:t>
                </a:r>
              </a:p>
            </p:txBody>
          </p:sp>
          <p:sp>
            <p:nvSpPr>
              <p:cNvPr id="98" name="Text Box 49"/>
              <p:cNvSpPr txBox="1">
                <a:spLocks noChangeArrowheads="1"/>
              </p:cNvSpPr>
              <p:nvPr/>
            </p:nvSpPr>
            <p:spPr bwMode="auto">
              <a:xfrm>
                <a:off x="3230" y="1205"/>
                <a:ext cx="52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length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=1040</a:t>
                </a:r>
              </a:p>
            </p:txBody>
          </p:sp>
          <p:sp>
            <p:nvSpPr>
              <p:cNvPr id="99" name="Line 50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0" name="Line 51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1" name="Line 52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2" name="Line 53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3" name="Line 54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4" name="Rectangle 55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Gill Sans MT" panose="020B0502020104020203" pitchFamily="34" charset="0"/>
                    <a:cs typeface="Gill Sans MT" panose="020B0502020104020203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9" name="Freeform 56"/>
            <p:cNvSpPr>
              <a:spLocks/>
            </p:cNvSpPr>
            <p:nvPr/>
          </p:nvSpPr>
          <p:spPr bwMode="auto">
            <a:xfrm>
              <a:off x="2337" y="1443"/>
              <a:ext cx="210" cy="1362"/>
            </a:xfrm>
            <a:custGeom>
              <a:avLst/>
              <a:gdLst>
                <a:gd name="T0" fmla="*/ 0 w 210"/>
                <a:gd name="T1" fmla="*/ 0 h 1362"/>
                <a:gd name="T2" fmla="*/ 0 w 210"/>
                <a:gd name="T3" fmla="*/ 1362 h 1362"/>
                <a:gd name="T4" fmla="*/ 210 w 210"/>
                <a:gd name="T5" fmla="*/ 858 h 1362"/>
                <a:gd name="T6" fmla="*/ 0 60000 65536"/>
                <a:gd name="T7" fmla="*/ 0 60000 65536"/>
                <a:gd name="T8" fmla="*/ 0 60000 65536"/>
                <a:gd name="T9" fmla="*/ 0 w 210"/>
                <a:gd name="T10" fmla="*/ 0 h 1362"/>
                <a:gd name="T11" fmla="*/ 210 w 210"/>
                <a:gd name="T12" fmla="*/ 1362 h 1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" h="1362">
                  <a:moveTo>
                    <a:pt x="0" y="0"/>
                  </a:moveTo>
                  <a:lnTo>
                    <a:pt x="0" y="1362"/>
                  </a:lnTo>
                  <a:lnTo>
                    <a:pt x="210" y="858"/>
                  </a:lnTo>
                </a:path>
              </a:pathLst>
            </a:custGeom>
            <a:noFill/>
            <a:ln w="19050" cap="flat" cmpd="sng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0" name="Line 57"/>
            <p:cNvSpPr>
              <a:spLocks noChangeShapeType="1"/>
            </p:cNvSpPr>
            <p:nvPr/>
          </p:nvSpPr>
          <p:spPr bwMode="auto">
            <a:xfrm>
              <a:off x="2337" y="2787"/>
              <a:ext cx="228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1" name="Line 58"/>
            <p:cNvSpPr>
              <a:spLocks noChangeShapeType="1"/>
            </p:cNvSpPr>
            <p:nvPr/>
          </p:nvSpPr>
          <p:spPr bwMode="auto">
            <a:xfrm>
              <a:off x="2343" y="2793"/>
              <a:ext cx="210" cy="498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2" name="Text Box 59"/>
            <p:cNvSpPr txBox="1">
              <a:spLocks noChangeArrowheads="1"/>
            </p:cNvSpPr>
            <p:nvPr/>
          </p:nvSpPr>
          <p:spPr bwMode="auto">
            <a:xfrm>
              <a:off x="2321" y="1490"/>
              <a:ext cx="19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solidFill>
                    <a:srgbClr val="CC0000"/>
                  </a:solidFill>
                  <a:latin typeface="Arial" panose="020B0604020202020204" pitchFamily="34" charset="0"/>
                </a:rPr>
                <a:t>one large datagram becomes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solidFill>
                    <a:srgbClr val="CC0000"/>
                  </a:solidFill>
                  <a:latin typeface="Arial" panose="020B0604020202020204" pitchFamily="34" charset="0"/>
                </a:rPr>
                <a:t>several smaller datagrams</a:t>
              </a:r>
            </a:p>
          </p:txBody>
        </p:sp>
      </p:grpSp>
      <p:sp>
        <p:nvSpPr>
          <p:cNvPr id="129" name="Rectangle 60"/>
          <p:cNvSpPr>
            <a:spLocks noChangeArrowheads="1"/>
          </p:cNvSpPr>
          <p:nvPr/>
        </p:nvSpPr>
        <p:spPr bwMode="auto">
          <a:xfrm>
            <a:off x="1992052" y="1380542"/>
            <a:ext cx="2830512" cy="167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Gill Sans MT" panose="020B0502020104020203" pitchFamily="34" charset="0"/>
                <a:cs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CC0000"/>
                </a:solidFill>
              </a:rPr>
              <a:t>example:</a:t>
            </a:r>
          </a:p>
          <a:p>
            <a:pP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 dirty="0"/>
              <a:t>4000 byte datagram</a:t>
            </a:r>
          </a:p>
          <a:p>
            <a:pP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 dirty="0"/>
              <a:t>MTU = 1500 bytes</a:t>
            </a:r>
          </a:p>
          <a:p>
            <a:pPr>
              <a:buSzPct val="65000"/>
              <a:buFont typeface="Wingdings" panose="05000000000000000000" pitchFamily="2" charset="2"/>
              <a:buChar char="v"/>
            </a:pPr>
            <a:endParaRPr lang="en-US" altLang="en-US" sz="2000" dirty="0"/>
          </a:p>
        </p:txBody>
      </p:sp>
      <p:sp>
        <p:nvSpPr>
          <p:cNvPr id="130" name="Text Box 61"/>
          <p:cNvSpPr txBox="1">
            <a:spLocks noChangeArrowheads="1"/>
          </p:cNvSpPr>
          <p:nvPr/>
        </p:nvSpPr>
        <p:spPr bwMode="auto">
          <a:xfrm>
            <a:off x="1973795" y="3238500"/>
            <a:ext cx="23272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Gill Sans MT" panose="020B0502020104020203" pitchFamily="34" charset="0"/>
                <a:cs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1480 bytes in </a:t>
            </a:r>
            <a:br>
              <a:rPr lang="en-US" altLang="en-US" sz="1800" dirty="0">
                <a:latin typeface="Arial" panose="020B0604020202020204" pitchFamily="34" charset="0"/>
              </a:rPr>
            </a:br>
            <a:r>
              <a:rPr lang="en-US" altLang="en-US" sz="1800" dirty="0">
                <a:latin typeface="Arial" panose="020B0604020202020204" pitchFamily="34" charset="0"/>
              </a:rPr>
              <a:t>data </a:t>
            </a:r>
            <a:r>
              <a:rPr lang="en-US" altLang="en-US" sz="1800" dirty="0" smtClean="0">
                <a:latin typeface="Arial" panose="020B0604020202020204" pitchFamily="34" charset="0"/>
              </a:rPr>
              <a:t>field </a:t>
            </a:r>
            <a:r>
              <a:rPr lang="en-US" altLang="en-US" sz="1800" i="1" u="sng" dirty="0" smtClean="0">
                <a:solidFill>
                  <a:srgbClr val="FF0000"/>
                </a:solidFill>
                <a:latin typeface="Arial" panose="020B0604020202020204" pitchFamily="34" charset="0"/>
              </a:rPr>
              <a:t>20 O/</a:t>
            </a:r>
            <a:r>
              <a:rPr lang="en-US" altLang="en-US" sz="1800" i="1" u="sng" dirty="0">
                <a:solidFill>
                  <a:srgbClr val="FF000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1" name="Text Box 63"/>
          <p:cNvSpPr txBox="1">
            <a:spLocks noChangeArrowheads="1"/>
          </p:cNvSpPr>
          <p:nvPr/>
        </p:nvSpPr>
        <p:spPr bwMode="auto">
          <a:xfrm>
            <a:off x="4047070" y="4040188"/>
            <a:ext cx="946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Gill Sans MT" panose="020B0502020104020203" pitchFamily="34" charset="0"/>
                <a:cs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offset =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1480/8 </a:t>
            </a:r>
          </a:p>
        </p:txBody>
      </p:sp>
      <p:sp>
        <p:nvSpPr>
          <p:cNvPr id="132" name="Rectangle 66"/>
          <p:cNvSpPr txBox="1">
            <a:spLocks noChangeArrowheads="1"/>
          </p:cNvSpPr>
          <p:nvPr/>
        </p:nvSpPr>
        <p:spPr>
          <a:xfrm>
            <a:off x="2184932" y="185738"/>
            <a:ext cx="7772400" cy="9302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mtClean="0">
                <a:ea typeface="ＭＳ Ｐゴシック" charset="0"/>
              </a:rPr>
              <a:t>IP fragmentation, reassembly</a:t>
            </a:r>
            <a:endParaRPr lang="en-US" dirty="0">
              <a:ea typeface="ＭＳ Ｐゴシック" charset="0"/>
            </a:endParaRPr>
          </a:p>
        </p:txBody>
      </p:sp>
      <p:pic>
        <p:nvPicPr>
          <p:cNvPr id="133" name="Picture 6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557" y="88106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" name="Line 68"/>
          <p:cNvSpPr>
            <a:spLocks noChangeShapeType="1"/>
          </p:cNvSpPr>
          <p:nvPr/>
        </p:nvSpPr>
        <p:spPr bwMode="auto">
          <a:xfrm>
            <a:off x="3637495" y="3590925"/>
            <a:ext cx="2619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  <p:sp>
        <p:nvSpPr>
          <p:cNvPr id="135" name="Line 69"/>
          <p:cNvSpPr>
            <a:spLocks noChangeShapeType="1"/>
          </p:cNvSpPr>
          <p:nvPr/>
        </p:nvSpPr>
        <p:spPr bwMode="auto">
          <a:xfrm flipH="1">
            <a:off x="3970870" y="4394200"/>
            <a:ext cx="4672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  <p:sp>
        <p:nvSpPr>
          <p:cNvPr id="13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75888" y="6475413"/>
            <a:ext cx="561975" cy="273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Gill Sans MT" panose="020B0502020104020203" pitchFamily="34" charset="0"/>
                <a:cs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4-</a:t>
            </a:r>
            <a:fld id="{2B423505-E249-42A9-8270-2BAF9943E6BF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37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8894675" y="6475413"/>
            <a:ext cx="2178050" cy="24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Gill Sans MT" panose="020B0502020104020203" pitchFamily="34" charset="0"/>
                <a:cs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solidFill>
                  <a:srgbClr val="00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Network Layer: Data Plane</a:t>
            </a:r>
          </a:p>
        </p:txBody>
      </p:sp>
      <p:sp>
        <p:nvSpPr>
          <p:cNvPr id="138" name="Text Box 61"/>
          <p:cNvSpPr txBox="1">
            <a:spLocks noChangeArrowheads="1"/>
          </p:cNvSpPr>
          <p:nvPr/>
        </p:nvSpPr>
        <p:spPr bwMode="auto">
          <a:xfrm>
            <a:off x="1980161" y="3992814"/>
            <a:ext cx="23272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Gill Sans MT" panose="020B0502020104020203" pitchFamily="34" charset="0"/>
                <a:cs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1480 bytes in </a:t>
            </a:r>
            <a:br>
              <a:rPr lang="en-US" altLang="en-US" sz="1800" dirty="0">
                <a:latin typeface="Arial" panose="020B0604020202020204" pitchFamily="34" charset="0"/>
              </a:rPr>
            </a:br>
            <a:r>
              <a:rPr lang="en-US" altLang="en-US" sz="1800" dirty="0">
                <a:latin typeface="Arial" panose="020B0604020202020204" pitchFamily="34" charset="0"/>
              </a:rPr>
              <a:t>data </a:t>
            </a:r>
            <a:r>
              <a:rPr lang="en-US" altLang="en-US" sz="1800" dirty="0" smtClean="0">
                <a:latin typeface="Arial" panose="020B0604020202020204" pitchFamily="34" charset="0"/>
              </a:rPr>
              <a:t>field </a:t>
            </a:r>
            <a:r>
              <a:rPr lang="en-US" altLang="en-US" sz="1800" i="1" u="sng" dirty="0" smtClean="0">
                <a:solidFill>
                  <a:srgbClr val="FF0000"/>
                </a:solidFill>
                <a:latin typeface="Arial" panose="020B0604020202020204" pitchFamily="34" charset="0"/>
              </a:rPr>
              <a:t>20 O/H</a:t>
            </a:r>
            <a:endParaRPr lang="en-US" altLang="en-US" sz="1800" i="1" u="sng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9" name="Text Box 61"/>
          <p:cNvSpPr txBox="1">
            <a:spLocks noChangeArrowheads="1"/>
          </p:cNvSpPr>
          <p:nvPr/>
        </p:nvSpPr>
        <p:spPr bwMode="auto">
          <a:xfrm>
            <a:off x="1997608" y="4762249"/>
            <a:ext cx="32781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  <a:cs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Gill Sans MT" panose="020B0502020104020203" pitchFamily="34" charset="0"/>
                <a:cs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Gill Sans MT" panose="020B0502020104020203" pitchFamily="34" charset="0"/>
                <a:cs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smtClean="0">
                <a:latin typeface="Arial" panose="020B0604020202020204" pitchFamily="34" charset="0"/>
              </a:rPr>
              <a:t>1040 </a:t>
            </a:r>
            <a:r>
              <a:rPr lang="en-US" altLang="en-US" sz="1800" dirty="0">
                <a:latin typeface="Arial" panose="020B0604020202020204" pitchFamily="34" charset="0"/>
              </a:rPr>
              <a:t>bytes in </a:t>
            </a:r>
            <a:br>
              <a:rPr lang="en-US" altLang="en-US" sz="1800" dirty="0">
                <a:latin typeface="Arial" panose="020B0604020202020204" pitchFamily="34" charset="0"/>
              </a:rPr>
            </a:br>
            <a:r>
              <a:rPr lang="en-US" altLang="en-US" sz="1800" dirty="0">
                <a:latin typeface="Arial" panose="020B0604020202020204" pitchFamily="34" charset="0"/>
              </a:rPr>
              <a:t>data </a:t>
            </a:r>
            <a:r>
              <a:rPr lang="en-US" altLang="en-US" sz="1800" dirty="0" smtClean="0">
                <a:latin typeface="Arial" panose="020B0604020202020204" pitchFamily="34" charset="0"/>
              </a:rPr>
              <a:t>field </a:t>
            </a:r>
            <a:r>
              <a:rPr lang="en-US" altLang="en-US" sz="1800" i="1" u="sng" dirty="0" smtClean="0">
                <a:solidFill>
                  <a:srgbClr val="FF0000"/>
                </a:solidFill>
                <a:latin typeface="Arial" panose="020B0604020202020204" pitchFamily="34" charset="0"/>
              </a:rPr>
              <a:t>20 O/H (not shown – here is a lot of room in this fragment)</a:t>
            </a:r>
            <a:endParaRPr lang="en-US" altLang="en-US" sz="1800" i="1" u="sng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61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  <p:bldP spid="131" grpId="0"/>
      <p:bldP spid="134" grpId="0" animBg="1"/>
      <p:bldP spid="135" grpId="0" animBg="1"/>
      <p:bldP spid="138" grpId="0"/>
      <p:bldP spid="1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MS PGothic</vt:lpstr>
      <vt:lpstr>MS PGothic</vt:lpstr>
      <vt:lpstr>Arial</vt:lpstr>
      <vt:lpstr>Calibri</vt:lpstr>
      <vt:lpstr>Calibri Light</vt:lpstr>
      <vt:lpstr>Gill Sans MT</vt:lpstr>
      <vt:lpstr>Tahoma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Balbir Gill</dc:creator>
  <cp:lastModifiedBy>Balbir Gill</cp:lastModifiedBy>
  <cp:revision>2</cp:revision>
  <dcterms:created xsi:type="dcterms:W3CDTF">2017-07-12T20:52:55Z</dcterms:created>
  <dcterms:modified xsi:type="dcterms:W3CDTF">2017-07-12T20:53:46Z</dcterms:modified>
</cp:coreProperties>
</file>