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6"/>
  </p:notesMasterIdLst>
  <p:sldIdLst>
    <p:sldId id="256" r:id="rId2"/>
    <p:sldId id="325" r:id="rId3"/>
    <p:sldId id="362" r:id="rId4"/>
    <p:sldId id="285" r:id="rId5"/>
    <p:sldId id="286" r:id="rId6"/>
    <p:sldId id="258" r:id="rId7"/>
    <p:sldId id="327" r:id="rId8"/>
    <p:sldId id="259" r:id="rId9"/>
    <p:sldId id="287" r:id="rId10"/>
    <p:sldId id="335" r:id="rId11"/>
    <p:sldId id="263" r:id="rId12"/>
    <p:sldId id="264" r:id="rId13"/>
    <p:sldId id="330" r:id="rId14"/>
    <p:sldId id="331" r:id="rId15"/>
    <p:sldId id="318" r:id="rId16"/>
    <p:sldId id="328" r:id="rId17"/>
    <p:sldId id="332" r:id="rId18"/>
    <p:sldId id="339" r:id="rId19"/>
    <p:sldId id="333" r:id="rId20"/>
    <p:sldId id="334" r:id="rId21"/>
    <p:sldId id="329" r:id="rId22"/>
    <p:sldId id="265" r:id="rId23"/>
    <p:sldId id="345" r:id="rId24"/>
    <p:sldId id="346" r:id="rId25"/>
    <p:sldId id="359" r:id="rId26"/>
    <p:sldId id="341" r:id="rId27"/>
    <p:sldId id="343" r:id="rId28"/>
    <p:sldId id="342" r:id="rId29"/>
    <p:sldId id="356" r:id="rId30"/>
    <p:sldId id="347" r:id="rId31"/>
    <p:sldId id="348" r:id="rId32"/>
    <p:sldId id="349" r:id="rId33"/>
    <p:sldId id="350" r:id="rId34"/>
    <p:sldId id="351" r:id="rId35"/>
    <p:sldId id="360" r:id="rId36"/>
    <p:sldId id="354" r:id="rId37"/>
    <p:sldId id="355" r:id="rId38"/>
    <p:sldId id="319" r:id="rId39"/>
    <p:sldId id="357" r:id="rId40"/>
    <p:sldId id="275" r:id="rId41"/>
    <p:sldId id="276" r:id="rId42"/>
    <p:sldId id="361" r:id="rId43"/>
    <p:sldId id="277" r:id="rId44"/>
    <p:sldId id="280" r:id="rId4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11" d="100"/>
          <a:sy n="111" d="100"/>
        </p:scale>
        <p:origin x="-1600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notesMaster" Target="notesMasters/notesMaster1.xml"/><Relationship Id="rId47" Type="http://schemas.openxmlformats.org/officeDocument/2006/relationships/presProps" Target="presProps.xml"/><Relationship Id="rId48" Type="http://schemas.openxmlformats.org/officeDocument/2006/relationships/viewProps" Target="viewProps.xml"/><Relationship Id="rId49" Type="http://schemas.openxmlformats.org/officeDocument/2006/relationships/theme" Target="theme/theme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0A5B0D1-AFE2-0B4F-8E86-9744616E5591}" type="datetime1">
              <a:rPr lang="en-US"/>
              <a:pPr>
                <a:defRPr/>
              </a:pPr>
              <a:t>7/4/17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93EA282-1ECE-2448-86A1-D76CAB0584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4611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Outline</a:t>
            </a:r>
          </a:p>
          <a:p>
            <a:pPr eaLnBrk="1" hangingPunct="1">
              <a:buFontTx/>
              <a:buAutoNum type="arabi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Random variables.</a:t>
            </a:r>
          </a:p>
          <a:p>
            <a:pPr eaLnBrk="1" hangingPunct="1">
              <a:buFontTx/>
              <a:buAutoNum type="arabi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Joint distribuiton.</a:t>
            </a:r>
          </a:p>
          <a:p>
            <a:pPr eaLnBrk="1" hangingPunct="1">
              <a:buFontTx/>
              <a:buAutoNum type="arabi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Probability calculus.</a:t>
            </a:r>
          </a:p>
          <a:p>
            <a:pPr eaLnBrk="1" hangingPunct="1">
              <a:buFontTx/>
              <a:buAutoNum type="arabi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Marginalization.</a:t>
            </a:r>
          </a:p>
          <a:p>
            <a:pPr eaLnBrk="1" hangingPunct="1">
              <a:buFontTx/>
              <a:buAutoNum type="arabi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Conditional probabilities.</a:t>
            </a:r>
          </a:p>
          <a:p>
            <a:pPr eaLnBrk="1" hangingPunct="1">
              <a:buFontTx/>
              <a:buAutoNum type="arabi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Product rule.</a:t>
            </a:r>
          </a:p>
          <a:p>
            <a:pPr eaLnBrk="1" hangingPunct="1">
              <a:buFontTx/>
              <a:buAutoNum type="arabi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These two go into next lecture.</a:t>
            </a:r>
          </a:p>
          <a:p>
            <a:pPr eaLnBrk="1" hangingPunct="1">
              <a:buFontTx/>
              <a:buAutoNum type="arabi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Bayes</a:t>
            </a:r>
            <a:r>
              <a:rPr lang="ja-JP" altLang="en-US">
                <a:latin typeface="Calibri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>
                <a:latin typeface="Calibri" charset="0"/>
                <a:ea typeface="ＭＳ Ｐゴシック" charset="0"/>
                <a:cs typeface="ＭＳ Ｐゴシック" charset="0"/>
              </a:rPr>
              <a:t> theorem.</a:t>
            </a:r>
          </a:p>
          <a:p>
            <a:pPr eaLnBrk="1" hangingPunct="1">
              <a:buFontTx/>
              <a:buAutoNum type="arabi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Independence.</a:t>
            </a:r>
          </a:p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Tx/>
              <a:buAutoNum type="arabicPeriod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Maybe try this: show examples of every rule in Bayes net. So just do joint distribution and marginalization first. Then do independence and conditional independence using a Bayes net example.</a:t>
            </a: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381BA1B-B2B6-E24F-BE52-2E8E61756881}" type="slidenum">
              <a:rPr lang="en-US" sz="1200"/>
              <a:pPr eaLnBrk="1" hangingPunct="1"/>
              <a:t>1</a:t>
            </a:fld>
            <a:endParaRPr 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sp>
      <p:sp>
        <p:nvSpPr>
          <p:cNvPr id="409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Fill in Cavity value later</a:t>
            </a:r>
          </a:p>
        </p:txBody>
      </p:sp>
      <p:sp>
        <p:nvSpPr>
          <p:cNvPr id="409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458177D-8FDC-0C41-BDFE-564063ADC5CD}" type="slidenum">
              <a:rPr lang="en-US" sz="1200"/>
              <a:pPr eaLnBrk="1" hangingPunct="1"/>
              <a:t>13</a:t>
            </a:fld>
            <a:endParaRPr lang="en-US" sz="12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sp>
      <p:sp>
        <p:nvSpPr>
          <p:cNvPr id="430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Use sentences that are used later.</a:t>
            </a:r>
          </a:p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2</a:t>
            </a:r>
            <a:r>
              <a:rPr lang="en-US" baseline="30000">
                <a:latin typeface="Calibri" charset="0"/>
                <a:ea typeface="ＭＳ Ｐゴシック" charset="0"/>
                <a:cs typeface="ＭＳ Ｐゴシック" charset="0"/>
              </a:rPr>
              <a:t>nd</a:t>
            </a: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 sentence should have higher probability.</a:t>
            </a:r>
          </a:p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Exercise: Prove that if A entails B, then P(A) &gt;= P(B).</a:t>
            </a:r>
          </a:p>
        </p:txBody>
      </p:sp>
      <p:sp>
        <p:nvSpPr>
          <p:cNvPr id="430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71FAC19-85AA-0644-91CA-C10455C3A3FC}" type="slidenum">
              <a:rPr lang="en-US" sz="1200"/>
              <a:pPr eaLnBrk="1" hangingPunct="1"/>
              <a:t>14</a:t>
            </a:fld>
            <a:endParaRPr lang="en-US" sz="12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sp>
      <p:sp>
        <p:nvSpPr>
          <p:cNvPr id="450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50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D5B38F9-30DE-5A42-82F9-5645E07A25A5}" type="slidenum">
              <a:rPr lang="en-US" sz="1200"/>
              <a:pPr eaLnBrk="1" hangingPunct="1"/>
              <a:t>15</a:t>
            </a:fld>
            <a:endParaRPr lang="en-US"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sp>
      <p:sp>
        <p:nvSpPr>
          <p:cNvPr id="4813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Give examples: P(toothache, not cavity, toothache or cavity, as needed before).</a:t>
            </a:r>
          </a:p>
        </p:txBody>
      </p:sp>
      <p:sp>
        <p:nvSpPr>
          <p:cNvPr id="481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470832E-9BBA-034B-AF3A-3AE03F182E5A}" type="slidenum">
              <a:rPr lang="en-US" sz="1200"/>
              <a:pPr eaLnBrk="1" hangingPunct="1"/>
              <a:t>17</a:t>
            </a:fld>
            <a:endParaRPr lang="en-US"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sp>
      <p:sp>
        <p:nvSpPr>
          <p:cNvPr id="512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12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E34A796-F06E-4748-B6B9-9BF8B3737E71}" type="slidenum">
              <a:rPr lang="en-US" sz="1200"/>
              <a:pPr eaLnBrk="1" hangingPunct="1"/>
              <a:t>19</a:t>
            </a:fld>
            <a:endParaRPr lang="en-US" sz="12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sp>
      <p:sp>
        <p:nvSpPr>
          <p:cNvPr id="5325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32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97F2875-46FD-C343-B6CE-54F43206C940}" type="slidenum">
              <a:rPr lang="en-US" sz="1200"/>
              <a:pPr eaLnBrk="1" hangingPunct="1"/>
              <a:t>20</a:t>
            </a:fld>
            <a:endParaRPr lang="en-US" sz="120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Logic: rewrite rules: infer new sentences from previous ones.</a:t>
            </a:r>
          </a:p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Probability: infer new probabilities from previous ones.</a:t>
            </a:r>
          </a:p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---</a:t>
            </a:r>
          </a:p>
          <a:p>
            <a:pPr>
              <a:buFontTx/>
              <a:buChar char="•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Assignment prove 1- rule,</a:t>
            </a:r>
          </a:p>
          <a:p>
            <a:pPr>
              <a:buFontTx/>
              <a:buChar char="•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 prove that entailment means lower probability.</a:t>
            </a:r>
          </a:p>
          <a:p>
            <a:pPr>
              <a:buFontTx/>
              <a:buChar char="•"/>
            </a:pP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52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5B6089E-C19C-AE4E-8C0D-CFB5BDC6C919}" type="slidenum">
              <a:rPr lang="en-US" sz="1200"/>
              <a:pPr eaLnBrk="1" hangingPunct="1"/>
              <a:t>21</a:t>
            </a:fld>
            <a:endParaRPr lang="en-US" sz="12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sp>
      <p:sp>
        <p:nvSpPr>
          <p:cNvPr id="6349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Logical equivalence connects probability and logic.</a:t>
            </a:r>
          </a:p>
          <a:p>
            <a:pPr eaLnBrk="1" hangingPunct="1"/>
            <a:r>
              <a:rPr lang="ja-JP" altLang="en-US">
                <a:latin typeface="Calibri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>
                <a:latin typeface="Calibri" charset="0"/>
                <a:ea typeface="ＭＳ Ｐゴシック" charset="0"/>
                <a:cs typeface="ＭＳ Ｐゴシック" charset="0"/>
              </a:rPr>
              <a:t>True</a:t>
            </a:r>
            <a:r>
              <a:rPr lang="ja-JP" altLang="en-US">
                <a:latin typeface="Calibri" charset="0"/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>
                <a:latin typeface="Calibri" charset="0"/>
                <a:ea typeface="ＭＳ Ｐゴシック" charset="0"/>
                <a:cs typeface="ＭＳ Ｐゴシック" charset="0"/>
              </a:rPr>
              <a:t> is a constant sentence that is true in all possible worlds.</a:t>
            </a: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34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85070F9-401A-D642-B51B-D70975F45C39}" type="slidenum">
              <a:rPr lang="en-US" sz="1200"/>
              <a:pPr eaLnBrk="1" hangingPunct="1"/>
              <a:t>22</a:t>
            </a:fld>
            <a:endParaRPr lang="en-US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sp>
      <p:sp>
        <p:nvSpPr>
          <p:cNvPr id="6553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Spot the pattern – which rule am I using?</a:t>
            </a:r>
          </a:p>
        </p:txBody>
      </p:sp>
      <p:sp>
        <p:nvSpPr>
          <p:cNvPr id="6553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4049CA2-8EA6-2748-8ACE-E4FE8C0EB5CB}" type="slidenum">
              <a:rPr lang="en-US" sz="1200"/>
              <a:pPr eaLnBrk="1" hangingPunct="1"/>
              <a:t>23</a:t>
            </a:fld>
            <a:endParaRPr lang="en-US" sz="12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sp>
      <p:sp>
        <p:nvSpPr>
          <p:cNvPr id="6758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>
              <a:buFontTx/>
              <a:buChar char="•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This shows how logical reasoning is an important part of probabilistic reasoning. </a:t>
            </a:r>
          </a:p>
          <a:p>
            <a:pPr marL="171450" indent="-171450">
              <a:buFontTx/>
              <a:buChar char="•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Often easier to determine probability after transforming expression into a logically equivalent form.</a:t>
            </a:r>
          </a:p>
        </p:txBody>
      </p:sp>
      <p:sp>
        <p:nvSpPr>
          <p:cNvPr id="675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D52824E-ACEC-A243-8A7F-9E2DC36754F7}" type="slidenum">
              <a:rPr lang="en-US" sz="1200"/>
              <a:pPr eaLnBrk="1" hangingPunct="1"/>
              <a:t>24</a:t>
            </a:fld>
            <a:endParaRPr 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Comparison to game theory. How can you have full observability with nondeterminism? E.g. GPS system: knows its state, but doesn</a:t>
            </a:r>
            <a:r>
              <a:rPr lang="ja-JP" altLang="en-US">
                <a:latin typeface="Calibri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>
                <a:latin typeface="Calibri" charset="0"/>
                <a:ea typeface="ＭＳ Ｐゴシック" charset="0"/>
                <a:cs typeface="ＭＳ Ｐゴシック" charset="0"/>
              </a:rPr>
              <a:t>t know whether driver will follow its instructions. Can argue philosophically that nondeterminism involves partial observability because there must be hidden factors that determine outcome.</a:t>
            </a: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FDE167F-213A-C248-B951-D7EEABBBAECD}" type="slidenum">
              <a:rPr lang="en-US" sz="1200"/>
              <a:pPr eaLnBrk="1" hangingPunct="1"/>
              <a:t>2</a:t>
            </a:fld>
            <a:endParaRPr lang="en-US" sz="12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sp>
      <p:sp>
        <p:nvSpPr>
          <p:cNvPr id="706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Assignment: fill in marginal over 2 variables.</a:t>
            </a:r>
          </a:p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Second and third problem look similar but are different in the target.</a:t>
            </a:r>
          </a:p>
        </p:txBody>
      </p:sp>
      <p:sp>
        <p:nvSpPr>
          <p:cNvPr id="706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7F365EE-76F9-B743-959D-95D1E9792631}" type="slidenum">
              <a:rPr lang="en-US" sz="1200"/>
              <a:pPr eaLnBrk="1" hangingPunct="1"/>
              <a:t>26</a:t>
            </a:fld>
            <a:endParaRPr lang="en-US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sp>
      <p:sp>
        <p:nvSpPr>
          <p:cNvPr id="727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Assignment: fill in marginal over 2 variables.</a:t>
            </a:r>
          </a:p>
        </p:txBody>
      </p:sp>
      <p:sp>
        <p:nvSpPr>
          <p:cNvPr id="727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3D44B68-4E31-4045-9743-FFDD8D3A6A74}" type="slidenum">
              <a:rPr lang="en-US" sz="1200"/>
              <a:pPr eaLnBrk="1" hangingPunct="1"/>
              <a:t>27</a:t>
            </a:fld>
            <a:endParaRPr lang="en-US" sz="12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sp>
      <p:sp>
        <p:nvSpPr>
          <p:cNvPr id="7987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Exercise: prove that conditioning leads to a well-defined normalized probability measure.</a:t>
            </a:r>
          </a:p>
        </p:txBody>
      </p:sp>
      <p:sp>
        <p:nvSpPr>
          <p:cNvPr id="798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1A2AA7B-FF2F-8241-AA95-BDDB5FA93BA7}" type="slidenum">
              <a:rPr lang="en-US" sz="1200"/>
              <a:pPr eaLnBrk="1" hangingPunct="1"/>
              <a:t>33</a:t>
            </a:fld>
            <a:endParaRPr lang="en-US" sz="12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sp>
      <p:sp>
        <p:nvSpPr>
          <p:cNvPr id="8294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The point: thinking about conditionals is easier than thinking about conjunctions</a:t>
            </a:r>
          </a:p>
        </p:txBody>
      </p:sp>
      <p:sp>
        <p:nvSpPr>
          <p:cNvPr id="829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70F91A2-A543-4348-A6E4-6DDC1E5C7A43}" type="slidenum">
              <a:rPr lang="en-US" sz="1200"/>
              <a:pPr eaLnBrk="1" hangingPunct="1"/>
              <a:t>35</a:t>
            </a:fld>
            <a:endParaRPr lang="en-US" sz="120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sp>
      <p:sp>
        <p:nvSpPr>
          <p:cNvPr id="8499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Product Rule: P(A,B) = P(A|B) x P(B)</a:t>
            </a:r>
          </a:p>
        </p:txBody>
      </p:sp>
      <p:sp>
        <p:nvSpPr>
          <p:cNvPr id="849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9C3C573-0B1E-DC46-A0D9-DA6FC65597B2}" type="slidenum">
              <a:rPr lang="en-US" sz="1200"/>
              <a:pPr eaLnBrk="1" hangingPunct="1"/>
              <a:t>36</a:t>
            </a:fld>
            <a:endParaRPr lang="en-US" sz="120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sp>
      <p:sp>
        <p:nvSpPr>
          <p:cNvPr id="8704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Product Rule: P(A,B) = P(A|B) x P(B)</a:t>
            </a:r>
          </a:p>
        </p:txBody>
      </p:sp>
      <p:sp>
        <p:nvSpPr>
          <p:cNvPr id="870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25E0818-E862-4843-9B53-26A98EAAD9CE}" type="slidenum">
              <a:rPr lang="en-US" sz="1200"/>
              <a:pPr eaLnBrk="1" hangingPunct="1"/>
              <a:t>37</a:t>
            </a:fld>
            <a:endParaRPr lang="en-US" sz="120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sp>
      <p:sp>
        <p:nvSpPr>
          <p:cNvPr id="9318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Solution:</a:t>
            </a:r>
          </a:p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1 or 2 -&gt; 3: use product rule.</a:t>
            </a:r>
            <a:br>
              <a:rPr lang="en-US">
                <a:latin typeface="Calibri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3 -&gt; 1: P(A|B) = P(A,B)/P(B) = P(A) x P(B) / P(B) = P(A).</a:t>
            </a:r>
          </a:p>
        </p:txBody>
      </p:sp>
      <p:sp>
        <p:nvSpPr>
          <p:cNvPr id="931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C24AE3B-A29A-8E45-B58C-35F6E0B147CD}" type="slidenum">
              <a:rPr lang="en-US" sz="1200"/>
              <a:pPr eaLnBrk="1" hangingPunct="1"/>
              <a:t>38</a:t>
            </a:fld>
            <a:endParaRPr lang="en-US" sz="120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sp>
      <p:sp>
        <p:nvSpPr>
          <p:cNvPr id="12083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08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6B7E517-83D7-CE44-8B10-F298CA3353F5}" type="slidenum">
              <a:rPr lang="en-US" sz="1200"/>
              <a:pPr eaLnBrk="1" hangingPunct="1"/>
              <a:t>40</a:t>
            </a:fld>
            <a:endParaRPr lang="en-US" sz="120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sp>
      <p:sp>
        <p:nvSpPr>
          <p:cNvPr id="12288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independence at bottom applies for all values of variables.</a:t>
            </a:r>
          </a:p>
          <a:p>
            <a:pPr eaLnBrk="1" hangingPunct="1"/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Demonstrate in </a:t>
            </a:r>
            <a:r>
              <a:rPr lang="en-US" dirty="0" err="1" smtClean="0">
                <a:latin typeface="Calibri" charset="0"/>
                <a:ea typeface="ＭＳ Ｐゴシック" charset="0"/>
                <a:cs typeface="ＭＳ Ｐゴシック" charset="0"/>
              </a:rPr>
              <a:t>Aispace</a:t>
            </a:r>
            <a:r>
              <a:rPr lang="en-US" dirty="0" smtClean="0">
                <a:latin typeface="Calibri" charset="0"/>
                <a:ea typeface="ＭＳ Ｐゴシック" charset="0"/>
                <a:cs typeface="ＭＳ Ｐゴシック" charset="0"/>
              </a:rPr>
              <a:t> tool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how </a:t>
            </a:r>
            <a:r>
              <a:rPr lang="en-US" baseline="0" dirty="0" err="1" smtClean="0">
                <a:latin typeface="Calibri" charset="0"/>
                <a:ea typeface="ＭＳ Ｐゴシック" charset="0"/>
                <a:cs typeface="ＭＳ Ｐゴシック" charset="0"/>
              </a:rPr>
              <a:t>probabilitiy</a:t>
            </a:r>
            <a:r>
              <a:rPr lang="en-US" baseline="0" dirty="0" smtClean="0">
                <a:latin typeface="Calibri" charset="0"/>
                <a:ea typeface="ＭＳ Ｐゴシック" charset="0"/>
                <a:cs typeface="ＭＳ Ｐゴシック" charset="0"/>
              </a:rPr>
              <a:t> </a:t>
            </a:r>
            <a:r>
              <a:rPr lang="en-US" baseline="0" smtClean="0">
                <a:latin typeface="Calibri" charset="0"/>
                <a:ea typeface="ＭＳ Ｐゴシック" charset="0"/>
                <a:cs typeface="ＭＳ Ｐゴシック" charset="0"/>
              </a:rPr>
              <a:t>doesn’t change.</a:t>
            </a:r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28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BF48225-98BC-7D46-B48B-7BA1A38CE57F}" type="slidenum">
              <a:rPr lang="en-US" sz="1200"/>
              <a:pPr eaLnBrk="1" hangingPunct="1"/>
              <a:t>41</a:t>
            </a:fld>
            <a:endParaRPr lang="en-US" sz="120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sp>
      <p:sp>
        <p:nvSpPr>
          <p:cNvPr id="12493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249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73E0C94-A86B-E546-86F6-B6781485F6D4}" type="slidenum">
              <a:rPr lang="en-US" sz="1200"/>
              <a:pPr eaLnBrk="1" hangingPunct="1"/>
              <a:t>43</a:t>
            </a:fld>
            <a:endParaRPr 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More examples in game theory part.</a:t>
            </a:r>
          </a:p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Other examples: invest in the stock market.</a:t>
            </a:r>
          </a:p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Believe in God?!</a:t>
            </a: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192C473-508D-1E4C-965B-6FD92E4018D4}" type="slidenum">
              <a:rPr lang="en-US" sz="1200"/>
              <a:pPr eaLnBrk="1" hangingPunct="1"/>
              <a:t>4</a:t>
            </a:fld>
            <a:endParaRPr lang="en-US" sz="120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sp>
      <p:sp>
        <p:nvSpPr>
          <p:cNvPr id="1474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Show in Aispace tool.</a:t>
            </a:r>
          </a:p>
        </p:txBody>
      </p:sp>
      <p:sp>
        <p:nvSpPr>
          <p:cNvPr id="147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15DD974-8AB4-3E42-907E-A1FCCC40C313}" type="slidenum">
              <a:rPr lang="en-US" sz="1200"/>
              <a:pPr eaLnBrk="1" hangingPunct="1"/>
              <a:t>44</a:t>
            </a:fld>
            <a:endParaRPr 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We have to act in spite of this!</a:t>
            </a:r>
          </a:p>
          <a:p>
            <a:pPr eaLnBrk="1" hangingPunct="1"/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 Drawing conclusions under uncertainty.</a:t>
            </a:r>
          </a:p>
          <a:p>
            <a:pPr eaLnBrk="1" hangingPunct="1"/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Connections with Statistics, Economics.</a:t>
            </a:r>
          </a:p>
          <a:p>
            <a:pPr eaLnBrk="1" hangingPunct="1"/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AI has developed other approaches to uncertainty, not covered in this course.</a:t>
            </a:r>
          </a:p>
          <a:p>
            <a:pPr eaLnBrk="1" hangingPunct="1"/>
            <a:r>
              <a:rPr lang="en-US" dirty="0">
                <a:latin typeface="Calibri" charset="0"/>
                <a:ea typeface="ＭＳ Ｐゴシック" charset="0"/>
                <a:cs typeface="ＭＳ Ｐゴシック" charset="0"/>
              </a:rPr>
              <a:t>Recall early discussion about intelligent action.</a:t>
            </a:r>
          </a:p>
          <a:p>
            <a:pPr eaLnBrk="1" hangingPunct="1"/>
            <a:endParaRPr lang="en-US" dirty="0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FA4A292-A9AE-9742-AB00-17361598EDF4}" type="slidenum">
              <a:rPr lang="en-US" sz="1200"/>
              <a:pPr eaLnBrk="1" hangingPunct="1"/>
              <a:t>5</a:t>
            </a:fld>
            <a:endParaRPr lang="en-US" sz="12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D8481C9-CD4A-144C-A44E-3285556988F3}" type="slidenum">
              <a:rPr lang="en-US" sz="1200"/>
              <a:pPr eaLnBrk="1" hangingPunct="1"/>
              <a:t>6</a:t>
            </a:fld>
            <a:endParaRPr lang="en-US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Other examples: no logical rule for skytrain checks.</a:t>
            </a: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Logical entailment is </a:t>
            </a:r>
            <a:r>
              <a:rPr lang="en-US" b="1">
                <a:latin typeface="Georgia" charset="0"/>
                <a:ea typeface="ＭＳ Ｐゴシック" charset="0"/>
                <a:cs typeface="ＭＳ Ｐゴシック" charset="0"/>
              </a:rPr>
              <a:t>deterministic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: given that the conditions hold, the consequence must hold also. </a:t>
            </a:r>
          </a:p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17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3B23ADF-6F81-FC47-81D9-599DCA7745EE}" type="slidenum">
              <a:rPr lang="en-US" sz="1200"/>
              <a:pPr eaLnBrk="1" hangingPunct="1"/>
              <a:t>8</a:t>
            </a:fld>
            <a:endParaRPr lang="en-US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sp>
      <p:sp>
        <p:nvSpPr>
          <p:cNvPr id="3379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If we had complete knowledge, deterministic rules would be fine.</a:t>
            </a:r>
          </a:p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(Laplace 19</a:t>
            </a:r>
            <a:r>
              <a:rPr lang="en-US" baseline="30000">
                <a:latin typeface="Calibri" charset="0"/>
                <a:ea typeface="ＭＳ Ｐゴシック" charset="0"/>
                <a:cs typeface="ＭＳ Ｐゴシック" charset="0"/>
              </a:rPr>
              <a:t>th</a:t>
            </a: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 century).</a:t>
            </a:r>
          </a:p>
        </p:txBody>
      </p:sp>
      <p:sp>
        <p:nvSpPr>
          <p:cNvPr id="337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4B02CC4-9130-9647-8956-55239454D3E3}" type="slidenum">
              <a:rPr lang="en-US" sz="1200"/>
              <a:pPr eaLnBrk="1" hangingPunct="1"/>
              <a:t>9</a:t>
            </a:fld>
            <a:endParaRPr lang="en-US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sp>
      <p:sp>
        <p:nvSpPr>
          <p:cNvPr id="3686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Show how to graph in Bayes net.</a:t>
            </a:r>
          </a:p>
          <a:p>
            <a:pPr eaLnBrk="1" hangingPunct="1"/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Variable like CSP. Do table CSP vs. logic. Assignment of value to variable. Sentence: Boolean combination of assignments= boolean combination of literals. Example with 3 variables, cavity etc. Proposition = set of possible worlds. Random variable example.</a:t>
            </a:r>
          </a:p>
          <a:p>
            <a:pPr eaLnBrk="1" hangingPunct="1">
              <a:buFontTx/>
              <a:buChar char="•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 Sentences are also called events or propositions, more soon.</a:t>
            </a:r>
          </a:p>
          <a:p>
            <a:pPr eaLnBrk="1" hangingPunct="1">
              <a:buFontTx/>
              <a:buChar char="•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 Can also have continuous variables (not covered).</a:t>
            </a:r>
          </a:p>
          <a:p>
            <a:pPr eaLnBrk="1" hangingPunct="1">
              <a:buFontTx/>
              <a:buChar char="•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 Don</a:t>
            </a:r>
            <a:r>
              <a:rPr lang="ja-JP" altLang="en-US">
                <a:latin typeface="Calibri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>
                <a:latin typeface="Calibri" charset="0"/>
                <a:ea typeface="ＭＳ Ｐゴシック" charset="0"/>
                <a:cs typeface="ＭＳ Ｐゴシック" charset="0"/>
              </a:rPr>
              <a:t>t confuse probabilistic variables with 1</a:t>
            </a:r>
            <a:r>
              <a:rPr lang="en-US" altLang="ja-JP" baseline="30000">
                <a:latin typeface="Calibri" charset="0"/>
                <a:ea typeface="ＭＳ Ｐゴシック" charset="0"/>
                <a:cs typeface="ＭＳ Ｐゴシック" charset="0"/>
              </a:rPr>
              <a:t>st</a:t>
            </a:r>
            <a:r>
              <a:rPr lang="en-US" altLang="ja-JP">
                <a:latin typeface="Calibri" charset="0"/>
                <a:ea typeface="ＭＳ Ｐゴシック" charset="0"/>
                <a:cs typeface="ＭＳ Ｐゴシック" charset="0"/>
              </a:rPr>
              <a:t>-order variables.</a:t>
            </a:r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68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CC698E5-3818-6746-825F-254C6EBB8E0C}" type="slidenum">
              <a:rPr lang="en-US" sz="1200"/>
              <a:pPr eaLnBrk="1" hangingPunct="1"/>
              <a:t>11</a:t>
            </a:fld>
            <a:endParaRPr lang="en-US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</p:sp>
      <p:sp>
        <p:nvSpPr>
          <p:cNvPr id="3891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 Give example of possible world in Bayes net.</a:t>
            </a:r>
          </a:p>
          <a:p>
            <a:pPr eaLnBrk="1" hangingPunct="1">
              <a:lnSpc>
                <a:spcPct val="80000"/>
              </a:lnSpc>
            </a:pPr>
            <a:r>
              <a:rPr lang="en-US" sz="2800">
                <a:latin typeface="Calibri" charset="0"/>
                <a:ea typeface="ＭＳ Ｐゴシック" charset="0"/>
                <a:cs typeface="ＭＳ Ｐゴシック" charset="0"/>
              </a:rPr>
              <a:t> Atomic events are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>
                <a:latin typeface="Calibri" charset="0"/>
                <a:ea typeface="ＭＳ Ｐゴシック" charset="0"/>
              </a:rPr>
              <a:t>mutually exclusive: at most one is true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>
                <a:latin typeface="Calibri" charset="0"/>
                <a:ea typeface="ＭＳ Ｐゴシック" charset="0"/>
              </a:rPr>
              <a:t>Exhaustive: at least one is true</a:t>
            </a:r>
          </a:p>
          <a:p>
            <a:pPr lvl="1" eaLnBrk="1" hangingPunct="1">
              <a:lnSpc>
                <a:spcPct val="80000"/>
              </a:lnSpc>
            </a:pPr>
            <a:endParaRPr lang="en-US" sz="2400">
              <a:latin typeface="Calibri" charset="0"/>
              <a:ea typeface="ＭＳ Ｐゴシック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400">
                <a:latin typeface="Calibri" charset="0"/>
                <a:ea typeface="ＭＳ Ｐゴシック" charset="0"/>
              </a:rPr>
              <a:t>Actually, a variable in logic is a term.</a:t>
            </a:r>
          </a:p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89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17B6C20-3391-4448-8A09-8AC109A3418C}" type="slidenum">
              <a:rPr lang="en-US" sz="1200"/>
              <a:pPr eaLnBrk="1" hangingPunct="1"/>
              <a:t>12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20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Rectangle 21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23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+mn-ea"/>
              <a:cs typeface="+mn-cs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74C67B-9997-E74B-A7CE-1D0FD9FF8A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6302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30388-1E91-7740-B777-81AE0AE11B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4040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20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Rectangle 21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+mn-ea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B901B-5C02-7548-8247-044947E5A0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6076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CEE548-0570-014B-8694-E616F9A336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4991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Rectangle 21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23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24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25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+mn-ea"/>
              <a:cs typeface="+mn-c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4125E3-A3E6-6549-8B0A-6D248200D4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7173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9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AE4618-7648-BB45-BB73-87D9EBF4BC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6553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19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2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Rectangle 24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+mn-ea"/>
              <a:cs typeface="+mn-cs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41D3D5-6151-9A40-A0D1-B438B033D3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1463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3C2119-D2E1-C140-97CB-AEBCD8499F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863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Rectangle 20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2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1A95AD9-A76C-7E46-B766-7E9D464293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57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23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+mn-ea"/>
              <a:cs typeface="+mn-cs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9811CC-D6E9-E34A-AC15-198F1B88FA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4325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+mn-ea"/>
              <a:cs typeface="+mn-cs"/>
            </a:endParaRPr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23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2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E86077-4566-2A44-A6FE-16C53048EF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650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FFFFFF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ea typeface="+mn-ea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>
              <a:defRPr sz="1600">
                <a:solidFill>
                  <a:srgbClr val="7B9899"/>
                </a:solidFill>
              </a:defRPr>
            </a:lvl1pPr>
          </a:lstStyle>
          <a:p>
            <a:pPr>
              <a:defRPr/>
            </a:pPr>
            <a:fld id="{DA714089-CA00-E346-AB1E-3D4595AFD0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8" name="Title Placeholder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val="1"/>
            </a:ex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7" r:id="rId1"/>
    <p:sldLayoutId id="2147484278" r:id="rId2"/>
    <p:sldLayoutId id="2147484279" r:id="rId3"/>
    <p:sldLayoutId id="2147484280" r:id="rId4"/>
    <p:sldLayoutId id="2147484281" r:id="rId5"/>
    <p:sldLayoutId id="2147484282" r:id="rId6"/>
    <p:sldLayoutId id="2147484283" r:id="rId7"/>
    <p:sldLayoutId id="2147484284" r:id="rId8"/>
    <p:sldLayoutId id="2147484285" r:id="rId9"/>
    <p:sldLayoutId id="2147484286" r:id="rId10"/>
    <p:sldLayoutId id="214748428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charset="0"/>
        <a:buChar char=""/>
        <a:defRPr sz="27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charset="0"/>
        <a:buChar char=""/>
        <a:defRPr sz="2200" kern="1200">
          <a:solidFill>
            <a:schemeClr val="tx2"/>
          </a:solidFill>
          <a:latin typeface="+mn-lt"/>
          <a:ea typeface="ＭＳ Ｐゴシック" charset="-128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charset="0"/>
        <a:buChar char="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charset="0"/>
        <a:buChar char=""/>
        <a:defRPr sz="2000" kern="1200">
          <a:solidFill>
            <a:schemeClr val="tx2"/>
          </a:solidFill>
          <a:latin typeface="+mn-lt"/>
          <a:ea typeface="ＭＳ Ｐゴシック" charset="-128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eaLnBrk="1" hangingPunct="1">
              <a:buFont typeface="Wingdings 2" pitchFamily="-103" charset="2"/>
              <a:buNone/>
              <a:defRPr/>
            </a:pPr>
            <a:r>
              <a:rPr lang="en-US" cap="none" smtClean="0">
                <a:ea typeface="ＭＳ Ｐゴシック" pitchFamily="-103" charset="-128"/>
                <a:cs typeface="ＭＳ Ｐゴシック" pitchFamily="-103" charset="-128"/>
              </a:rPr>
              <a:t>CMPT 310</a:t>
            </a:r>
          </a:p>
          <a:p>
            <a:pPr eaLnBrk="1" hangingPunct="1">
              <a:buFont typeface="Wingdings 2" pitchFamily="-103" charset="2"/>
              <a:buNone/>
              <a:defRPr/>
            </a:pPr>
            <a:r>
              <a:rPr lang="en-US" cap="none" smtClean="0">
                <a:ea typeface="ＭＳ Ｐゴシック" pitchFamily="-103" charset="-128"/>
                <a:cs typeface="ＭＳ Ｐゴシック" pitchFamily="-103" charset="-128"/>
              </a:rPr>
              <a:t>CHAPTER 13</a:t>
            </a:r>
          </a:p>
          <a:p>
            <a:pPr eaLnBrk="1" hangingPunct="1">
              <a:buFont typeface="Wingdings 2" pitchFamily="-103" charset="2"/>
              <a:buNone/>
              <a:defRPr/>
            </a:pPr>
            <a:r>
              <a:rPr lang="en-US" cap="none" smtClean="0">
                <a:ea typeface="ＭＳ Ｐゴシック" pitchFamily="-103" charset="-128"/>
                <a:cs typeface="ＭＳ Ｐゴシック" pitchFamily="-103" charset="-128"/>
              </a:rPr>
              <a:t>Oliver Schulte</a:t>
            </a: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Uncertainty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68425" y="2743200"/>
            <a:ext cx="6480175" cy="16732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481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latin typeface="Georgia" charset="0"/>
                <a:ea typeface="ＭＳ Ｐゴシック" charset="0"/>
                <a:cs typeface="ＭＳ Ｐゴシック" charset="0"/>
              </a:rPr>
              <a:t>Probability Syntax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Probability Syntax</a:t>
            </a:r>
          </a:p>
        </p:txBody>
      </p:sp>
      <p:sp>
        <p:nvSpPr>
          <p:cNvPr id="35842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7974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1800" dirty="0">
                <a:latin typeface="Georgia" charset="0"/>
                <a:ea typeface="ＭＳ Ｐゴシック" charset="0"/>
                <a:cs typeface="ＭＳ Ｐゴシック" charset="0"/>
              </a:rPr>
              <a:t>Basic element: </a:t>
            </a:r>
            <a:r>
              <a:rPr lang="en-US" sz="1800" dirty="0">
                <a:solidFill>
                  <a:srgbClr val="FF0000"/>
                </a:solidFill>
                <a:latin typeface="Georgia" charset="0"/>
                <a:ea typeface="ＭＳ Ｐゴシック" charset="0"/>
                <a:cs typeface="ＭＳ Ｐゴシック" charset="0"/>
              </a:rPr>
              <a:t>variable </a:t>
            </a:r>
            <a:r>
              <a:rPr lang="en-US" sz="1800" dirty="0">
                <a:latin typeface="Georgia" charset="0"/>
                <a:ea typeface="ＭＳ Ｐゴシック" charset="0"/>
                <a:cs typeface="ＭＳ Ｐゴシック" charset="0"/>
              </a:rPr>
              <a:t>that can be assigned a value.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dirty="0" smtClean="0">
                <a:latin typeface="Georgia" charset="0"/>
                <a:ea typeface="ＭＳ Ｐゴシック" charset="0"/>
              </a:rPr>
              <a:t>Traditionally a </a:t>
            </a:r>
            <a:r>
              <a:rPr lang="en-US" sz="1800" u="sng" dirty="0" smtClean="0">
                <a:latin typeface="Georgia" charset="0"/>
                <a:ea typeface="ＭＳ Ｐゴシック" charset="0"/>
              </a:rPr>
              <a:t>structured representation</a:t>
            </a:r>
            <a:endParaRPr lang="en-US" sz="1800" dirty="0">
              <a:latin typeface="Georgia" charset="0"/>
              <a:ea typeface="ＭＳ Ｐゴシック" charset="0"/>
            </a:endParaRPr>
          </a:p>
          <a:p>
            <a:pPr lvl="4" eaLnBrk="1" hangingPunct="1">
              <a:lnSpc>
                <a:spcPct val="80000"/>
              </a:lnSpc>
            </a:pPr>
            <a:endParaRPr lang="en-US" dirty="0">
              <a:latin typeface="Georgia" charset="0"/>
              <a:ea typeface="ＭＳ Ｐゴシック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1800" dirty="0">
                <a:solidFill>
                  <a:srgbClr val="0000FF"/>
                </a:solidFill>
                <a:latin typeface="Georgia" charset="0"/>
                <a:ea typeface="ＭＳ Ｐゴシック" charset="0"/>
                <a:cs typeface="ＭＳ Ｐゴシック" charset="0"/>
              </a:rPr>
              <a:t>Boolean</a:t>
            </a:r>
            <a:r>
              <a:rPr lang="en-US" sz="1800" dirty="0">
                <a:latin typeface="Georgia" charset="0"/>
                <a:ea typeface="ＭＳ Ｐゴシック" charset="0"/>
                <a:cs typeface="ＭＳ Ｐゴシック" charset="0"/>
              </a:rPr>
              <a:t> variables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sz="1800" dirty="0">
                <a:latin typeface="Georgia" charset="0"/>
                <a:ea typeface="ＭＳ Ｐゴシック" charset="0"/>
              </a:rPr>
              <a:t>e.g., </a:t>
            </a:r>
            <a:r>
              <a:rPr lang="en-US" sz="1800" i="1" dirty="0">
                <a:latin typeface="Georgia" charset="0"/>
                <a:ea typeface="ＭＳ Ｐゴシック" charset="0"/>
              </a:rPr>
              <a:t>Cavity</a:t>
            </a:r>
            <a:r>
              <a:rPr lang="en-US" sz="1800" dirty="0">
                <a:latin typeface="Georgia" charset="0"/>
                <a:ea typeface="ＭＳ Ｐゴシック" charset="0"/>
              </a:rPr>
              <a:t> (do I have a cavity?)
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dirty="0">
                <a:solidFill>
                  <a:srgbClr val="0000FF"/>
                </a:solidFill>
                <a:latin typeface="Georgia" charset="0"/>
                <a:ea typeface="ＭＳ Ｐゴシック" charset="0"/>
                <a:cs typeface="ＭＳ Ｐゴシック" charset="0"/>
              </a:rPr>
              <a:t>Discrete</a:t>
            </a:r>
            <a:r>
              <a:rPr lang="en-US" sz="1800" dirty="0">
                <a:latin typeface="Georgia" charset="0"/>
                <a:ea typeface="ＭＳ Ｐゴシック" charset="0"/>
                <a:cs typeface="ＭＳ Ｐゴシック" charset="0"/>
              </a:rPr>
              <a:t>  variables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en-US" sz="1800" dirty="0">
                <a:latin typeface="Georgia" charset="0"/>
                <a:ea typeface="ＭＳ Ｐゴシック" charset="0"/>
              </a:rPr>
              <a:t>e.g., </a:t>
            </a:r>
            <a:r>
              <a:rPr lang="en-US" sz="1800" i="1" dirty="0">
                <a:latin typeface="Georgia" charset="0"/>
                <a:ea typeface="ＭＳ Ｐゴシック" charset="0"/>
              </a:rPr>
              <a:t>Weather</a:t>
            </a:r>
            <a:r>
              <a:rPr lang="en-US" sz="1800" dirty="0">
                <a:latin typeface="Georgia" charset="0"/>
                <a:ea typeface="ＭＳ Ｐゴシック" charset="0"/>
              </a:rPr>
              <a:t> is one of &lt;</a:t>
            </a:r>
            <a:r>
              <a:rPr lang="en-US" sz="1800" i="1" dirty="0" err="1">
                <a:latin typeface="Georgia" charset="0"/>
                <a:ea typeface="ＭＳ Ｐゴシック" charset="0"/>
              </a:rPr>
              <a:t>sunny,rainy,cloudy,snow</a:t>
            </a:r>
            <a:r>
              <a:rPr lang="en-US" sz="1800" dirty="0">
                <a:latin typeface="Georgia" charset="0"/>
                <a:ea typeface="ＭＳ Ｐゴシック" charset="0"/>
              </a:rPr>
              <a:t>&gt;
</a:t>
            </a:r>
          </a:p>
          <a:p>
            <a:pPr eaLnBrk="1" hangingPunct="1">
              <a:lnSpc>
                <a:spcPct val="80000"/>
              </a:lnSpc>
            </a:pPr>
            <a:r>
              <a:rPr lang="en-US" sz="1800" dirty="0">
                <a:latin typeface="Georgia" charset="0"/>
                <a:ea typeface="ＭＳ Ｐゴシック" charset="0"/>
                <a:cs typeface="ＭＳ Ｐゴシック" charset="0"/>
              </a:rPr>
              <a:t>Atom = assignment of value to variable.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dirty="0">
                <a:latin typeface="Georgia" charset="0"/>
                <a:ea typeface="ＭＳ Ｐゴシック" charset="0"/>
              </a:rPr>
              <a:t>Aka atomic event. Examples: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i="1" dirty="0">
                <a:latin typeface="Georgia" charset="0"/>
                <a:ea typeface="ＭＳ Ｐゴシック" charset="0"/>
              </a:rPr>
              <a:t>Weather =</a:t>
            </a:r>
            <a:r>
              <a:rPr lang="en-US" sz="1800" dirty="0">
                <a:latin typeface="Georgia" charset="0"/>
                <a:ea typeface="ＭＳ Ｐゴシック" charset="0"/>
              </a:rPr>
              <a:t> </a:t>
            </a:r>
            <a:r>
              <a:rPr lang="en-US" sz="1800" i="1" dirty="0">
                <a:latin typeface="Georgia" charset="0"/>
                <a:ea typeface="ＭＳ Ｐゴシック" charset="0"/>
              </a:rPr>
              <a:t>sunny</a:t>
            </a:r>
            <a:endParaRPr lang="en-US" sz="1800" dirty="0">
              <a:latin typeface="Georgia" charset="0"/>
              <a:ea typeface="ＭＳ Ｐゴシック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1800" i="1" dirty="0">
                <a:latin typeface="Georgia" charset="0"/>
                <a:ea typeface="ＭＳ Ｐゴシック" charset="0"/>
              </a:rPr>
              <a:t>Cavity </a:t>
            </a:r>
            <a:r>
              <a:rPr lang="en-US" sz="1800" dirty="0">
                <a:latin typeface="Georgia" charset="0"/>
                <a:ea typeface="ＭＳ Ｐゴシック" charset="0"/>
              </a:rPr>
              <a:t>= </a:t>
            </a:r>
            <a:r>
              <a:rPr lang="en-US" sz="1800" i="1" dirty="0">
                <a:latin typeface="Georgia" charset="0"/>
                <a:ea typeface="ＭＳ Ｐゴシック" charset="0"/>
              </a:rPr>
              <a:t>false.</a:t>
            </a:r>
            <a:br>
              <a:rPr lang="en-US" sz="1800" i="1" dirty="0">
                <a:latin typeface="Georgia" charset="0"/>
                <a:ea typeface="ＭＳ Ｐゴシック" charset="0"/>
              </a:rPr>
            </a:br>
            <a:endParaRPr lang="en-US" sz="1800" dirty="0">
              <a:latin typeface="Georgia" charset="0"/>
              <a:ea typeface="ＭＳ Ｐゴシック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1800" dirty="0">
                <a:latin typeface="Georgia" charset="0"/>
                <a:ea typeface="ＭＳ Ｐゴシック" charset="0"/>
                <a:cs typeface="ＭＳ Ｐゴシック" charset="0"/>
              </a:rPr>
              <a:t>Sentences are Boolean combinations of atoms.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i="1" dirty="0">
                <a:latin typeface="Georgia" charset="0"/>
                <a:ea typeface="ＭＳ Ｐゴシック" charset="0"/>
              </a:rPr>
              <a:t>Same as propositional logic. Examples: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i="1" dirty="0">
                <a:latin typeface="Georgia" charset="0"/>
                <a:ea typeface="ＭＳ Ｐゴシック" charset="0"/>
              </a:rPr>
              <a:t>Weather = sunny </a:t>
            </a:r>
            <a:r>
              <a:rPr lang="en-US" sz="1800" dirty="0">
                <a:latin typeface="Georgia" charset="0"/>
                <a:ea typeface="ＭＳ Ｐゴシック" charset="0"/>
                <a:sym typeface="Symbol" charset="0"/>
              </a:rPr>
              <a:t>OR </a:t>
            </a:r>
            <a:r>
              <a:rPr lang="en-US" sz="1800" i="1" dirty="0">
                <a:latin typeface="Georgia" charset="0"/>
                <a:ea typeface="ＭＳ Ｐゴシック" charset="0"/>
              </a:rPr>
              <a:t>Cavity </a:t>
            </a:r>
            <a:r>
              <a:rPr lang="en-US" sz="1800" dirty="0">
                <a:latin typeface="Georgia" charset="0"/>
                <a:ea typeface="ＭＳ Ｐゴシック" charset="0"/>
              </a:rPr>
              <a:t>= </a:t>
            </a:r>
            <a:r>
              <a:rPr lang="en-US" sz="1800" i="1" dirty="0">
                <a:latin typeface="Georgia" charset="0"/>
                <a:ea typeface="ＭＳ Ｐゴシック" charset="0"/>
              </a:rPr>
              <a:t>false.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800" i="1" dirty="0">
                <a:latin typeface="Georgia" charset="0"/>
                <a:ea typeface="ＭＳ Ｐゴシック" charset="0"/>
              </a:rPr>
              <a:t>Catch = true </a:t>
            </a:r>
            <a:r>
              <a:rPr lang="en-US" sz="1800" dirty="0">
                <a:latin typeface="Georgia" charset="0"/>
                <a:ea typeface="ＭＳ Ｐゴシック" charset="0"/>
              </a:rPr>
              <a:t>AND</a:t>
            </a:r>
            <a:r>
              <a:rPr lang="en-US" sz="1800" i="1" dirty="0">
                <a:latin typeface="Georgia" charset="0"/>
                <a:ea typeface="ＭＳ Ｐゴシック" charset="0"/>
              </a:rPr>
              <a:t> </a:t>
            </a:r>
            <a:r>
              <a:rPr lang="en-US" sz="1800" i="1" dirty="0" err="1">
                <a:latin typeface="Georgia" charset="0"/>
                <a:ea typeface="ＭＳ Ｐゴシック" charset="0"/>
              </a:rPr>
              <a:t>Tootache</a:t>
            </a:r>
            <a:r>
              <a:rPr lang="en-US" sz="1800" i="1" dirty="0">
                <a:latin typeface="Georgia" charset="0"/>
                <a:ea typeface="ＭＳ Ｐゴシック" charset="0"/>
              </a:rPr>
              <a:t> = False.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Probabilities and Possible Worlds</a:t>
            </a:r>
          </a:p>
        </p:txBody>
      </p:sp>
      <p:sp>
        <p:nvSpPr>
          <p:cNvPr id="37890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524000"/>
            <a:ext cx="8229600" cy="2971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dirty="0">
                <a:solidFill>
                  <a:srgbClr val="FF0000"/>
                </a:solidFill>
                <a:latin typeface="Georgia" charset="0"/>
                <a:ea typeface="ＭＳ Ｐゴシック" charset="0"/>
                <a:cs typeface="ＭＳ Ｐゴシック" charset="0"/>
              </a:rPr>
              <a:t>Possible </a:t>
            </a:r>
            <a:r>
              <a:rPr lang="en-US" sz="2800" dirty="0" smtClean="0">
                <a:solidFill>
                  <a:srgbClr val="FF0000"/>
                </a:solidFill>
                <a:latin typeface="Georgia" charset="0"/>
                <a:ea typeface="ＭＳ Ｐゴシック" charset="0"/>
                <a:cs typeface="ＭＳ Ｐゴシック" charset="0"/>
              </a:rPr>
              <a:t>World/State: </a:t>
            </a:r>
            <a:r>
              <a:rPr lang="en-US" sz="2800" dirty="0">
                <a:latin typeface="Georgia" charset="0"/>
                <a:ea typeface="ＭＳ Ｐゴシック" charset="0"/>
                <a:cs typeface="ＭＳ Ｐゴシック" charset="0"/>
              </a:rPr>
              <a:t>A </a:t>
            </a:r>
            <a:r>
              <a:rPr lang="en-US" sz="2800" u="sng" dirty="0">
                <a:latin typeface="Georgia" charset="0"/>
                <a:ea typeface="ＭＳ Ｐゴシック" charset="0"/>
                <a:cs typeface="ＭＳ Ｐゴシック" charset="0"/>
              </a:rPr>
              <a:t>complete</a:t>
            </a:r>
            <a:r>
              <a:rPr lang="en-US" sz="2800" dirty="0">
                <a:latin typeface="Georgia" charset="0"/>
                <a:ea typeface="ＭＳ Ｐゴシック" charset="0"/>
                <a:cs typeface="ＭＳ Ｐゴシック" charset="0"/>
              </a:rPr>
              <a:t> assignment of a value to each variable.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>
                <a:latin typeface="Georgia" charset="0"/>
                <a:ea typeface="ＭＳ Ｐゴシック" charset="0"/>
                <a:cs typeface="ＭＳ Ｐゴシック" charset="0"/>
              </a:rPr>
              <a:t>Removes all uncertainty.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b="1" dirty="0">
                <a:latin typeface="Georgia" charset="0"/>
                <a:ea typeface="ＭＳ Ｐゴシック" charset="0"/>
                <a:cs typeface="ＭＳ Ｐゴシック" charset="0"/>
              </a:rPr>
              <a:t>Event </a:t>
            </a:r>
            <a:r>
              <a:rPr lang="en-US" sz="2800" dirty="0">
                <a:latin typeface="Georgia" charset="0"/>
                <a:ea typeface="ＭＳ Ｐゴシック" charset="0"/>
                <a:cs typeface="ＭＳ Ｐゴシック" charset="0"/>
              </a:rPr>
              <a:t>or</a:t>
            </a:r>
            <a:r>
              <a:rPr lang="en-US" sz="2800" b="1" dirty="0">
                <a:latin typeface="Georgia" charset="0"/>
                <a:ea typeface="ＭＳ Ｐゴシック" charset="0"/>
                <a:cs typeface="ＭＳ Ｐゴシック" charset="0"/>
              </a:rPr>
              <a:t> proposition </a:t>
            </a:r>
            <a:r>
              <a:rPr lang="en-US" sz="2800" dirty="0">
                <a:latin typeface="Georgia" charset="0"/>
                <a:ea typeface="ＭＳ Ｐゴシック" charset="0"/>
                <a:cs typeface="ＭＳ Ｐゴシック" charset="0"/>
              </a:rPr>
              <a:t>= set of possible worlds.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>
                <a:solidFill>
                  <a:srgbClr val="FF0000"/>
                </a:solidFill>
                <a:latin typeface="Georgia" charset="0"/>
                <a:ea typeface="ＭＳ Ｐゴシック" charset="0"/>
                <a:cs typeface="ＭＳ Ｐゴシック" charset="0"/>
              </a:rPr>
              <a:t>Atomic event</a:t>
            </a:r>
            <a:r>
              <a:rPr lang="en-US" sz="2800" dirty="0">
                <a:latin typeface="Georgia" charset="0"/>
                <a:ea typeface="ＭＳ Ｐゴシック" charset="0"/>
                <a:cs typeface="ＭＳ Ｐゴシック" charset="0"/>
              </a:rPr>
              <a:t> = a single possible world.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3400" y="3733800"/>
          <a:ext cx="8001000" cy="2478089"/>
        </p:xfrm>
        <a:graphic>
          <a:graphicData uri="http://schemas.openxmlformats.org/drawingml/2006/table">
            <a:tbl>
              <a:tblPr/>
              <a:tblGrid>
                <a:gridCol w="2667000"/>
                <a:gridCol w="2667000"/>
                <a:gridCol w="2667000"/>
              </a:tblGrid>
              <a:tr h="3657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Logic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Statistics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Examples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475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n/a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Variable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Weather, Cavity, Probe, Toothache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  <a:tr h="5475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Atom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Variable Assignment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Weather = sunny</a:t>
                      </a:r>
                      <a:b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</a:b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Cavity = false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</a:tr>
              <a:tr h="10172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Possible World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Atomic Event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[Weather = sunny</a:t>
                      </a:r>
                      <a:b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</a:b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Cavity = false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Catch = false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Toothache = true]</a:t>
                      </a:r>
                    </a:p>
                  </a:txBody>
                  <a:tcPr marT="45707" marB="4570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Random Variables</a:t>
            </a:r>
          </a:p>
        </p:txBody>
      </p:sp>
      <p:sp>
        <p:nvSpPr>
          <p:cNvPr id="39938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524000"/>
            <a:ext cx="8229600" cy="5410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  <a:t>A </a:t>
            </a:r>
            <a:r>
              <a:rPr lang="en-US" sz="2800" b="1">
                <a:latin typeface="Georgia" charset="0"/>
                <a:ea typeface="ＭＳ Ｐゴシック" charset="0"/>
                <a:cs typeface="ＭＳ Ｐゴシック" charset="0"/>
              </a:rPr>
              <a:t>random variable </a:t>
            </a:r>
            <a: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  <a:t>has a probability associated with each of its values.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62000" y="2667000"/>
          <a:ext cx="6096000" cy="2868624"/>
        </p:xfrm>
        <a:graphic>
          <a:graphicData uri="http://schemas.openxmlformats.org/drawingml/2006/table">
            <a:tbl>
              <a:tblPr/>
              <a:tblGrid>
                <a:gridCol w="2032000"/>
                <a:gridCol w="2032000"/>
                <a:gridCol w="2032000"/>
              </a:tblGrid>
              <a:tr h="3714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Variable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Value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Probability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400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Weather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Sunny
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0.7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  <a:tr h="3714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Weather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Rainy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0.2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</a:tr>
              <a:tr h="3714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Weather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Cloudy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0.08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  <a:tr h="3714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Weather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Snow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0.02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</a:tr>
              <a:tr h="3714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Cavity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True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0.2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  <a:tr h="3714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Cavity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False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0.8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Probability for Sentences</a:t>
            </a:r>
          </a:p>
        </p:txBody>
      </p:sp>
      <p:sp>
        <p:nvSpPr>
          <p:cNvPr id="4198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524000"/>
            <a:ext cx="8229600" cy="5410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  <a:t>Sentences also have probabilities assigned to them.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62000" y="2667000"/>
          <a:ext cx="7696200" cy="1114425"/>
        </p:xfrm>
        <a:graphic>
          <a:graphicData uri="http://schemas.openxmlformats.org/drawingml/2006/table">
            <a:tbl>
              <a:tblPr/>
              <a:tblGrid>
                <a:gridCol w="4800600"/>
                <a:gridCol w="28956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Sentence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Probability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P(Cavity = false 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AND 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Toothache = false)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0.72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P(Cavity = true OR Toothache = false)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0.08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Probability Notation</a:t>
            </a:r>
          </a:p>
        </p:txBody>
      </p:sp>
      <p:sp>
        <p:nvSpPr>
          <p:cNvPr id="44034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Often probability theorists write A,B instead of A </a:t>
            </a:r>
            <a:r>
              <a:rPr lang="en-US" sz="2800">
                <a:latin typeface="Georgia" charset="0"/>
                <a:ea typeface="ＭＳ Ｐゴシック" charset="0"/>
                <a:cs typeface="ＭＳ Ｐゴシック" charset="0"/>
                <a:sym typeface="Symbol" charset="0"/>
              </a:rPr>
              <a:t> 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B (like Prolog).</a:t>
            </a:r>
          </a:p>
          <a:p>
            <a: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  <a:t> If the intended random variables are known, they are often not mentioned.</a:t>
            </a:r>
            <a:endParaRPr lang="en-US"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62000" y="3581400"/>
          <a:ext cx="7772400" cy="1114425"/>
        </p:xfrm>
        <a:graphic>
          <a:graphicData uri="http://schemas.openxmlformats.org/drawingml/2006/table">
            <a:tbl>
              <a:tblPr/>
              <a:tblGrid>
                <a:gridCol w="3886200"/>
                <a:gridCol w="38862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Shorthand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Full Notation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 = false,Toothache = false)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 = false 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  <a:sym typeface="Symbol" pitchFamily="-103" charset="2"/>
                        </a:rPr>
                        <a:t>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Toothache = false)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P(false, false)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 = false 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  <a:sym typeface="Symbol" pitchFamily="-103" charset="2"/>
                        </a:rPr>
                        <a:t>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Toothache = false)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68425" y="2743200"/>
            <a:ext cx="6480175" cy="16732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6082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latin typeface="Georgia" charset="0"/>
                <a:ea typeface="ＭＳ Ｐゴシック" charset="0"/>
                <a:cs typeface="ＭＳ Ｐゴシック" charset="0"/>
              </a:rPr>
              <a:t>Joint Probabilities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Assigning Probabilities to Sentences</a:t>
            </a:r>
          </a:p>
        </p:txBody>
      </p:sp>
      <p:sp>
        <p:nvSpPr>
          <p:cNvPr id="4710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The </a:t>
            </a:r>
            <a:r>
              <a:rPr lang="en-US" sz="2400" b="1">
                <a:latin typeface="Georgia" charset="0"/>
                <a:ea typeface="ＭＳ Ｐゴシック" charset="0"/>
                <a:cs typeface="ＭＳ Ｐゴシック" charset="0"/>
              </a:rPr>
              <a:t>joint probability distribution</a:t>
            </a:r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 specifies the probability of each possible world (atomic event).</a:t>
            </a:r>
          </a:p>
          <a:p>
            <a:pPr eaLnBrk="1" hangingPunct="1">
              <a:lnSpc>
                <a:spcPct val="90000"/>
              </a:lnSpc>
            </a:pPr>
            <a:endParaRPr lang="en-US" sz="240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40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40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
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u="sng">
                <a:latin typeface="Georgia" charset="0"/>
                <a:ea typeface="ＭＳ Ｐゴシック" charset="0"/>
                <a:cs typeface="ＭＳ Ｐゴシック" charset="0"/>
              </a:rPr>
              <a:t>A joint distribution determines an probability for every sentence.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How? Spot the pattern.</a:t>
            </a:r>
          </a:p>
        </p:txBody>
      </p:sp>
      <p:pic>
        <p:nvPicPr>
          <p:cNvPr id="47107" name="Picture 4" descr="dentist-joi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511425"/>
            <a:ext cx="365760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Probabilities for Sentences: Spot the Pattern</a:t>
            </a:r>
          </a:p>
        </p:txBody>
      </p:sp>
      <p:pic>
        <p:nvPicPr>
          <p:cNvPr id="49154" name="Picture 4" descr="dentist-joi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905000"/>
            <a:ext cx="365760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914400" y="3914775"/>
          <a:ext cx="7696200" cy="1485900"/>
        </p:xfrm>
        <a:graphic>
          <a:graphicData uri="http://schemas.openxmlformats.org/drawingml/2006/table">
            <a:tbl>
              <a:tblPr/>
              <a:tblGrid>
                <a:gridCol w="4800600"/>
                <a:gridCol w="28956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Sentence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Probability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P(Cavity = false 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  <a:sym typeface="Symbol" charset="0"/>
                        </a:rPr>
                        <a:t>AND </a:t>
                      </a: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Toothache = false)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0.72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P(Cavity = true OR Toothache = false)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0.92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P(Toothache = false)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0.8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Inference by enumeration</a:t>
            </a:r>
          </a:p>
        </p:txBody>
      </p:sp>
      <p:pic>
        <p:nvPicPr>
          <p:cNvPr id="50178" name="Picture 9" descr="dentist-join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1597025"/>
            <a:ext cx="365760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Environments with Uncertainty</a:t>
            </a:r>
          </a:p>
        </p:txBody>
      </p:sp>
      <p:sp>
        <p:nvSpPr>
          <p:cNvPr id="17410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FF"/>
                </a:solidFill>
              </a:rPr>
              <a:t>Artificial Intelligence a modern approach</a:t>
            </a:r>
          </a:p>
        </p:txBody>
      </p:sp>
      <p:sp>
        <p:nvSpPr>
          <p:cNvPr id="17411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5AB3778-E791-E14E-A619-F8030D588865}" type="slidenum">
              <a:rPr lang="en-US" sz="1600">
                <a:solidFill>
                  <a:srgbClr val="7B9899"/>
                </a:solidFill>
              </a:rPr>
              <a:pPr eaLnBrk="1" hangingPunct="1"/>
              <a:t>2</a:t>
            </a:fld>
            <a:endParaRPr lang="en-US" sz="1600">
              <a:solidFill>
                <a:srgbClr val="7B9899"/>
              </a:solidFill>
            </a:endParaRPr>
          </a:p>
        </p:txBody>
      </p:sp>
      <p:sp>
        <p:nvSpPr>
          <p:cNvPr id="17412" name="TextBox 5"/>
          <p:cNvSpPr txBox="1">
            <a:spLocks noChangeArrowheads="1"/>
          </p:cNvSpPr>
          <p:nvPr/>
        </p:nvSpPr>
        <p:spPr bwMode="auto">
          <a:xfrm>
            <a:off x="3429000" y="1981200"/>
            <a:ext cx="1447800" cy="646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Fully Observable</a:t>
            </a:r>
          </a:p>
        </p:txBody>
      </p:sp>
      <p:sp>
        <p:nvSpPr>
          <p:cNvPr id="17413" name="TextBox 7"/>
          <p:cNvSpPr txBox="1">
            <a:spLocks noChangeArrowheads="1"/>
          </p:cNvSpPr>
          <p:nvPr/>
        </p:nvSpPr>
        <p:spPr bwMode="auto">
          <a:xfrm>
            <a:off x="1752600" y="3276600"/>
            <a:ext cx="1600200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Deterministic</a:t>
            </a:r>
          </a:p>
        </p:txBody>
      </p:sp>
      <p:sp>
        <p:nvSpPr>
          <p:cNvPr id="17414" name="TextBox 8"/>
          <p:cNvSpPr txBox="1">
            <a:spLocks noChangeArrowheads="1"/>
          </p:cNvSpPr>
          <p:nvPr/>
        </p:nvSpPr>
        <p:spPr bwMode="auto">
          <a:xfrm>
            <a:off x="1676400" y="4267200"/>
            <a:ext cx="1600200" cy="646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Certainty: Search</a:t>
            </a:r>
          </a:p>
        </p:txBody>
      </p:sp>
      <p:sp>
        <p:nvSpPr>
          <p:cNvPr id="17415" name="TextBox 9"/>
          <p:cNvSpPr txBox="1">
            <a:spLocks noChangeArrowheads="1"/>
          </p:cNvSpPr>
          <p:nvPr/>
        </p:nvSpPr>
        <p:spPr bwMode="auto">
          <a:xfrm>
            <a:off x="3810000" y="4267200"/>
            <a:ext cx="1600200" cy="3698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b="1"/>
              <a:t>Uncertainty</a:t>
            </a:r>
          </a:p>
        </p:txBody>
      </p:sp>
      <p:cxnSp>
        <p:nvCxnSpPr>
          <p:cNvPr id="12" name="Straight Arrow Connector 11"/>
          <p:cNvCxnSpPr>
            <a:stCxn id="17412" idx="2"/>
            <a:endCxn id="17413" idx="0"/>
          </p:cNvCxnSpPr>
          <p:nvPr/>
        </p:nvCxnSpPr>
        <p:spPr>
          <a:xfrm rot="5400000">
            <a:off x="3028156" y="2151857"/>
            <a:ext cx="649287" cy="1600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17413" idx="2"/>
            <a:endCxn id="17414" idx="0"/>
          </p:cNvCxnSpPr>
          <p:nvPr/>
        </p:nvCxnSpPr>
        <p:spPr>
          <a:xfrm rot="5400000">
            <a:off x="2204244" y="3918744"/>
            <a:ext cx="620712" cy="76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7413" idx="3"/>
          </p:cNvCxnSpPr>
          <p:nvPr/>
        </p:nvCxnSpPr>
        <p:spPr>
          <a:xfrm>
            <a:off x="3352800" y="3460750"/>
            <a:ext cx="1219200" cy="7302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cxnSpLocks noChangeShapeType="1"/>
            <a:stCxn id="17412" idx="2"/>
          </p:cNvCxnSpPr>
          <p:nvPr/>
        </p:nvCxnSpPr>
        <p:spPr bwMode="auto">
          <a:xfrm rot="16200000" flipH="1">
            <a:off x="3656806" y="3123407"/>
            <a:ext cx="1563687" cy="571500"/>
          </a:xfrm>
          <a:prstGeom prst="straightConnector1">
            <a:avLst/>
          </a:prstGeom>
          <a:noFill/>
          <a:ln w="11429">
            <a:solidFill>
              <a:schemeClr val="accent1"/>
            </a:solidFill>
            <a:prstDash val="sysDash"/>
            <a:round/>
            <a:headEnd/>
            <a:tailEnd type="arrow" w="med" len="med"/>
          </a:ln>
          <a:effectLst>
            <a:outerShdw blurRad="50800" dist="25400" dir="5400000" rotWithShape="0">
              <a:srgbClr val="000000">
                <a:alpha val="34998"/>
              </a:srgbClr>
            </a:outerShdw>
          </a:effectLst>
          <a:extLst/>
        </p:spPr>
      </p:cxnSp>
      <p:sp>
        <p:nvSpPr>
          <p:cNvPr id="17420" name="TextBox 18"/>
          <p:cNvSpPr txBox="1">
            <a:spLocks noChangeArrowheads="1"/>
          </p:cNvSpPr>
          <p:nvPr/>
        </p:nvSpPr>
        <p:spPr bwMode="auto">
          <a:xfrm>
            <a:off x="4648200" y="3048000"/>
            <a:ext cx="533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no</a:t>
            </a:r>
          </a:p>
        </p:txBody>
      </p:sp>
      <p:sp>
        <p:nvSpPr>
          <p:cNvPr id="17421" name="TextBox 19"/>
          <p:cNvSpPr txBox="1">
            <a:spLocks noChangeArrowheads="1"/>
          </p:cNvSpPr>
          <p:nvPr/>
        </p:nvSpPr>
        <p:spPr bwMode="auto">
          <a:xfrm>
            <a:off x="2286000" y="2590800"/>
            <a:ext cx="838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yes</a:t>
            </a:r>
          </a:p>
        </p:txBody>
      </p:sp>
      <p:sp>
        <p:nvSpPr>
          <p:cNvPr id="17422" name="TextBox 20"/>
          <p:cNvSpPr txBox="1">
            <a:spLocks noChangeArrowheads="1"/>
          </p:cNvSpPr>
          <p:nvPr/>
        </p:nvSpPr>
        <p:spPr bwMode="auto">
          <a:xfrm>
            <a:off x="1905000" y="3744913"/>
            <a:ext cx="838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yes</a:t>
            </a:r>
          </a:p>
        </p:txBody>
      </p:sp>
      <p:sp>
        <p:nvSpPr>
          <p:cNvPr id="17423" name="TextBox 21"/>
          <p:cNvSpPr txBox="1">
            <a:spLocks noChangeArrowheads="1"/>
          </p:cNvSpPr>
          <p:nvPr/>
        </p:nvSpPr>
        <p:spPr bwMode="auto">
          <a:xfrm>
            <a:off x="3657600" y="3276600"/>
            <a:ext cx="533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no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Inference by enumeration</a:t>
            </a:r>
          </a:p>
        </p:txBody>
      </p:sp>
      <p:sp>
        <p:nvSpPr>
          <p:cNvPr id="5222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19018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>
                <a:latin typeface="Georgia" charset="0"/>
                <a:ea typeface="ＭＳ Ｐゴシック" charset="0"/>
                <a:cs typeface="ＭＳ Ｐゴシック" charset="0"/>
              </a:rPr>
              <a:t>Marginalization: For any sentence </a:t>
            </a:r>
            <a:r>
              <a:rPr lang="en-US" sz="2400" i="1" dirty="0">
                <a:latin typeface="Georgia" charset="0"/>
                <a:ea typeface="ＭＳ Ｐゴシック" charset="0"/>
                <a:cs typeface="ＭＳ Ｐゴシック" charset="0"/>
              </a:rPr>
              <a:t>A</a:t>
            </a:r>
            <a:r>
              <a:rPr lang="en-US" sz="2400" dirty="0">
                <a:latin typeface="Georgia" charset="0"/>
                <a:ea typeface="ＭＳ Ｐゴシック" charset="0"/>
                <a:cs typeface="ＭＳ Ｐゴシック" charset="0"/>
              </a:rPr>
              <a:t>, sum the atomic events (possible worlds) where </a:t>
            </a:r>
            <a:r>
              <a:rPr lang="en-US" sz="2400" i="1" dirty="0">
                <a:latin typeface="Georgia" charset="0"/>
                <a:ea typeface="ＭＳ Ｐゴシック" charset="0"/>
                <a:cs typeface="ＭＳ Ｐゴシック" charset="0"/>
              </a:rPr>
              <a:t>A</a:t>
            </a:r>
            <a:r>
              <a:rPr lang="en-US" sz="2400" dirty="0">
                <a:latin typeface="Georgia" charset="0"/>
                <a:ea typeface="ＭＳ Ｐゴシック" charset="0"/>
                <a:cs typeface="ＭＳ Ｐゴシック" charset="0"/>
              </a:rPr>
              <a:t> is true.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>
                <a:latin typeface="Georgia" charset="0"/>
                <a:ea typeface="ＭＳ Ｐゴシック" charset="0"/>
                <a:cs typeface="ＭＳ Ｐゴシック" charset="0"/>
              </a:rPr>
              <a:t>P(</a:t>
            </a:r>
            <a:r>
              <a:rPr lang="en-US" sz="2400" i="1" dirty="0" smtClean="0">
                <a:latin typeface="Georgia" charset="0"/>
                <a:ea typeface="ＭＳ Ｐゴシック" charset="0"/>
                <a:cs typeface="ＭＳ Ｐゴシック" charset="0"/>
              </a:rPr>
              <a:t>Toothache=T)</a:t>
            </a:r>
            <a:r>
              <a:rPr lang="en-US" sz="2400" dirty="0" smtClean="0">
                <a:latin typeface="Georgi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>
                <a:latin typeface="Georgia" charset="0"/>
                <a:ea typeface="ＭＳ Ｐゴシック" charset="0"/>
                <a:cs typeface="ＭＳ Ｐゴシック" charset="0"/>
              </a:rPr>
              <a:t>= 0.108 + 0.012 + 0.016 + 0.064 = 0.2.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>
                <a:latin typeface="Georgia" charset="0"/>
                <a:ea typeface="ＭＳ Ｐゴシック" charset="0"/>
                <a:cs typeface="ＭＳ Ｐゴシック" charset="0"/>
              </a:rPr>
              <a:t>Compare with logical inference by model checking.</a:t>
            </a:r>
          </a:p>
          <a:p>
            <a:pPr eaLnBrk="1" hangingPunct="1">
              <a:lnSpc>
                <a:spcPct val="90000"/>
              </a:lnSpc>
            </a:pPr>
            <a:endParaRPr lang="en-US" sz="1800" dirty="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400" dirty="0"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2227" name="Picture 9" descr="dentist-joint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429000"/>
            <a:ext cx="3657600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68425" y="2743200"/>
            <a:ext cx="6480175" cy="16732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427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latin typeface="Georgia" charset="0"/>
                <a:ea typeface="ＭＳ Ｐゴシック" charset="0"/>
                <a:cs typeface="ＭＳ Ｐゴシック" charset="0"/>
              </a:rPr>
              <a:t>Probabilistic Inference Rules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Axioms of probability</a:t>
            </a:r>
          </a:p>
        </p:txBody>
      </p:sp>
      <p:sp>
        <p:nvSpPr>
          <p:cNvPr id="6246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228600" y="1600200"/>
            <a:ext cx="4876800" cy="3505200"/>
          </a:xfrm>
        </p:spPr>
        <p:txBody>
          <a:bodyPr/>
          <a:lstStyle/>
          <a:p>
            <a:pPr marL="0" indent="0" eaLnBrk="1" hangingPunct="1">
              <a:buFont typeface="Wingdings 2" charset="0"/>
              <a:buNone/>
            </a:pPr>
            <a:r>
              <a:rPr lang="en-US" dirty="0">
                <a:latin typeface="Georgia" charset="0"/>
                <a:ea typeface="ＭＳ Ｐゴシック" charset="0"/>
                <a:cs typeface="ＭＳ Ｐゴシック" charset="0"/>
              </a:rPr>
              <a:t>For any formula </a:t>
            </a:r>
            <a:r>
              <a:rPr lang="en-US" i="1" dirty="0">
                <a:latin typeface="Georgia" charset="0"/>
                <a:ea typeface="ＭＳ Ｐゴシック" charset="0"/>
                <a:cs typeface="ＭＳ Ｐゴシック" charset="0"/>
              </a:rPr>
              <a:t>A, B</a:t>
            </a:r>
            <a:r>
              <a:rPr lang="en-US" dirty="0">
                <a:latin typeface="Georgia" charset="0"/>
                <a:ea typeface="ＭＳ Ｐゴシック" charset="0"/>
                <a:cs typeface="ＭＳ Ｐゴシック" charset="0"/>
              </a:rPr>
              <a:t>
0 </a:t>
            </a:r>
            <a:r>
              <a:rPr lang="en-US" dirty="0">
                <a:latin typeface="Georgia" charset="0"/>
                <a:ea typeface="ＭＳ Ｐゴシック" charset="0"/>
                <a:cs typeface="Arial" charset="0"/>
              </a:rPr>
              <a:t>≤</a:t>
            </a:r>
            <a:r>
              <a:rPr lang="en-US" dirty="0">
                <a:latin typeface="Georgia" charset="0"/>
                <a:ea typeface="ＭＳ Ｐゴシック" charset="0"/>
                <a:cs typeface="ＭＳ Ｐゴシック" charset="0"/>
              </a:rPr>
              <a:t> P(</a:t>
            </a:r>
            <a:r>
              <a:rPr lang="en-US" i="1" dirty="0">
                <a:latin typeface="Georgia" charset="0"/>
                <a:ea typeface="ＭＳ Ｐゴシック" charset="0"/>
                <a:cs typeface="ＭＳ Ｐゴシック" charset="0"/>
              </a:rPr>
              <a:t>A</a:t>
            </a:r>
            <a:r>
              <a:rPr lang="en-US" dirty="0">
                <a:latin typeface="Georgia" charset="0"/>
                <a:ea typeface="ＭＳ Ｐゴシック" charset="0"/>
                <a:cs typeface="ＭＳ Ｐゴシック" charset="0"/>
              </a:rPr>
              <a:t>) </a:t>
            </a:r>
            <a:r>
              <a:rPr lang="en-US" dirty="0">
                <a:latin typeface="Georgia" charset="0"/>
                <a:ea typeface="ＭＳ Ｐゴシック" charset="0"/>
                <a:cs typeface="Arial" charset="0"/>
              </a:rPr>
              <a:t>≤</a:t>
            </a:r>
            <a:r>
              <a:rPr lang="en-US" dirty="0">
                <a:latin typeface="Georgia" charset="0"/>
                <a:ea typeface="ＭＳ Ｐゴシック" charset="0"/>
                <a:cs typeface="ＭＳ Ｐゴシック" charset="0"/>
              </a:rPr>
              <a:t> 1</a:t>
            </a:r>
          </a:p>
          <a:p>
            <a:pPr marL="0" indent="0" eaLnBrk="1" hangingPunct="1"/>
            <a:r>
              <a:rPr lang="en-US" dirty="0">
                <a:latin typeface="Georgia" charset="0"/>
                <a:ea typeface="ＭＳ Ｐゴシック" charset="0"/>
                <a:cs typeface="ＭＳ Ｐゴシック" charset="0"/>
              </a:rPr>
              <a:t>P(</a:t>
            </a:r>
            <a:r>
              <a:rPr lang="en-US" i="1" dirty="0">
                <a:latin typeface="Georgia" charset="0"/>
                <a:ea typeface="ＭＳ Ｐゴシック" charset="0"/>
                <a:cs typeface="ＭＳ Ｐゴシック" charset="0"/>
              </a:rPr>
              <a:t>true</a:t>
            </a:r>
            <a:r>
              <a:rPr lang="en-US" dirty="0">
                <a:latin typeface="Georgia" charset="0"/>
                <a:ea typeface="ＭＳ Ｐゴシック" charset="0"/>
                <a:cs typeface="ＭＳ Ｐゴシック" charset="0"/>
              </a:rPr>
              <a:t>) = 1 and P(</a:t>
            </a:r>
            <a:r>
              <a:rPr lang="en-US" i="1" dirty="0">
                <a:latin typeface="Georgia" charset="0"/>
                <a:ea typeface="ＭＳ Ｐゴシック" charset="0"/>
                <a:cs typeface="ＭＳ Ｐゴシック" charset="0"/>
              </a:rPr>
              <a:t>false</a:t>
            </a:r>
            <a:r>
              <a:rPr lang="en-US" dirty="0">
                <a:latin typeface="Georgia" charset="0"/>
                <a:ea typeface="ＭＳ Ｐゴシック" charset="0"/>
                <a:cs typeface="ＭＳ Ｐゴシック" charset="0"/>
              </a:rPr>
              <a:t>) = 0</a:t>
            </a:r>
          </a:p>
          <a:p>
            <a:pPr marL="0" indent="0" eaLnBrk="1" hangingPunct="1"/>
            <a:r>
              <a:rPr lang="en-US" dirty="0">
                <a:latin typeface="Georgia" charset="0"/>
                <a:ea typeface="ＭＳ Ｐゴシック" charset="0"/>
                <a:cs typeface="ＭＳ Ｐゴシック" charset="0"/>
              </a:rPr>
              <a:t>P(A) = P(B) if A and B are logically equivalent. </a:t>
            </a:r>
          </a:p>
          <a:p>
            <a:pPr marL="0" indent="0" eaLnBrk="1" hangingPunct="1"/>
            <a:r>
              <a:rPr lang="en-US" dirty="0">
                <a:latin typeface="Georgia" charset="0"/>
                <a:ea typeface="ＭＳ Ｐゴシック" charset="0"/>
                <a:cs typeface="ＭＳ Ｐゴシック" charset="0"/>
              </a:rPr>
              <a:t>P(</a:t>
            </a:r>
            <a:r>
              <a:rPr lang="en-US" i="1" dirty="0">
                <a:latin typeface="Georgia" charset="0"/>
                <a:ea typeface="ＭＳ Ｐゴシック" charset="0"/>
                <a:cs typeface="ＭＳ Ｐゴシック" charset="0"/>
              </a:rPr>
              <a:t>A</a:t>
            </a:r>
            <a:r>
              <a:rPr lang="en-US" dirty="0">
                <a:latin typeface="Georgia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latin typeface="Georgia" charset="0"/>
                <a:ea typeface="ＭＳ Ｐゴシック" charset="0"/>
                <a:cs typeface="ＭＳ Ｐゴシック" charset="0"/>
                <a:sym typeface="Symbol" charset="0"/>
              </a:rPr>
              <a:t> </a:t>
            </a:r>
            <a:r>
              <a:rPr lang="en-US" i="1" dirty="0">
                <a:latin typeface="Georgia" charset="0"/>
                <a:ea typeface="ＭＳ Ｐゴシック" charset="0"/>
                <a:cs typeface="ＭＳ Ｐゴシック" charset="0"/>
              </a:rPr>
              <a:t>B</a:t>
            </a:r>
            <a:r>
              <a:rPr lang="en-US" dirty="0">
                <a:latin typeface="Georgia" charset="0"/>
                <a:ea typeface="ＭＳ Ｐゴシック" charset="0"/>
                <a:cs typeface="ＭＳ Ｐゴシック" charset="0"/>
              </a:rPr>
              <a:t>) = </a:t>
            </a:r>
            <a:br>
              <a:rPr lang="en-US" dirty="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dirty="0">
                <a:latin typeface="Georgia" charset="0"/>
                <a:ea typeface="ＭＳ Ｐゴシック" charset="0"/>
                <a:cs typeface="ＭＳ Ｐゴシック" charset="0"/>
              </a:rPr>
              <a:t>P(</a:t>
            </a:r>
            <a:r>
              <a:rPr lang="en-US" i="1" dirty="0">
                <a:latin typeface="Georgia" charset="0"/>
                <a:ea typeface="ＭＳ Ｐゴシック" charset="0"/>
                <a:cs typeface="ＭＳ Ｐゴシック" charset="0"/>
              </a:rPr>
              <a:t>A</a:t>
            </a:r>
            <a:r>
              <a:rPr lang="en-US" dirty="0">
                <a:latin typeface="Georgia" charset="0"/>
                <a:ea typeface="ＭＳ Ｐゴシック" charset="0"/>
                <a:cs typeface="ＭＳ Ｐゴシック" charset="0"/>
              </a:rPr>
              <a:t>) + P(</a:t>
            </a:r>
            <a:r>
              <a:rPr lang="en-US" i="1" dirty="0">
                <a:latin typeface="Georgia" charset="0"/>
                <a:ea typeface="ＭＳ Ｐゴシック" charset="0"/>
                <a:cs typeface="ＭＳ Ｐゴシック" charset="0"/>
              </a:rPr>
              <a:t>B</a:t>
            </a:r>
            <a:r>
              <a:rPr lang="en-US" dirty="0">
                <a:latin typeface="Georgia" charset="0"/>
                <a:ea typeface="ＭＳ Ｐゴシック" charset="0"/>
                <a:cs typeface="ＭＳ Ｐゴシック" charset="0"/>
              </a:rPr>
              <a:t>) - P(</a:t>
            </a:r>
            <a:r>
              <a:rPr lang="en-US" i="1" dirty="0">
                <a:latin typeface="Georgia" charset="0"/>
                <a:ea typeface="ＭＳ Ｐゴシック" charset="0"/>
                <a:cs typeface="ＭＳ Ｐゴシック" charset="0"/>
              </a:rPr>
              <a:t>A</a:t>
            </a:r>
            <a:r>
              <a:rPr lang="en-US" dirty="0">
                <a:latin typeface="Georgia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>
                <a:latin typeface="Georgia" charset="0"/>
                <a:ea typeface="ＭＳ Ｐゴシック" charset="0"/>
                <a:cs typeface="ＭＳ Ｐゴシック" charset="0"/>
                <a:sym typeface="Symbol" charset="0"/>
              </a:rPr>
              <a:t></a:t>
            </a:r>
            <a:r>
              <a:rPr lang="en-US" dirty="0">
                <a:latin typeface="Georgia" charset="0"/>
                <a:ea typeface="ＭＳ Ｐゴシック" charset="0"/>
                <a:cs typeface="ＭＳ Ｐゴシック" charset="0"/>
              </a:rPr>
              <a:t> </a:t>
            </a:r>
            <a:r>
              <a:rPr lang="en-US" i="1" dirty="0">
                <a:latin typeface="Georgia" charset="0"/>
                <a:ea typeface="ＭＳ Ｐゴシック" charset="0"/>
                <a:cs typeface="ＭＳ Ｐゴシック" charset="0"/>
              </a:rPr>
              <a:t>B</a:t>
            </a:r>
            <a:r>
              <a:rPr lang="en-US" dirty="0" smtClean="0">
                <a:latin typeface="Georgia" charset="0"/>
                <a:ea typeface="ＭＳ Ｐゴシック" charset="0"/>
                <a:cs typeface="ＭＳ Ｐゴシック" charset="0"/>
              </a:rPr>
              <a:t>)</a:t>
            </a:r>
            <a:endParaRPr lang="en-US" dirty="0"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62467" name="Picture 4" descr="axiom3-ven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2895600"/>
            <a:ext cx="3781425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8" name="TextBox 4"/>
          <p:cNvSpPr txBox="1">
            <a:spLocks noChangeArrowheads="1"/>
          </p:cNvSpPr>
          <p:nvPr/>
        </p:nvSpPr>
        <p:spPr bwMode="auto">
          <a:xfrm>
            <a:off x="5410200" y="5791200"/>
            <a:ext cx="3581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Formulas considered as sets of possible worlds.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Rule 1: Logical Equivalence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2861257"/>
              </p:ext>
            </p:extLst>
          </p:nvPr>
        </p:nvGraphicFramePr>
        <p:xfrm>
          <a:off x="533400" y="1524000"/>
          <a:ext cx="6400800" cy="1011238"/>
        </p:xfrm>
        <a:graphic>
          <a:graphicData uri="http://schemas.openxmlformats.org/drawingml/2006/table">
            <a:tbl>
              <a:tblPr/>
              <a:tblGrid>
                <a:gridCol w="3763911"/>
                <a:gridCol w="2636889"/>
              </a:tblGrid>
              <a:tr h="639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P(NOT (NOT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Cavity=T))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28" marR="91428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P(Cavity=T)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28" marR="91428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0.2</a:t>
                      </a:r>
                    </a:p>
                  </a:txBody>
                  <a:tcPr marL="91428" marR="91428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0.2</a:t>
                      </a:r>
                    </a:p>
                  </a:txBody>
                  <a:tcPr marL="91428" marR="91428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Content Placeholder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7242646"/>
              </p:ext>
            </p:extLst>
          </p:nvPr>
        </p:nvGraphicFramePr>
        <p:xfrm>
          <a:off x="533400" y="4419600"/>
          <a:ext cx="8153400" cy="1011583"/>
        </p:xfrm>
        <a:graphic>
          <a:graphicData uri="http://schemas.openxmlformats.org/drawingml/2006/table">
            <a:tbl>
              <a:tblPr/>
              <a:tblGrid>
                <a:gridCol w="3989388"/>
                <a:gridCol w="4164012"/>
              </a:tblGrid>
              <a:tr h="639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P(NOT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/>
                      </a:r>
                      <a:b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</a:b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(Cavity = T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OR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Toothache = T))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28" marR="91428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 = F AND Toothache = F)</a:t>
                      </a:r>
                    </a:p>
                  </a:txBody>
                  <a:tcPr marL="91428" marR="91428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0.72</a:t>
                      </a:r>
                    </a:p>
                  </a:txBody>
                  <a:tcPr marL="91428" marR="91428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0.72</a:t>
                      </a:r>
                    </a:p>
                  </a:txBody>
                  <a:tcPr marL="91428" marR="91428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Content Placeholder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7991289"/>
              </p:ext>
            </p:extLst>
          </p:nvPr>
        </p:nvGraphicFramePr>
        <p:xfrm>
          <a:off x="228600" y="2895600"/>
          <a:ext cx="8695031" cy="1011583"/>
        </p:xfrm>
        <a:graphic>
          <a:graphicData uri="http://schemas.openxmlformats.org/drawingml/2006/table">
            <a:tbl>
              <a:tblPr/>
              <a:tblGrid>
                <a:gridCol w="4732631"/>
                <a:gridCol w="3962400"/>
              </a:tblGrid>
              <a:tr h="639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P(NOT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/>
                      </a:r>
                      <a:b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</a:b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(Cavity = T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AND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Toothache = T))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28" marR="91428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 = F OR Toothache = F)</a:t>
                      </a:r>
                    </a:p>
                  </a:txBody>
                  <a:tcPr marL="91428" marR="91428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0.88</a:t>
                      </a:r>
                    </a:p>
                  </a:txBody>
                  <a:tcPr marL="91428" marR="91428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0.88</a:t>
                      </a:r>
                    </a:p>
                  </a:txBody>
                  <a:tcPr marL="91428" marR="91428" marT="45734" marB="4573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The Logical Equivalence Pattern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4041885"/>
              </p:ext>
            </p:extLst>
          </p:nvPr>
        </p:nvGraphicFramePr>
        <p:xfrm>
          <a:off x="533400" y="1524000"/>
          <a:ext cx="4724400" cy="1011293"/>
        </p:xfrm>
        <a:graphic>
          <a:graphicData uri="http://schemas.openxmlformats.org/drawingml/2006/table">
            <a:tbl>
              <a:tblPr/>
              <a:tblGrid>
                <a:gridCol w="1749425"/>
                <a:gridCol w="1749425"/>
                <a:gridCol w="1225550"/>
              </a:tblGrid>
              <a:tr h="6399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P(NOT (NOT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Cavity=T))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28" marR="9142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=</a:t>
                      </a:r>
                    </a:p>
                  </a:txBody>
                  <a:tcPr marL="91428" marR="9142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P(Cavity=T)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28" marR="9142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2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0.2</a:t>
                      </a:r>
                    </a:p>
                  </a:txBody>
                  <a:tcPr marL="91428" marR="9142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28" marR="9142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0.2</a:t>
                      </a:r>
                    </a:p>
                  </a:txBody>
                  <a:tcPr marL="91428" marR="9142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Content Placeholder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0187515"/>
              </p:ext>
            </p:extLst>
          </p:nvPr>
        </p:nvGraphicFramePr>
        <p:xfrm>
          <a:off x="533401" y="4689475"/>
          <a:ext cx="8229600" cy="1558925"/>
        </p:xfrm>
        <a:graphic>
          <a:graphicData uri="http://schemas.openxmlformats.org/drawingml/2006/table">
            <a:tbl>
              <a:tblPr/>
              <a:tblGrid>
                <a:gridCol w="4138216"/>
                <a:gridCol w="1479277"/>
                <a:gridCol w="2612107"/>
              </a:tblGrid>
              <a:tr h="11890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P(NOT (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Cavity=T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OR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Toothache=T)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28" marR="91428" marT="45663" marB="4566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=</a:t>
                      </a:r>
                    </a:p>
                  </a:txBody>
                  <a:tcPr marL="91428" marR="91428" marT="45663" marB="4566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 = F AND Toothache = F)</a:t>
                      </a:r>
                    </a:p>
                  </a:txBody>
                  <a:tcPr marL="91428" marR="91428" marT="45663" marB="4566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0.72</a:t>
                      </a:r>
                    </a:p>
                  </a:txBody>
                  <a:tcPr marL="91428" marR="91428" marT="45663" marB="4566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28" marR="91428" marT="45663" marB="4566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0.72</a:t>
                      </a:r>
                    </a:p>
                  </a:txBody>
                  <a:tcPr marL="91428" marR="91428" marT="45663" marB="4566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Content Placeholder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6471051"/>
              </p:ext>
            </p:extLst>
          </p:nvPr>
        </p:nvGraphicFramePr>
        <p:xfrm>
          <a:off x="533400" y="2667000"/>
          <a:ext cx="4727575" cy="1832814"/>
        </p:xfrm>
        <a:graphic>
          <a:graphicData uri="http://schemas.openxmlformats.org/drawingml/2006/table">
            <a:tbl>
              <a:tblPr/>
              <a:tblGrid>
                <a:gridCol w="1674813"/>
                <a:gridCol w="1674812"/>
                <a:gridCol w="1377950"/>
              </a:tblGrid>
              <a:tr h="11890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P(NOT (Cavity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=T AND Toothache =T))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28" marR="91428" marT="45663" marB="4566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=</a:t>
                      </a:r>
                    </a:p>
                  </a:txBody>
                  <a:tcPr marL="91428" marR="91428" marT="45663" marB="4566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 = F OR Toothache = F)</a:t>
                      </a:r>
                    </a:p>
                  </a:txBody>
                  <a:tcPr marL="91428" marR="91428" marT="45663" marB="4566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0.88</a:t>
                      </a:r>
                    </a:p>
                  </a:txBody>
                  <a:tcPr marL="91428" marR="91428" marT="45663" marB="4566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28" marR="91428" marT="45663" marB="4566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0.88</a:t>
                      </a:r>
                    </a:p>
                  </a:txBody>
                  <a:tcPr marL="91428" marR="91428" marT="45663" marB="4566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</a:tbl>
          </a:graphicData>
        </a:graphic>
      </p:graphicFrame>
      <p:sp>
        <p:nvSpPr>
          <p:cNvPr id="66604" name="TextBox 6"/>
          <p:cNvSpPr txBox="1">
            <a:spLocks noChangeArrowheads="1"/>
          </p:cNvSpPr>
          <p:nvPr/>
        </p:nvSpPr>
        <p:spPr bwMode="auto">
          <a:xfrm>
            <a:off x="6092825" y="2241800"/>
            <a:ext cx="2743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Rule 1: Logically equivalent expressions have the same probability.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Psychology: Probability Judgements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>
              <a:buFont typeface="Wingdings 2" pitchFamily="-103" charset="2"/>
              <a:buNone/>
              <a:defRPr/>
            </a:pPr>
            <a:r>
              <a:rPr lang="en-US" dirty="0" smtClean="0"/>
              <a:t>Consider the following famous experiment.</a:t>
            </a:r>
          </a:p>
          <a:p>
            <a:pPr>
              <a:buFont typeface="Wingdings 2" pitchFamily="-103" charset="2"/>
              <a:buNone/>
              <a:defRPr/>
            </a:pPr>
            <a:r>
              <a:rPr lang="en-US" dirty="0" smtClean="0"/>
              <a:t>Two groups of subjects. 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Would you opt for surgery if the survival rate is 90 percent?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 smtClean="0"/>
              <a:t>Would you opt for surgery if the </a:t>
            </a:r>
            <a:r>
              <a:rPr lang="en-US" dirty="0" err="1" smtClean="0"/>
              <a:t>mortatility</a:t>
            </a:r>
            <a:r>
              <a:rPr lang="en-US" dirty="0" smtClean="0"/>
              <a:t> rate is 10 percent?</a:t>
            </a:r>
          </a:p>
          <a:p>
            <a:pPr marL="514350" indent="-514350">
              <a:buFont typeface="Wingdings 2" pitchFamily="-103" charset="2"/>
              <a:buNone/>
              <a:defRPr/>
            </a:pPr>
            <a:r>
              <a:rPr lang="en-US" dirty="0" smtClean="0"/>
              <a:t>Which would you prefer?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Rule 2: Marginalization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8767033"/>
              </p:ext>
            </p:extLst>
          </p:nvPr>
        </p:nvGraphicFramePr>
        <p:xfrm>
          <a:off x="301625" y="1527175"/>
          <a:ext cx="6116638" cy="1011293"/>
        </p:xfrm>
        <a:graphic>
          <a:graphicData uri="http://schemas.openxmlformats.org/drawingml/2006/table">
            <a:tbl>
              <a:tblPr/>
              <a:tblGrid>
                <a:gridCol w="2038350"/>
                <a:gridCol w="2039938"/>
                <a:gridCol w="2038350"/>
              </a:tblGrid>
              <a:tr h="6399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P(Cavity=T, Toothache=T)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28" marR="9142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P(Cavity=T,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Toothache = F)</a:t>
                      </a:r>
                    </a:p>
                  </a:txBody>
                  <a:tcPr marL="91428" marR="9142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P(Cavity=T)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28" marR="9142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2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0.12</a:t>
                      </a:r>
                    </a:p>
                  </a:txBody>
                  <a:tcPr marL="91428" marR="9142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0.08</a:t>
                      </a:r>
                    </a:p>
                  </a:txBody>
                  <a:tcPr marL="91428" marR="9142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0.2</a:t>
                      </a:r>
                    </a:p>
                  </a:txBody>
                  <a:tcPr marL="91428" marR="9142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Content Placeholder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4374344"/>
              </p:ext>
            </p:extLst>
          </p:nvPr>
        </p:nvGraphicFramePr>
        <p:xfrm>
          <a:off x="301625" y="4856163"/>
          <a:ext cx="6116638" cy="1011292"/>
        </p:xfrm>
        <a:graphic>
          <a:graphicData uri="http://schemas.openxmlformats.org/drawingml/2006/table">
            <a:tbl>
              <a:tblPr/>
              <a:tblGrid>
                <a:gridCol w="2038350"/>
                <a:gridCol w="2039938"/>
                <a:gridCol w="2038350"/>
              </a:tblGrid>
              <a:tr h="6399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P(Cavity=T, Toothache=T)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28" marR="9142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 = F,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Toothache=T)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28" marR="9142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P(Toothache=T)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28" marR="9142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2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0.12</a:t>
                      </a:r>
                    </a:p>
                  </a:txBody>
                  <a:tcPr marL="91428" marR="9142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0.08</a:t>
                      </a:r>
                    </a:p>
                  </a:txBody>
                  <a:tcPr marL="91428" marR="9142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0.2</a:t>
                      </a:r>
                    </a:p>
                  </a:txBody>
                  <a:tcPr marL="91428" marR="9142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Content Placeholder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4409722"/>
              </p:ext>
            </p:extLst>
          </p:nvPr>
        </p:nvGraphicFramePr>
        <p:xfrm>
          <a:off x="301625" y="3200400"/>
          <a:ext cx="6116638" cy="1011293"/>
        </p:xfrm>
        <a:graphic>
          <a:graphicData uri="http://schemas.openxmlformats.org/drawingml/2006/table">
            <a:tbl>
              <a:tblPr/>
              <a:tblGrid>
                <a:gridCol w="2038350"/>
                <a:gridCol w="2039938"/>
                <a:gridCol w="2038350"/>
              </a:tblGrid>
              <a:tr h="6399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 = F,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Toothache=T)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28" marR="9142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 = F, Toothache = F)</a:t>
                      </a:r>
                    </a:p>
                  </a:txBody>
                  <a:tcPr marL="91428" marR="9142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 = F)</a:t>
                      </a:r>
                    </a:p>
                  </a:txBody>
                  <a:tcPr marL="91428" marR="9142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2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0.08</a:t>
                      </a:r>
                    </a:p>
                  </a:txBody>
                  <a:tcPr marL="91428" marR="9142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0.72</a:t>
                      </a:r>
                    </a:p>
                  </a:txBody>
                  <a:tcPr marL="91428" marR="9142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0.8</a:t>
                      </a:r>
                    </a:p>
                  </a:txBody>
                  <a:tcPr marL="91428" marR="9142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The Marginalization Pattern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013639"/>
              </p:ext>
            </p:extLst>
          </p:nvPr>
        </p:nvGraphicFramePr>
        <p:xfrm>
          <a:off x="301625" y="1527175"/>
          <a:ext cx="7699375" cy="1559933"/>
        </p:xfrm>
        <a:graphic>
          <a:graphicData uri="http://schemas.openxmlformats.org/drawingml/2006/table">
            <a:tbl>
              <a:tblPr/>
              <a:tblGrid>
                <a:gridCol w="1527175"/>
                <a:gridCol w="657225"/>
                <a:gridCol w="2519363"/>
                <a:gridCol w="382587"/>
                <a:gridCol w="2613025"/>
              </a:tblGrid>
              <a:tr h="6399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P(Cavity=T, Toothache=T)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+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P(Cavity=T,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Toothache = F)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=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P(Cavity=T)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2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0.12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0.08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0.2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Content Placeholder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7046423"/>
              </p:ext>
            </p:extLst>
          </p:nvPr>
        </p:nvGraphicFramePr>
        <p:xfrm>
          <a:off x="301625" y="4648200"/>
          <a:ext cx="7623175" cy="1285613"/>
        </p:xfrm>
        <a:graphic>
          <a:graphicData uri="http://schemas.openxmlformats.org/drawingml/2006/table">
            <a:tbl>
              <a:tblPr/>
              <a:tblGrid>
                <a:gridCol w="1679575"/>
                <a:gridCol w="306388"/>
                <a:gridCol w="2132012"/>
                <a:gridCol w="698500"/>
                <a:gridCol w="2806700"/>
              </a:tblGrid>
              <a:tr h="6399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P(Cavity=T, Toothache=T)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+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 = F,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Toothache=T)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=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P(Toothache=T)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2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0.12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0.08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0.2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Content Placeholder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9219953"/>
              </p:ext>
            </p:extLst>
          </p:nvPr>
        </p:nvGraphicFramePr>
        <p:xfrm>
          <a:off x="301625" y="3048000"/>
          <a:ext cx="7623175" cy="1559933"/>
        </p:xfrm>
        <a:graphic>
          <a:graphicData uri="http://schemas.openxmlformats.org/drawingml/2006/table">
            <a:tbl>
              <a:tblPr/>
              <a:tblGrid>
                <a:gridCol w="1679575"/>
                <a:gridCol w="457200"/>
                <a:gridCol w="2330450"/>
                <a:gridCol w="569913"/>
                <a:gridCol w="2586037"/>
              </a:tblGrid>
              <a:tr h="6399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 = F,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Toothache=T)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+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 = F, Toothache = F)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=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 = F)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2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0.08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0.72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0.8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Prove the Pattern: Marginalization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marL="0" indent="0">
              <a:buFont typeface="Wingdings 2" charset="0"/>
              <a:buNone/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Theorem. P(A) = P(A,B) + P(A, not B)</a:t>
            </a:r>
          </a:p>
          <a:p>
            <a:pPr marL="0" indent="0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Proof. </a:t>
            </a:r>
          </a:p>
          <a:p>
            <a:pPr marL="0" indent="0">
              <a:buFont typeface="Georgia" charset="0"/>
              <a:buAutoNum type="arabicPeriod"/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A is logically equivalent to 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[A and B) 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  <a:sym typeface="Symbol" charset="0"/>
              </a:rPr>
              <a:t>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 (A and not B)].</a:t>
            </a:r>
          </a:p>
          <a:p>
            <a:pPr marL="0" indent="0">
              <a:buFont typeface="Georgia" charset="0"/>
              <a:buAutoNum type="arabicPeriod"/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P(A) = P([A and B) 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  <a:sym typeface="Symbol" charset="0"/>
              </a:rPr>
              <a:t>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 (A and not B)]) =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P(A and B) + P(A and not B) – 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P([A and B) 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  <a:sym typeface="Symbol" charset="0"/>
              </a:rPr>
              <a:t>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 (A and not B)]). Disjunction Rule.</a:t>
            </a:r>
          </a:p>
          <a:p>
            <a:pPr marL="0" indent="0">
              <a:buFont typeface="Georgia" charset="0"/>
              <a:buAutoNum type="arabicPeriod"/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[A and B) 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  <a:sym typeface="Symbol" charset="0"/>
              </a:rPr>
              <a:t>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 (A and not B)] is logically equivalent to </a:t>
            </a:r>
            <a:r>
              <a:rPr lang="en-US" b="1">
                <a:latin typeface="Georgia" charset="0"/>
                <a:ea typeface="ＭＳ Ｐゴシック" charset="0"/>
                <a:cs typeface="ＭＳ Ｐゴシック" charset="0"/>
              </a:rPr>
              <a:t>false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, so P([A and B) 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  <a:sym typeface="Symbol" charset="0"/>
              </a:rPr>
              <a:t>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 (A and not B)]) =0.</a:t>
            </a:r>
          </a:p>
          <a:p>
            <a:pPr marL="0" indent="0">
              <a:buFont typeface="Georgia" charset="0"/>
              <a:buAutoNum type="arabicPeriod"/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So 2. implies P(A) = P(A and B) + P(A and not B).</a:t>
            </a:r>
          </a:p>
          <a:p>
            <a:pPr marL="0" indent="0">
              <a:buFont typeface="Georgia" charset="0"/>
              <a:buAutoNum type="arabicPeriod"/>
            </a:pPr>
            <a:endParaRPr lang="en-US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1368425" y="2743200"/>
            <a:ext cx="6480175" cy="16732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47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Conditional Probabilities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The Big Picture: AI for Model-Based Agents</a:t>
            </a:r>
          </a:p>
        </p:txBody>
      </p:sp>
      <p:sp>
        <p:nvSpPr>
          <p:cNvPr id="59395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sz="1200">
                <a:solidFill>
                  <a:srgbClr val="FFFFFF"/>
                </a:solidFill>
              </a:rPr>
              <a:t>Artificial Intelligence a modern approach</a:t>
            </a:r>
          </a:p>
        </p:txBody>
      </p:sp>
      <p:sp>
        <p:nvSpPr>
          <p:cNvPr id="59396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ED49D0FC-4DD8-0A4F-85D0-75D4B0E075A2}" type="slidenum">
              <a:rPr lang="en-US" sz="1600">
                <a:solidFill>
                  <a:srgbClr val="7B9899"/>
                </a:solidFill>
              </a:rPr>
              <a:pPr eaLnBrk="1" hangingPunct="1"/>
              <a:t>3</a:t>
            </a:fld>
            <a:endParaRPr lang="en-US" sz="1600">
              <a:solidFill>
                <a:srgbClr val="7B9899"/>
              </a:solidFill>
            </a:endParaRPr>
          </a:p>
        </p:txBody>
      </p:sp>
      <p:sp>
        <p:nvSpPr>
          <p:cNvPr id="59397" name="Content Placeholder 2"/>
          <p:cNvSpPr>
            <a:spLocks noGrp="1"/>
          </p:cNvSpPr>
          <p:nvPr>
            <p:ph sz="quarter" idx="1"/>
          </p:nvPr>
        </p:nvSpPr>
        <p:spPr>
          <a:xfrm>
            <a:off x="4191000" y="1981200"/>
            <a:ext cx="1295400" cy="606425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buFont typeface="Wingdings 2" charset="0"/>
              <a:buNone/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Action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6096000" y="3470275"/>
            <a:ext cx="1676400" cy="606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273050" indent="-2730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 charset="0"/>
              <a:buNone/>
            </a:pPr>
            <a:r>
              <a:rPr lang="en-US" sz="2700">
                <a:latin typeface="Georgia" charset="0"/>
                <a:cs typeface="ＭＳ Ｐゴシック" charset="0"/>
              </a:rPr>
              <a:t>Learning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1752600" y="3505200"/>
            <a:ext cx="2362200" cy="5318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>
            <a:lvl1pPr marL="273050" indent="-2730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 charset="0"/>
              <a:buNone/>
            </a:pPr>
            <a:r>
              <a:rPr lang="en-US" sz="2700" b="1" dirty="0">
                <a:latin typeface="Georgia" charset="0"/>
                <a:cs typeface="ＭＳ Ｐゴシック" charset="0"/>
              </a:rPr>
              <a:t>Knowledge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 bwMode="auto">
          <a:xfrm>
            <a:off x="1752600" y="4114800"/>
            <a:ext cx="2057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273050" indent="-2730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 charset="0"/>
              <a:buNone/>
            </a:pPr>
            <a:r>
              <a:rPr lang="en-US" dirty="0">
                <a:latin typeface="Georgia" charset="0"/>
                <a:cs typeface="ＭＳ Ｐゴシック" charset="0"/>
              </a:rPr>
              <a:t>Logic</a:t>
            </a:r>
          </a:p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 charset="0"/>
              <a:buNone/>
            </a:pPr>
            <a:r>
              <a:rPr lang="en-US" b="1" dirty="0">
                <a:latin typeface="Georgia" charset="0"/>
                <a:cs typeface="ＭＳ Ｐゴシック" charset="0"/>
              </a:rPr>
              <a:t>Probability</a:t>
            </a:r>
          </a:p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 charset="0"/>
              <a:buNone/>
            </a:pPr>
            <a:r>
              <a:rPr lang="en-US" dirty="0">
                <a:latin typeface="Georgia" charset="0"/>
                <a:cs typeface="ＭＳ Ｐゴシック" charset="0"/>
              </a:rPr>
              <a:t>Heuristics</a:t>
            </a:r>
          </a:p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 charset="0"/>
              <a:buNone/>
            </a:pPr>
            <a:r>
              <a:rPr lang="en-US" dirty="0">
                <a:latin typeface="Georgia" charset="0"/>
                <a:cs typeface="ＭＳ Ｐゴシック" charset="0"/>
              </a:rPr>
              <a:t>Inference</a:t>
            </a:r>
          </a:p>
        </p:txBody>
      </p:sp>
      <p:cxnSp>
        <p:nvCxnSpPr>
          <p:cNvPr id="12" name="Straight Arrow Connector 11"/>
          <p:cNvCxnSpPr>
            <a:cxnSpLocks noChangeShapeType="1"/>
            <a:stCxn id="9" idx="0"/>
            <a:endCxn id="59397" idx="2"/>
          </p:cNvCxnSpPr>
          <p:nvPr/>
        </p:nvCxnSpPr>
        <p:spPr bwMode="auto">
          <a:xfrm flipV="1">
            <a:off x="2933700" y="2587625"/>
            <a:ext cx="1905000" cy="917575"/>
          </a:xfrm>
          <a:prstGeom prst="straightConnector1">
            <a:avLst/>
          </a:prstGeom>
          <a:noFill/>
          <a:ln w="11429">
            <a:solidFill>
              <a:schemeClr val="accent1"/>
            </a:solidFill>
            <a:prstDash val="sysDash"/>
            <a:round/>
            <a:headEnd/>
            <a:tailEnd type="arrow" w="med" len="med"/>
          </a:ln>
          <a:effectLst>
            <a:outerShdw blurRad="50800" dist="254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4" name="Content Placeholder 2"/>
          <p:cNvSpPr txBox="1">
            <a:spLocks/>
          </p:cNvSpPr>
          <p:nvPr/>
        </p:nvSpPr>
        <p:spPr bwMode="auto">
          <a:xfrm>
            <a:off x="1752600" y="1752600"/>
            <a:ext cx="2590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273050" indent="-2730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 charset="0"/>
              <a:buNone/>
            </a:pPr>
            <a:r>
              <a:rPr lang="en-US">
                <a:latin typeface="Georgia" charset="0"/>
                <a:cs typeface="ＭＳ Ｐゴシック" charset="0"/>
              </a:rPr>
              <a:t>Planning</a:t>
            </a:r>
          </a:p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 charset="0"/>
              <a:buNone/>
            </a:pPr>
            <a:r>
              <a:rPr lang="en-US">
                <a:latin typeface="Georgia" charset="0"/>
                <a:cs typeface="ＭＳ Ｐゴシック" charset="0"/>
              </a:rPr>
              <a:t>Decision Theory</a:t>
            </a:r>
          </a:p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 charset="0"/>
              <a:buNone/>
            </a:pPr>
            <a:r>
              <a:rPr lang="en-US">
                <a:latin typeface="Georgia" charset="0"/>
                <a:cs typeface="ＭＳ Ｐゴシック" charset="0"/>
              </a:rPr>
              <a:t>Game Theory</a:t>
            </a:r>
          </a:p>
        </p:txBody>
      </p:sp>
      <p:cxnSp>
        <p:nvCxnSpPr>
          <p:cNvPr id="16" name="Straight Arrow Connector 15"/>
          <p:cNvCxnSpPr>
            <a:cxnSpLocks noChangeShapeType="1"/>
            <a:stCxn id="59397" idx="2"/>
          </p:cNvCxnSpPr>
          <p:nvPr/>
        </p:nvCxnSpPr>
        <p:spPr bwMode="auto">
          <a:xfrm rot="16200000" flipH="1">
            <a:off x="5503862" y="1922463"/>
            <a:ext cx="841375" cy="2171700"/>
          </a:xfrm>
          <a:prstGeom prst="straightConnector1">
            <a:avLst/>
          </a:prstGeom>
          <a:noFill/>
          <a:ln w="11429">
            <a:solidFill>
              <a:schemeClr val="accent1"/>
            </a:solidFill>
            <a:prstDash val="sysDash"/>
            <a:round/>
            <a:headEnd/>
            <a:tailEnd type="arrow" w="med" len="med"/>
          </a:ln>
          <a:effectLst>
            <a:outerShdw blurRad="50800" dist="254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8" name="Content Placeholder 2"/>
          <p:cNvSpPr txBox="1">
            <a:spLocks/>
          </p:cNvSpPr>
          <p:nvPr/>
        </p:nvSpPr>
        <p:spPr bwMode="auto">
          <a:xfrm>
            <a:off x="5791200" y="2057400"/>
            <a:ext cx="2590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273050" indent="-2730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 charset="0"/>
              <a:buNone/>
            </a:pPr>
            <a:r>
              <a:rPr lang="en-US">
                <a:latin typeface="Georgia" charset="0"/>
                <a:cs typeface="ＭＳ Ｐゴシック" charset="0"/>
              </a:rPr>
              <a:t>Reinforcement Learning</a:t>
            </a:r>
          </a:p>
        </p:txBody>
      </p:sp>
      <p:cxnSp>
        <p:nvCxnSpPr>
          <p:cNvPr id="20" name="Straight Arrow Connector 19"/>
          <p:cNvCxnSpPr>
            <a:stCxn id="8" idx="1"/>
            <a:endCxn id="9" idx="3"/>
          </p:cNvCxnSpPr>
          <p:nvPr/>
        </p:nvCxnSpPr>
        <p:spPr>
          <a:xfrm flipH="1" flipV="1">
            <a:off x="4114800" y="3771107"/>
            <a:ext cx="1981200" cy="238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4038600" y="4038600"/>
            <a:ext cx="2971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273050" indent="-2730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 charset="0"/>
              <a:buNone/>
            </a:pPr>
            <a:r>
              <a:rPr lang="en-US">
                <a:latin typeface="Georgia" charset="0"/>
                <a:cs typeface="ＭＳ Ｐゴシック" charset="0"/>
              </a:rPr>
              <a:t>Machine Learning</a:t>
            </a:r>
          </a:p>
          <a:p>
            <a:pPr eaLnBrk="1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 charset="0"/>
              <a:buNone/>
            </a:pPr>
            <a:r>
              <a:rPr lang="en-US">
                <a:latin typeface="Georgia" charset="0"/>
                <a:cs typeface="ＭＳ Ｐゴシック" charset="0"/>
              </a:rPr>
              <a:t>Statistics</a:t>
            </a:r>
          </a:p>
        </p:txBody>
      </p:sp>
    </p:spTree>
    <p:extLst>
      <p:ext uri="{BB962C8B-B14F-4D97-AF65-F5344CB8AC3E}">
        <p14:creationId xmlns:p14="http://schemas.microsoft.com/office/powerpoint/2010/main" val="106644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Conditional Probabilities: Intro</a:t>
            </a:r>
          </a:p>
        </p:txBody>
      </p:sp>
      <p:sp>
        <p:nvSpPr>
          <p:cNvPr id="72706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Given (A) that a die comes up with an odd number, what is the probability that (B) the number is</a:t>
            </a:r>
          </a:p>
          <a:p>
            <a:pPr marL="731838" lvl="1" indent="-457200">
              <a:buFont typeface="Georgia" charset="0"/>
              <a:buAutoNum type="arabicPeriod"/>
            </a:pPr>
            <a:r>
              <a:rPr lang="en-US">
                <a:latin typeface="Georgia" charset="0"/>
                <a:ea typeface="ＭＳ Ｐゴシック" charset="0"/>
              </a:rPr>
              <a:t>a 2</a:t>
            </a:r>
          </a:p>
          <a:p>
            <a:pPr marL="731838" lvl="1" indent="-457200">
              <a:buFont typeface="Georgia" charset="0"/>
              <a:buAutoNum type="arabicPeriod"/>
            </a:pPr>
            <a:r>
              <a:rPr lang="en-US">
                <a:latin typeface="Georgia" charset="0"/>
                <a:ea typeface="ＭＳ Ｐゴシック" charset="0"/>
              </a:rPr>
              <a:t>a 3</a:t>
            </a:r>
          </a:p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Answer: the number of cases that satisfy both A and B, out of the number of cases that satisfy A.</a:t>
            </a:r>
          </a:p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Examples:</a:t>
            </a:r>
          </a:p>
          <a:p>
            <a:pPr marL="731838" lvl="1" indent="-457200">
              <a:buFont typeface="Georgia" charset="0"/>
              <a:buAutoNum type="arabicPeriod"/>
            </a:pPr>
            <a:r>
              <a:rPr lang="en-US">
                <a:latin typeface="Georgia" charset="0"/>
                <a:ea typeface="ＭＳ Ｐゴシック" charset="0"/>
              </a:rPr>
              <a:t>#faces with (odd and 2)/#faces with odd</a:t>
            </a:r>
            <a:br>
              <a:rPr lang="en-US">
                <a:latin typeface="Georgia" charset="0"/>
                <a:ea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</a:rPr>
              <a:t>= 0 / 3 = 0.</a:t>
            </a:r>
          </a:p>
          <a:p>
            <a:pPr marL="731838" lvl="1" indent="-457200">
              <a:buFont typeface="Georgia" charset="0"/>
              <a:buAutoNum type="arabicPeriod"/>
            </a:pPr>
            <a:r>
              <a:rPr lang="en-US">
                <a:latin typeface="Georgia" charset="0"/>
                <a:ea typeface="ＭＳ Ｐゴシック" charset="0"/>
              </a:rPr>
              <a:t>#faces with (odd and 3)/#faces with odd</a:t>
            </a:r>
            <a:br>
              <a:rPr lang="en-US">
                <a:latin typeface="Georgia" charset="0"/>
                <a:ea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</a:rPr>
              <a:t>= 1 / 3.</a:t>
            </a:r>
          </a:p>
          <a:p>
            <a:pPr marL="731838" lvl="1" indent="-457200">
              <a:buFont typeface="Georgia" charset="0"/>
              <a:buAutoNum type="arabicPeriod"/>
            </a:pPr>
            <a:endParaRPr lang="en-US">
              <a:latin typeface="Georgia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6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Conditional Probs ctd.</a:t>
            </a:r>
          </a:p>
        </p:txBody>
      </p:sp>
      <p:sp>
        <p:nvSpPr>
          <p:cNvPr id="76802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Suppose that 50 students are taking 310 and 30 are women. Given (A) that a student is taking 310, what is the probability that (B) they are a woman?</a:t>
            </a:r>
          </a:p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Answer: 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#students who take 310 and are a woman/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#students in 310 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= 30/50 = 3/5.</a:t>
            </a:r>
          </a:p>
          <a:p>
            <a:r>
              <a:rPr lang="en-US" b="1">
                <a:latin typeface="Georgia" charset="0"/>
                <a:ea typeface="ＭＳ Ｐゴシック" charset="0"/>
                <a:cs typeface="ＭＳ Ｐゴシック" charset="0"/>
              </a:rPr>
              <a:t>Notation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: P(A|B)</a:t>
            </a:r>
            <a:endParaRPr lang="en-US" b="1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Conditional Ratios: Spot the Pattern</a:t>
            </a:r>
          </a:p>
        </p:txBody>
      </p:sp>
      <p:sp>
        <p:nvSpPr>
          <p:cNvPr id="77826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682625"/>
          </a:xfrm>
        </p:spPr>
        <p:txBody>
          <a:bodyPr/>
          <a:lstStyle/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Spot the Pattern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/>
        </p:nvGraphicFramePr>
        <p:xfrm>
          <a:off x="762000" y="4114800"/>
          <a:ext cx="6708775" cy="1285892"/>
        </p:xfrm>
        <a:graphic>
          <a:graphicData uri="http://schemas.openxmlformats.org/drawingml/2006/table">
            <a:tbl>
              <a:tblPr/>
              <a:tblGrid>
                <a:gridCol w="2236788"/>
                <a:gridCol w="2235200"/>
                <a:gridCol w="2236787"/>
              </a:tblGrid>
              <a:tr h="9144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P(Student takes 310)</a:t>
                      </a:r>
                    </a:p>
                  </a:txBody>
                  <a:tcPr marL="91428" marR="91428" marT="45747" marB="4574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P(Student takes 310 and is woman)</a:t>
                      </a:r>
                    </a:p>
                  </a:txBody>
                  <a:tcPr marL="91428" marR="91428" marT="45747" marB="4574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P(Student is woman|Student takes 310)</a:t>
                      </a:r>
                    </a:p>
                  </a:txBody>
                  <a:tcPr marL="91428" marR="91428" marT="45747" marB="4574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=50/15,000</a:t>
                      </a:r>
                    </a:p>
                  </a:txBody>
                  <a:tcPr marL="91428" marR="91428" marT="45747" marB="4574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30/15,000</a:t>
                      </a:r>
                    </a:p>
                  </a:txBody>
                  <a:tcPr marL="91428" marR="91428" marT="45747" marB="4574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3/5</a:t>
                      </a:r>
                    </a:p>
                  </a:txBody>
                  <a:tcPr marL="91428" marR="91428" marT="45747" marB="4574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Content Placeholder 3"/>
          <p:cNvGraphicFramePr>
            <a:graphicFrameLocks noGrp="1"/>
          </p:cNvGraphicFramePr>
          <p:nvPr/>
        </p:nvGraphicFramePr>
        <p:xfrm>
          <a:off x="762000" y="2209800"/>
          <a:ext cx="6116638" cy="1285892"/>
        </p:xfrm>
        <a:graphic>
          <a:graphicData uri="http://schemas.openxmlformats.org/drawingml/2006/table">
            <a:tbl>
              <a:tblPr/>
              <a:tblGrid>
                <a:gridCol w="2038350"/>
                <a:gridCol w="2039938"/>
                <a:gridCol w="2038350"/>
              </a:tblGrid>
              <a:tr h="9144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P(die comes up with odd number)</a:t>
                      </a:r>
                    </a:p>
                  </a:txBody>
                  <a:tcPr marL="91428" marR="91428" marT="45747" marB="4574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P(die comes up with 3)</a:t>
                      </a:r>
                    </a:p>
                  </a:txBody>
                  <a:tcPr marL="91428" marR="91428" marT="45747" marB="4574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P(3|odd number)</a:t>
                      </a:r>
                    </a:p>
                  </a:txBody>
                  <a:tcPr marL="91428" marR="91428" marT="45747" marB="4574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1/2</a:t>
                      </a:r>
                    </a:p>
                  </a:txBody>
                  <a:tcPr marL="91428" marR="91428" marT="45747" marB="4574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1/6</a:t>
                      </a:r>
                    </a:p>
                  </a:txBody>
                  <a:tcPr marL="91428" marR="91428" marT="45747" marB="4574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1/3</a:t>
                      </a:r>
                    </a:p>
                  </a:txBody>
                  <a:tcPr marL="91428" marR="91428" marT="45747" marB="4574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Conditional Probs: The Ratio Pattern</a:t>
            </a:r>
          </a:p>
        </p:txBody>
      </p:sp>
      <p:sp>
        <p:nvSpPr>
          <p:cNvPr id="78850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682625"/>
          </a:xfrm>
        </p:spPr>
        <p:txBody>
          <a:bodyPr/>
          <a:lstStyle/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Spot the Pattern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/>
        </p:nvGraphicFramePr>
        <p:xfrm>
          <a:off x="762000" y="3962400"/>
          <a:ext cx="7696200" cy="1832814"/>
        </p:xfrm>
        <a:graphic>
          <a:graphicData uri="http://schemas.openxmlformats.org/drawingml/2006/table">
            <a:tbl>
              <a:tblPr/>
              <a:tblGrid>
                <a:gridCol w="1539875"/>
                <a:gridCol w="1538288"/>
                <a:gridCol w="1539875"/>
                <a:gridCol w="1538287"/>
                <a:gridCol w="1539875"/>
              </a:tblGrid>
              <a:tr h="11890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P(Student takes 310)</a:t>
                      </a:r>
                    </a:p>
                  </a:txBody>
                  <a:tcPr marL="91428" marR="91428" marT="45663" marB="4566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/</a:t>
                      </a:r>
                    </a:p>
                  </a:txBody>
                  <a:tcPr marL="91428" marR="91428" marT="45663" marB="4566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P(Student takes 310 and is woman)</a:t>
                      </a:r>
                    </a:p>
                  </a:txBody>
                  <a:tcPr marL="91428" marR="91428" marT="45663" marB="4566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=</a:t>
                      </a:r>
                    </a:p>
                  </a:txBody>
                  <a:tcPr marL="91428" marR="91428" marT="45663" marB="4566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P(Student is woman|Student takes 310)</a:t>
                      </a:r>
                    </a:p>
                  </a:txBody>
                  <a:tcPr marL="91428" marR="91428" marT="45663" marB="4566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=50/15,000</a:t>
                      </a:r>
                    </a:p>
                  </a:txBody>
                  <a:tcPr marL="91428" marR="91428" marT="45663" marB="4566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28" marR="91428" marT="45663" marB="4566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30/15,000</a:t>
                      </a:r>
                    </a:p>
                  </a:txBody>
                  <a:tcPr marL="91428" marR="91428" marT="45663" marB="4566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28" marR="91428" marT="45663" marB="4566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3/5</a:t>
                      </a:r>
                    </a:p>
                  </a:txBody>
                  <a:tcPr marL="91428" marR="91428" marT="45663" marB="4566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Content Placeholder 3"/>
          <p:cNvGraphicFramePr>
            <a:graphicFrameLocks noGrp="1"/>
          </p:cNvGraphicFramePr>
          <p:nvPr/>
        </p:nvGraphicFramePr>
        <p:xfrm>
          <a:off x="762000" y="2209800"/>
          <a:ext cx="7696200" cy="1558925"/>
        </p:xfrm>
        <a:graphic>
          <a:graphicData uri="http://schemas.openxmlformats.org/drawingml/2006/table">
            <a:tbl>
              <a:tblPr/>
              <a:tblGrid>
                <a:gridCol w="1539875"/>
                <a:gridCol w="1538288"/>
                <a:gridCol w="1539875"/>
                <a:gridCol w="1538287"/>
                <a:gridCol w="1539875"/>
              </a:tblGrid>
              <a:tr h="118903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P(die comes up with odd number)</a:t>
                      </a:r>
                    </a:p>
                  </a:txBody>
                  <a:tcPr marL="91428" marR="91428" marT="45663" marB="4566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/</a:t>
                      </a:r>
                    </a:p>
                  </a:txBody>
                  <a:tcPr marL="91428" marR="91428" marT="45663" marB="4566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P(die comes up with 3)</a:t>
                      </a:r>
                    </a:p>
                  </a:txBody>
                  <a:tcPr marL="91428" marR="91428" marT="45663" marB="4566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=</a:t>
                      </a:r>
                    </a:p>
                  </a:txBody>
                  <a:tcPr marL="91428" marR="91428" marT="45663" marB="4566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P(3|odd number)</a:t>
                      </a:r>
                    </a:p>
                  </a:txBody>
                  <a:tcPr marL="91428" marR="91428" marT="45663" marB="4566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69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1/2</a:t>
                      </a:r>
                    </a:p>
                  </a:txBody>
                  <a:tcPr marL="91428" marR="91428" marT="45663" marB="4566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28" marR="91428" marT="45663" marB="4566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1/6</a:t>
                      </a:r>
                    </a:p>
                  </a:txBody>
                  <a:tcPr marL="91428" marR="91428" marT="45663" marB="4566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28" marR="91428" marT="45663" marB="4566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1/3</a:t>
                      </a:r>
                    </a:p>
                  </a:txBody>
                  <a:tcPr marL="91428" marR="91428" marT="45663" marB="4566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</a:tbl>
          </a:graphicData>
        </a:graphic>
      </p:graphicFrame>
      <p:sp>
        <p:nvSpPr>
          <p:cNvPr id="78891" name="TextBox 6"/>
          <p:cNvSpPr txBox="1">
            <a:spLocks noChangeArrowheads="1"/>
          </p:cNvSpPr>
          <p:nvPr/>
        </p:nvSpPr>
        <p:spPr bwMode="auto">
          <a:xfrm>
            <a:off x="685800" y="5791200"/>
            <a:ext cx="7848600" cy="4778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2500">
                <a:solidFill>
                  <a:schemeClr val="accent1"/>
                </a:solidFill>
              </a:rPr>
              <a:t>P(A|B) = P(A and B)/ P(B) </a:t>
            </a:r>
            <a:r>
              <a:rPr lang="en-US" sz="2500"/>
              <a:t>Important!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Conditional Probabilities: Motivation</a:t>
            </a:r>
          </a:p>
        </p:txBody>
      </p:sp>
      <p:sp>
        <p:nvSpPr>
          <p:cNvPr id="80898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From logical clauses: much knowledge can be represented as implications 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B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1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,..,B</a:t>
            </a:r>
            <a:r>
              <a:rPr lang="en-US" baseline="-25000">
                <a:latin typeface="Georgia" charset="0"/>
                <a:ea typeface="ＭＳ Ｐゴシック" charset="0"/>
                <a:cs typeface="ＭＳ Ｐゴシック" charset="0"/>
              </a:rPr>
              <a:t>k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 =&gt;A.</a:t>
            </a:r>
          </a:p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Conditional probabilities are a probabilistic version of reasoning about what follows from conditions.</a:t>
            </a:r>
          </a:p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Cognitive Science: Our minds store implicational knowledge.</a:t>
            </a:r>
          </a:p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Key for understanding Bayes nets.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Conjunctivitis</a:t>
            </a:r>
          </a:p>
        </p:txBody>
      </p:sp>
      <p:sp>
        <p:nvSpPr>
          <p:cNvPr id="81922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>
              <a:buFont typeface="Wingdings 2" charset="0"/>
              <a:buNone/>
            </a:pPr>
            <a:r>
              <a:rPr lang="es-ES_tradnl" sz="2400">
                <a:latin typeface="Georgia" charset="0"/>
                <a:ea typeface="ＭＳ Ｐゴシック" charset="0"/>
                <a:cs typeface="ＭＳ Ｐゴシック" charset="0"/>
              </a:rPr>
              <a:t>Linda is 31 years old, single, outspoken, and very bright. She majored in philosophy. As a student, she was deeply concerned with issues of discrimination and social justice, and also participated in antinuclear demonstrations. </a:t>
            </a:r>
            <a:endParaRPr lang="en-US" sz="2400">
              <a:latin typeface="Georgia" charset="0"/>
              <a:ea typeface="ＭＳ Ｐゴシック" charset="0"/>
              <a:cs typeface="ＭＳ Ｐゴシック" charset="0"/>
            </a:endParaRPr>
          </a:p>
          <a:p>
            <a:pPr>
              <a:buFont typeface="Wingdings 2" charset="0"/>
              <a:buNone/>
            </a:pPr>
            <a:r>
              <a:rPr lang="es-ES_tradnl" sz="2400">
                <a:latin typeface="Georgia" charset="0"/>
                <a:ea typeface="ＭＳ Ｐゴシック" charset="0"/>
                <a:cs typeface="ＭＳ Ｐゴシック" charset="0"/>
              </a:rPr>
              <a:t>Here are some possibilities for what Linda is doing now; please rank them according to likelihood.</a:t>
            </a:r>
            <a:endParaRPr lang="en-US" sz="2400">
              <a:latin typeface="Georgia" charset="0"/>
              <a:ea typeface="ＭＳ Ｐゴシック" charset="0"/>
              <a:cs typeface="ＭＳ Ｐゴシック" charset="0"/>
            </a:endParaRPr>
          </a:p>
          <a:p>
            <a:pPr>
              <a:buFont typeface="Wingdings 2" charset="0"/>
              <a:buNone/>
            </a:pPr>
            <a:r>
              <a:rPr lang="es-ES_tradnl" sz="2400">
                <a:latin typeface="Georgia" charset="0"/>
                <a:ea typeface="ＭＳ Ｐゴシック" charset="0"/>
                <a:cs typeface="ＭＳ Ｐゴシック" charset="0"/>
              </a:rPr>
              <a:t> </a:t>
            </a:r>
            <a:endParaRPr lang="en-US" sz="2400">
              <a:latin typeface="Georgia" charset="0"/>
              <a:ea typeface="ＭＳ Ｐゴシック" charset="0"/>
              <a:cs typeface="ＭＳ Ｐゴシック" charset="0"/>
            </a:endParaRPr>
          </a:p>
          <a:p>
            <a:pPr>
              <a:buFont typeface="Wingdings 2" charset="0"/>
              <a:buNone/>
            </a:pPr>
            <a:r>
              <a:rPr lang="es-ES_tradnl" sz="2400">
                <a:latin typeface="Georgia" charset="0"/>
                <a:ea typeface="ＭＳ Ｐゴシック" charset="0"/>
                <a:cs typeface="ＭＳ Ｐゴシック" charset="0"/>
              </a:rPr>
              <a:t>a. Linda is a bank teller.</a:t>
            </a:r>
            <a:endParaRPr lang="en-US" sz="2400">
              <a:latin typeface="Georgia" charset="0"/>
              <a:ea typeface="ＭＳ Ｐゴシック" charset="0"/>
              <a:cs typeface="ＭＳ Ｐゴシック" charset="0"/>
            </a:endParaRPr>
          </a:p>
          <a:p>
            <a:pPr>
              <a:buFont typeface="Wingdings 2" charset="0"/>
              <a:buNone/>
            </a:pPr>
            <a:r>
              <a:rPr lang="es-ES_tradnl" sz="2400">
                <a:latin typeface="Georgia" charset="0"/>
                <a:ea typeface="ＭＳ Ｐゴシック" charset="0"/>
                <a:cs typeface="ＭＳ Ｐゴシック" charset="0"/>
              </a:rPr>
              <a:t>b. Linda works for a book publisher.</a:t>
            </a:r>
            <a:endParaRPr lang="en-US" sz="2400">
              <a:latin typeface="Georgia" charset="0"/>
              <a:ea typeface="ＭＳ Ｐゴシック" charset="0"/>
              <a:cs typeface="ＭＳ Ｐゴシック" charset="0"/>
            </a:endParaRPr>
          </a:p>
          <a:p>
            <a:pPr>
              <a:buFont typeface="Wingdings 2" charset="0"/>
              <a:buNone/>
            </a:pPr>
            <a:r>
              <a:rPr lang="es-ES_tradnl" sz="2400">
                <a:latin typeface="Georgia" charset="0"/>
                <a:ea typeface="ＭＳ Ｐゴシック" charset="0"/>
                <a:cs typeface="ＭＳ Ｐゴシック" charset="0"/>
              </a:rPr>
              <a:t>c. Linda is a bankteller who is active in the feminist movement.</a:t>
            </a:r>
            <a:endParaRPr lang="en-US" sz="2400">
              <a:latin typeface="Georgia" charset="0"/>
              <a:ea typeface="ＭＳ Ｐゴシック" charset="0"/>
              <a:cs typeface="ＭＳ Ｐゴシック" charset="0"/>
            </a:endParaRPr>
          </a:p>
          <a:p>
            <a:endParaRPr lang="en-US" sz="2400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The Product Rule: Spot the Pattern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7510917"/>
              </p:ext>
            </p:extLst>
          </p:nvPr>
        </p:nvGraphicFramePr>
        <p:xfrm>
          <a:off x="301625" y="1527175"/>
          <a:ext cx="8673164" cy="1011238"/>
        </p:xfrm>
        <a:graphic>
          <a:graphicData uri="http://schemas.openxmlformats.org/drawingml/2006/table">
            <a:tbl>
              <a:tblPr/>
              <a:tblGrid>
                <a:gridCol w="1652913"/>
                <a:gridCol w="2981651"/>
                <a:gridCol w="4038600"/>
              </a:tblGrid>
              <a:tr h="6399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P(Cavity=T)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44" marR="91444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Toothache|Cavity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=T)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44" marR="91444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P(Cavity=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T,Toothache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=T)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44" marR="91444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2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0.2</a:t>
                      </a:r>
                    </a:p>
                  </a:txBody>
                  <a:tcPr marL="91444" marR="91444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0.6</a:t>
                      </a:r>
                    </a:p>
                  </a:txBody>
                  <a:tcPr marL="91444" marR="91444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0.12</a:t>
                      </a:r>
                    </a:p>
                  </a:txBody>
                  <a:tcPr marL="91444" marR="91444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Content Placeholder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6846283"/>
              </p:ext>
            </p:extLst>
          </p:nvPr>
        </p:nvGraphicFramePr>
        <p:xfrm>
          <a:off x="301625" y="4648200"/>
          <a:ext cx="8634730" cy="1011238"/>
        </p:xfrm>
        <a:graphic>
          <a:graphicData uri="http://schemas.openxmlformats.org/drawingml/2006/table">
            <a:tbl>
              <a:tblPr/>
              <a:tblGrid>
                <a:gridCol w="1679575"/>
                <a:gridCol w="3095943"/>
                <a:gridCol w="3859212"/>
              </a:tblGrid>
              <a:tr h="6399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 =F)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P(Toothache|Cavity = F)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P(Toothache,Cavity =F)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2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0.8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0.1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0.08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Content Placeholder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301759"/>
              </p:ext>
            </p:extLst>
          </p:nvPr>
        </p:nvGraphicFramePr>
        <p:xfrm>
          <a:off x="301625" y="3048000"/>
          <a:ext cx="8795633" cy="1011293"/>
        </p:xfrm>
        <a:graphic>
          <a:graphicData uri="http://schemas.openxmlformats.org/drawingml/2006/table">
            <a:tbl>
              <a:tblPr/>
              <a:tblGrid>
                <a:gridCol w="2162489"/>
                <a:gridCol w="2868190"/>
                <a:gridCol w="3764954"/>
              </a:tblGrid>
              <a:tr h="6399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P(Toothache=T)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38" marR="9143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P(Cavity|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Toothache=T)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38" marR="9143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P(Cavity=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T,Toothache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=T)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38" marR="9143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2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0.2</a:t>
                      </a:r>
                    </a:p>
                  </a:txBody>
                  <a:tcPr marL="91438" marR="9143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0.6</a:t>
                      </a:r>
                    </a:p>
                  </a:txBody>
                  <a:tcPr marL="91438" marR="9143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0.12</a:t>
                      </a:r>
                    </a:p>
                  </a:txBody>
                  <a:tcPr marL="91438" marR="9143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The Product Rule Pattern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2409222"/>
              </p:ext>
            </p:extLst>
          </p:nvPr>
        </p:nvGraphicFramePr>
        <p:xfrm>
          <a:off x="301625" y="1527175"/>
          <a:ext cx="6659563" cy="1285613"/>
        </p:xfrm>
        <a:graphic>
          <a:graphicData uri="http://schemas.openxmlformats.org/drawingml/2006/table">
            <a:tbl>
              <a:tblPr/>
              <a:tblGrid>
                <a:gridCol w="949325"/>
                <a:gridCol w="484188"/>
                <a:gridCol w="3133725"/>
                <a:gridCol w="466725"/>
                <a:gridCol w="1625600"/>
              </a:tblGrid>
              <a:tr h="6399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P(Cavity=T)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44" marR="91444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x</a:t>
                      </a:r>
                    </a:p>
                  </a:txBody>
                  <a:tcPr marL="91444" marR="91444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Toothache|Cavity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=T)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44" marR="91444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=</a:t>
                      </a:r>
                    </a:p>
                  </a:txBody>
                  <a:tcPr marL="91444" marR="91444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P(Cavity=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T,Toothache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=T)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44" marR="91444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2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0.2</a:t>
                      </a:r>
                    </a:p>
                  </a:txBody>
                  <a:tcPr marL="91444" marR="91444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44" marR="91444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0.6</a:t>
                      </a:r>
                    </a:p>
                  </a:txBody>
                  <a:tcPr marL="91444" marR="91444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44" marR="91444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0.12</a:t>
                      </a:r>
                    </a:p>
                  </a:txBody>
                  <a:tcPr marL="91444" marR="91444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Content Placeholder 3"/>
          <p:cNvGraphicFramePr>
            <a:graphicFrameLocks noGrp="1"/>
          </p:cNvGraphicFramePr>
          <p:nvPr/>
        </p:nvGraphicFramePr>
        <p:xfrm>
          <a:off x="301625" y="4648200"/>
          <a:ext cx="7089775" cy="1011293"/>
        </p:xfrm>
        <a:graphic>
          <a:graphicData uri="http://schemas.openxmlformats.org/drawingml/2006/table">
            <a:tbl>
              <a:tblPr/>
              <a:tblGrid>
                <a:gridCol w="1046163"/>
                <a:gridCol w="422275"/>
                <a:gridCol w="3462337"/>
                <a:gridCol w="420688"/>
                <a:gridCol w="1738312"/>
              </a:tblGrid>
              <a:tr h="6399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 =F)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x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P(Toothache|Cavity = F)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=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P(Toothache,Cavity =F)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2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0.8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0.1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0.08</a:t>
                      </a:r>
                    </a:p>
                  </a:txBody>
                  <a:tcPr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Content Placeholder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0028557"/>
              </p:ext>
            </p:extLst>
          </p:nvPr>
        </p:nvGraphicFramePr>
        <p:xfrm>
          <a:off x="301625" y="3048000"/>
          <a:ext cx="6659563" cy="1285613"/>
        </p:xfrm>
        <a:graphic>
          <a:graphicData uri="http://schemas.openxmlformats.org/drawingml/2006/table">
            <a:tbl>
              <a:tblPr/>
              <a:tblGrid>
                <a:gridCol w="1138238"/>
                <a:gridCol w="482600"/>
                <a:gridCol w="3149600"/>
                <a:gridCol w="354012"/>
                <a:gridCol w="1535113"/>
              </a:tblGrid>
              <a:tr h="6399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P(Toothache=T)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38" marR="9143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x</a:t>
                      </a:r>
                    </a:p>
                  </a:txBody>
                  <a:tcPr marL="91438" marR="9143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P(Cavity|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Toothache=T)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38" marR="9143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=</a:t>
                      </a:r>
                    </a:p>
                  </a:txBody>
                  <a:tcPr marL="91438" marR="9143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P(Cavity=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T,Toothache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=T)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38" marR="9143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2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0.2</a:t>
                      </a:r>
                    </a:p>
                  </a:txBody>
                  <a:tcPr marL="91438" marR="9143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38" marR="9143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0.6</a:t>
                      </a:r>
                    </a:p>
                  </a:txBody>
                  <a:tcPr marL="91438" marR="9143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Georgia" pitchFamily="-103" charset="0"/>
                        <a:ea typeface="ＭＳ Ｐゴシック" pitchFamily="-103" charset="-128"/>
                        <a:cs typeface="ＭＳ Ｐゴシック" pitchFamily="-103" charset="-128"/>
                      </a:endParaRPr>
                    </a:p>
                  </a:txBody>
                  <a:tcPr marL="91438" marR="9143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pitchFamily="-103" charset="0"/>
                          <a:ea typeface="ＭＳ Ｐゴシック" pitchFamily="-103" charset="-128"/>
                          <a:cs typeface="ＭＳ Ｐゴシック" pitchFamily="-103" charset="-128"/>
                        </a:rPr>
                        <a:t>0.12</a:t>
                      </a:r>
                    </a:p>
                  </a:txBody>
                  <a:tcPr marL="91438" marR="91438" marT="45705" marB="45705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Exercise: Conditional Probability</a:t>
            </a:r>
          </a:p>
        </p:txBody>
      </p:sp>
      <p:sp>
        <p:nvSpPr>
          <p:cNvPr id="92162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Prove the </a:t>
            </a:r>
            <a:r>
              <a:rPr lang="en-US" b="1">
                <a:latin typeface="Georgia" charset="0"/>
                <a:ea typeface="ＭＳ Ｐゴシック" charset="0"/>
                <a:cs typeface="ＭＳ Ｐゴシック" charset="0"/>
              </a:rPr>
              <a:t>product rule 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P(A,B) = P(A|B) x P(B).</a:t>
            </a:r>
          </a:p>
          <a:p>
            <a:pPr lvl="1"/>
            <a:r>
              <a:rPr lang="en-US">
                <a:latin typeface="Georgia" charset="0"/>
                <a:ea typeface="ＭＳ Ｐゴシック" charset="0"/>
              </a:rPr>
              <a:t>Marginal + conditional </a:t>
            </a:r>
            <a:r>
              <a:rPr lang="en-US">
                <a:latin typeface="Wingdings" charset="0"/>
                <a:ea typeface="ＭＳ Ｐゴシック" charset="0"/>
                <a:cs typeface="Wingdings" charset="0"/>
              </a:rPr>
              <a:t></a:t>
            </a:r>
            <a:r>
              <a:rPr lang="en-US">
                <a:latin typeface="Georgia" charset="0"/>
                <a:ea typeface="ＭＳ Ｐゴシック" charset="0"/>
              </a:rPr>
              <a:t> joint.</a:t>
            </a:r>
          </a:p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Two propositions A,B are </a:t>
            </a:r>
            <a:r>
              <a:rPr lang="en-US" b="1">
                <a:latin typeface="Georgia" charset="0"/>
                <a:ea typeface="ＭＳ Ｐゴシック" charset="0"/>
                <a:cs typeface="ＭＳ Ｐゴシック" charset="0"/>
              </a:rPr>
              <a:t>independent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 if </a:t>
            </a:r>
            <a:br>
              <a:rPr lang="en-US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P(A|B) = P(A). Prove that the following conditions are equivalent if P(A) &gt; 0, P(B)&gt; 0.</a:t>
            </a:r>
          </a:p>
          <a:p>
            <a:pPr>
              <a:buFont typeface="Georgia" charset="0"/>
              <a:buAutoNum type="arabicPeriod"/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P(A|B) = P(A).</a:t>
            </a:r>
          </a:p>
          <a:p>
            <a:pPr>
              <a:buFont typeface="Georgia" charset="0"/>
              <a:buAutoNum type="arabicPeriod"/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P(B|A) = P(B).</a:t>
            </a:r>
          </a:p>
          <a:p>
            <a:pPr>
              <a:buFont typeface="Georgia" charset="0"/>
              <a:buAutoNum type="arabicPeriod"/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P(A,B) = P(A) x P(B).</a:t>
            </a:r>
          </a:p>
          <a:p>
            <a:endParaRPr lang="en-US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368425" y="2743200"/>
            <a:ext cx="6480175" cy="16732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878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Independence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Review Example</a:t>
            </a:r>
            <a:endParaRPr lang="en-US" dirty="0">
              <a:solidFill>
                <a:srgbClr val="7B9899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5602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371600"/>
            <a:ext cx="8229600" cy="2514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>
                <a:latin typeface="Georgia" charset="0"/>
                <a:ea typeface="ＭＳ Ｐゴシック" charset="0"/>
                <a:cs typeface="ＭＳ Ｐゴシック" charset="0"/>
              </a:rPr>
              <a:t>You want to take the skytrain home tonight. You have two options: pay $3.75 for a ticket, or don</a:t>
            </a:r>
            <a:r>
              <a:rPr lang="ja-JP" altLang="en-US" sz="2600">
                <a:latin typeface="Georgia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 sz="2600">
                <a:latin typeface="Georgia" charset="0"/>
                <a:ea typeface="ＭＳ Ｐゴシック" charset="0"/>
                <a:cs typeface="ＭＳ Ｐゴシック" charset="0"/>
              </a:rPr>
              <a:t>t pay and run the risk of being fined $50. </a:t>
            </a:r>
          </a:p>
          <a:p>
            <a:pPr eaLnBrk="1" hangingPunct="1">
              <a:lnSpc>
                <a:spcPct val="90000"/>
              </a:lnSpc>
            </a:pPr>
            <a:r>
              <a:rPr lang="en-US" sz="2600">
                <a:latin typeface="Georgia" charset="0"/>
                <a:ea typeface="ＭＳ Ｐゴシック" charset="0"/>
                <a:cs typeface="ＭＳ Ｐゴシック" charset="0"/>
              </a:rPr>
              <a:t>Suppose you know that on average, Translink checks fares on a train 10% of the time. Should you pay the fare?</a:t>
            </a:r>
            <a:endParaRPr lang="en-US" sz="140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600"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524000" y="4495800"/>
          <a:ext cx="6096000" cy="1114425"/>
        </p:xfrm>
        <a:graphic>
          <a:graphicData uri="http://schemas.openxmlformats.org/drawingml/2006/table">
            <a:tbl>
              <a:tblPr/>
              <a:tblGrid>
                <a:gridCol w="2032000"/>
                <a:gridCol w="2032000"/>
                <a:gridCol w="20320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Georgia" charset="0"/>
                        <a:ea typeface="ＭＳ Ｐゴシック" charset="0"/>
                        <a:cs typeface="ＭＳ Ｐゴシック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Check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Not Check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Pay Fare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-$3.75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-$3.75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ED3CF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Not pay fare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-$50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Georgia" charset="0"/>
                          <a:ea typeface="ＭＳ Ｐゴシック" charset="0"/>
                          <a:cs typeface="ＭＳ Ｐゴシック" charset="0"/>
                        </a:rPr>
                        <a:t>$0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EAE9"/>
                    </a:solidFill>
                  </a:tcPr>
                </a:tc>
              </a:tr>
            </a:tbl>
          </a:graphicData>
        </a:graphic>
      </p:graphicFrame>
      <p:sp>
        <p:nvSpPr>
          <p:cNvPr id="25621" name="TextBox 4"/>
          <p:cNvSpPr txBox="1">
            <a:spLocks noChangeArrowheads="1"/>
          </p:cNvSpPr>
          <p:nvPr/>
        </p:nvSpPr>
        <p:spPr bwMode="auto">
          <a:xfrm>
            <a:off x="4114800" y="4038600"/>
            <a:ext cx="838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10%</a:t>
            </a:r>
          </a:p>
        </p:txBody>
      </p:sp>
      <p:sp>
        <p:nvSpPr>
          <p:cNvPr id="25622" name="TextBox 5"/>
          <p:cNvSpPr txBox="1">
            <a:spLocks noChangeArrowheads="1"/>
          </p:cNvSpPr>
          <p:nvPr/>
        </p:nvSpPr>
        <p:spPr bwMode="auto">
          <a:xfrm>
            <a:off x="6248400" y="4038600"/>
            <a:ext cx="1143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90%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Independence</a:t>
            </a:r>
          </a:p>
        </p:txBody>
      </p:sp>
      <p:sp>
        <p:nvSpPr>
          <p:cNvPr id="11366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defRPr/>
            </a:pPr>
            <a:r>
              <a:rPr lang="en-US" sz="2000" dirty="0">
                <a:ea typeface="ＭＳ Ｐゴシック" charset="0"/>
                <a:cs typeface="ＭＳ Ｐゴシック" charset="0"/>
              </a:rPr>
              <a:t>Suppose that Weather is independent of the Cavity Scenario. Then the joint distribution decomposes:
</a:t>
            </a:r>
          </a:p>
          <a:p>
            <a:pPr eaLnBrk="1" hangingPunct="1">
              <a:defRPr/>
            </a:pPr>
            <a:endParaRPr lang="en-US" sz="2000" dirty="0">
              <a:ea typeface="ＭＳ Ｐゴシック" charset="0"/>
              <a:cs typeface="ＭＳ Ｐゴシック" charset="0"/>
            </a:endParaRPr>
          </a:p>
          <a:p>
            <a:pPr eaLnBrk="1" hangingPunct="1">
              <a:defRPr/>
            </a:pPr>
            <a:endParaRPr lang="en-US" sz="2000" dirty="0">
              <a:ea typeface="ＭＳ Ｐゴシック" charset="0"/>
              <a:cs typeface="ＭＳ Ｐゴシック" charset="0"/>
            </a:endParaRPr>
          </a:p>
          <a:p>
            <a:pPr marL="0" indent="0" eaLnBrk="1" hangingPunct="1">
              <a:buFont typeface="Wingdings 2" charset="0"/>
              <a:buNone/>
              <a:defRPr/>
            </a:pPr>
            <a:endParaRPr lang="en-US" sz="2000" dirty="0">
              <a:ea typeface="ＭＳ Ｐゴシック" charset="0"/>
              <a:cs typeface="ＭＳ Ｐゴシック" charset="0"/>
            </a:endParaRPr>
          </a:p>
          <a:p>
            <a:pPr lvl="1" eaLnBrk="1" hangingPunct="1">
              <a:buFontTx/>
              <a:buNone/>
              <a:defRPr/>
            </a:pPr>
            <a:r>
              <a:rPr lang="en-US" sz="2000" b="1" dirty="0" smtClean="0">
                <a:ea typeface="ＭＳ Ｐゴシック" charset="0"/>
              </a:rPr>
              <a:t>P</a:t>
            </a:r>
            <a:r>
              <a:rPr lang="en-US" sz="2000" dirty="0">
                <a:ea typeface="ＭＳ Ｐゴシック" charset="0"/>
              </a:rPr>
              <a:t>(</a:t>
            </a:r>
            <a:r>
              <a:rPr lang="en-US" sz="2000" i="1" dirty="0">
                <a:ea typeface="ＭＳ Ｐゴシック" charset="0"/>
              </a:rPr>
              <a:t>Toothache, Catch, Cavity, Weather</a:t>
            </a:r>
            <a:r>
              <a:rPr lang="en-US" sz="2000" dirty="0">
                <a:ea typeface="ＭＳ Ｐゴシック" charset="0"/>
              </a:rPr>
              <a:t>)</a:t>
            </a:r>
          </a:p>
          <a:p>
            <a:pPr lvl="1" eaLnBrk="1" hangingPunct="1">
              <a:buFontTx/>
              <a:buNone/>
              <a:defRPr/>
            </a:pPr>
            <a:r>
              <a:rPr lang="en-US" sz="2000" dirty="0">
                <a:ea typeface="ＭＳ Ｐゴシック" charset="0"/>
              </a:rPr>
              <a:t>= </a:t>
            </a:r>
            <a:r>
              <a:rPr lang="en-US" sz="2000" b="1" dirty="0">
                <a:ea typeface="ＭＳ Ｐゴシック" charset="0"/>
              </a:rPr>
              <a:t>P</a:t>
            </a:r>
            <a:r>
              <a:rPr lang="en-US" sz="2000" dirty="0">
                <a:ea typeface="ＭＳ Ｐゴシック" charset="0"/>
              </a:rPr>
              <a:t>(</a:t>
            </a:r>
            <a:r>
              <a:rPr lang="en-US" sz="2000" i="1" dirty="0">
                <a:ea typeface="ＭＳ Ｐゴシック" charset="0"/>
              </a:rPr>
              <a:t>Toothache, Catch, Cavity</a:t>
            </a:r>
            <a:r>
              <a:rPr lang="en-US" sz="2000" dirty="0">
                <a:ea typeface="ＭＳ Ｐゴシック" charset="0"/>
              </a:rPr>
              <a:t>) </a:t>
            </a:r>
            <a:r>
              <a:rPr lang="en-US" sz="2000" b="1" dirty="0">
                <a:ea typeface="ＭＳ Ｐゴシック" charset="0"/>
              </a:rPr>
              <a:t>P</a:t>
            </a:r>
            <a:r>
              <a:rPr lang="en-US" sz="2000" dirty="0">
                <a:ea typeface="ＭＳ Ｐゴシック" charset="0"/>
              </a:rPr>
              <a:t>(</a:t>
            </a:r>
            <a:r>
              <a:rPr lang="en-US" sz="2000" i="1" dirty="0">
                <a:ea typeface="ＭＳ Ｐゴシック" charset="0"/>
              </a:rPr>
              <a:t>Weather</a:t>
            </a:r>
            <a:r>
              <a:rPr lang="en-US" sz="2000" dirty="0">
                <a:ea typeface="ＭＳ Ｐゴシック" charset="0"/>
              </a:rPr>
              <a:t>)</a:t>
            </a:r>
          </a:p>
          <a:p>
            <a:pPr marL="1143000" lvl="4" indent="0" eaLnBrk="1" hangingPunct="1">
              <a:buFontTx/>
              <a:buNone/>
              <a:defRPr/>
            </a:pPr>
            <a:endParaRPr lang="en-US" sz="2000" dirty="0">
              <a:ea typeface="ＭＳ Ｐゴシック" charset="0"/>
            </a:endParaRPr>
          </a:p>
          <a:p>
            <a:pPr eaLnBrk="1" hangingPunct="1">
              <a:defRPr/>
            </a:pPr>
            <a:r>
              <a:rPr lang="en-US" sz="2000" dirty="0">
                <a:ea typeface="ＭＳ Ｐゴシック" charset="0"/>
                <a:cs typeface="ＭＳ Ｐゴシック" charset="0"/>
              </a:rPr>
              <a:t>Absolute independence powerful but rare
</a:t>
            </a:r>
            <a:endParaRPr lang="en-US" sz="2000" dirty="0">
              <a:ea typeface="ＭＳ Ｐゴシック" charset="0"/>
            </a:endParaRPr>
          </a:p>
          <a:p>
            <a:pPr eaLnBrk="1" hangingPunct="1">
              <a:defRPr/>
            </a:pPr>
            <a:r>
              <a:rPr lang="en-US" sz="2000" dirty="0">
                <a:ea typeface="ＭＳ Ｐゴシック" charset="0"/>
                <a:cs typeface="ＭＳ Ｐゴシック" charset="0"/>
              </a:rPr>
              <a:t>Dentistry is a large field with hundreds of variables, none of which are independent. What to do?</a:t>
            </a:r>
          </a:p>
        </p:txBody>
      </p:sp>
      <p:pic>
        <p:nvPicPr>
          <p:cNvPr id="119811" name="Picture 4" descr="weather-independen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2474913"/>
            <a:ext cx="4114800" cy="103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 xmlns:mv="urn:schemas-microsoft-com:mac:vml" xmlns:mc="http://schemas.openxmlformats.org/markup-compatibility/2006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xmlns:mv="urn:schemas-microsoft-com:mac:vml" xmlns:mc="http://schemas.openxmlformats.org/markup-compatibility/2006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Conditional independence</a:t>
            </a:r>
          </a:p>
        </p:txBody>
      </p:sp>
      <p:sp>
        <p:nvSpPr>
          <p:cNvPr id="121858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4" y="1527175"/>
            <a:ext cx="8689975" cy="4572000"/>
          </a:xfrm>
        </p:spPr>
        <p:txBody>
          <a:bodyPr/>
          <a:lstStyle/>
          <a:p>
            <a:pPr eaLnBrk="1" hangingPunct="1"/>
            <a:r>
              <a:rPr lang="en-US" sz="2000" dirty="0">
                <a:latin typeface="Georgia" charset="0"/>
                <a:ea typeface="ＭＳ Ｐゴシック" charset="0"/>
                <a:cs typeface="ＭＳ Ｐゴシック" charset="0"/>
              </a:rPr>
              <a:t>If I have a cavity, the probability that the probe catches in it doesn't depend on whether I have a toothache:
</a:t>
            </a:r>
          </a:p>
          <a:p>
            <a:pPr lvl="1" eaLnBrk="1" hangingPunct="1">
              <a:buFontTx/>
              <a:buNone/>
            </a:pPr>
            <a:r>
              <a:rPr lang="en-US" sz="2000" dirty="0">
                <a:latin typeface="Georgia" charset="0"/>
                <a:ea typeface="ＭＳ Ｐゴシック" charset="0"/>
              </a:rPr>
              <a:t>(1) </a:t>
            </a:r>
            <a:r>
              <a:rPr lang="en-US" sz="2000" b="1" dirty="0">
                <a:latin typeface="Georgia" charset="0"/>
                <a:ea typeface="ＭＳ Ｐゴシック" charset="0"/>
              </a:rPr>
              <a:t>P</a:t>
            </a:r>
            <a:r>
              <a:rPr lang="en-US" sz="2000" dirty="0">
                <a:latin typeface="Georgia" charset="0"/>
                <a:ea typeface="ＭＳ Ｐゴシック" charset="0"/>
              </a:rPr>
              <a:t>(</a:t>
            </a:r>
            <a:r>
              <a:rPr lang="en-US" sz="2000" i="1" dirty="0">
                <a:latin typeface="Georgia" charset="0"/>
                <a:ea typeface="ＭＳ Ｐゴシック" charset="0"/>
              </a:rPr>
              <a:t>catch | toothache, cavity</a:t>
            </a:r>
            <a:r>
              <a:rPr lang="en-US" sz="2000" dirty="0">
                <a:latin typeface="Georgia" charset="0"/>
                <a:ea typeface="ＭＳ Ｐゴシック" charset="0"/>
              </a:rPr>
              <a:t>) = </a:t>
            </a:r>
            <a:r>
              <a:rPr lang="en-US" sz="2000" b="1" dirty="0">
                <a:latin typeface="Georgia" charset="0"/>
                <a:ea typeface="ＭＳ Ｐゴシック" charset="0"/>
              </a:rPr>
              <a:t>P</a:t>
            </a:r>
            <a:r>
              <a:rPr lang="en-US" sz="2000" dirty="0">
                <a:latin typeface="Georgia" charset="0"/>
                <a:ea typeface="ＭＳ Ｐゴシック" charset="0"/>
              </a:rPr>
              <a:t>(</a:t>
            </a:r>
            <a:r>
              <a:rPr lang="en-US" sz="2000" i="1" dirty="0">
                <a:latin typeface="Georgia" charset="0"/>
                <a:ea typeface="ＭＳ Ｐゴシック" charset="0"/>
              </a:rPr>
              <a:t>catch | cavity</a:t>
            </a:r>
            <a:r>
              <a:rPr lang="en-US" sz="2000" dirty="0">
                <a:latin typeface="Georgia" charset="0"/>
                <a:ea typeface="ＭＳ Ｐゴシック" charset="0"/>
              </a:rPr>
              <a:t>)</a:t>
            </a:r>
          </a:p>
          <a:p>
            <a:pPr eaLnBrk="1" hangingPunct="1"/>
            <a:r>
              <a:rPr lang="en-US" sz="2000" dirty="0">
                <a:latin typeface="Georgia" charset="0"/>
                <a:ea typeface="ＭＳ Ｐゴシック" charset="0"/>
                <a:cs typeface="ＭＳ Ｐゴシック" charset="0"/>
              </a:rPr>
              <a:t>The same independence holds if I haven't got a cavity:</a:t>
            </a:r>
            <a:br>
              <a:rPr lang="en-US" sz="2000" dirty="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000" dirty="0">
                <a:latin typeface="Georgia" charset="0"/>
                <a:ea typeface="ＭＳ Ｐゴシック" charset="0"/>
                <a:cs typeface="ＭＳ Ｐゴシック" charset="0"/>
              </a:rPr>
              <a:t/>
            </a:r>
            <a:br>
              <a:rPr lang="en-US" sz="2000" dirty="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000" dirty="0">
                <a:latin typeface="Georgia" charset="0"/>
                <a:ea typeface="ＭＳ Ｐゴシック" charset="0"/>
                <a:cs typeface="ＭＳ Ｐゴシック" charset="0"/>
              </a:rPr>
              <a:t>(2) </a:t>
            </a:r>
            <a:r>
              <a:rPr lang="en-US" sz="2000" b="1" dirty="0">
                <a:latin typeface="Georgia" charset="0"/>
                <a:ea typeface="ＭＳ Ｐゴシック" charset="0"/>
                <a:cs typeface="ＭＳ Ｐゴシック" charset="0"/>
              </a:rPr>
              <a:t>P</a:t>
            </a:r>
            <a:r>
              <a:rPr lang="en-US" sz="2000" dirty="0">
                <a:latin typeface="Georgia" charset="0"/>
                <a:ea typeface="ＭＳ Ｐゴシック" charset="0"/>
                <a:cs typeface="ＭＳ Ｐゴシック" charset="0"/>
              </a:rPr>
              <a:t>(</a:t>
            </a:r>
            <a:r>
              <a:rPr lang="en-US" sz="2000" i="1" dirty="0">
                <a:latin typeface="Georgia" charset="0"/>
                <a:ea typeface="ＭＳ Ｐゴシック" charset="0"/>
                <a:cs typeface="ＭＳ Ｐゴシック" charset="0"/>
              </a:rPr>
              <a:t>catch | </a:t>
            </a:r>
            <a:r>
              <a:rPr lang="en-US" sz="2000" i="1" dirty="0" err="1">
                <a:latin typeface="Georgia" charset="0"/>
                <a:ea typeface="ＭＳ Ｐゴシック" charset="0"/>
                <a:cs typeface="ＭＳ Ｐゴシック" charset="0"/>
              </a:rPr>
              <a:t>toothache,</a:t>
            </a:r>
            <a:r>
              <a:rPr lang="en-US" sz="2000" dirty="0" err="1">
                <a:latin typeface="Georgia" charset="0"/>
                <a:ea typeface="ＭＳ Ｐゴシック" charset="0"/>
                <a:cs typeface="ＭＳ Ｐゴシック" charset="0"/>
                <a:sym typeface="Symbol" charset="0"/>
              </a:rPr>
              <a:t></a:t>
            </a:r>
            <a:r>
              <a:rPr lang="en-US" sz="2000" i="1" dirty="0" err="1">
                <a:latin typeface="Georgia" charset="0"/>
                <a:ea typeface="ＭＳ Ｐゴシック" charset="0"/>
                <a:cs typeface="ＭＳ Ｐゴシック" charset="0"/>
              </a:rPr>
              <a:t>cavity</a:t>
            </a:r>
            <a:r>
              <a:rPr lang="en-US" sz="2000" dirty="0">
                <a:latin typeface="Georgia" charset="0"/>
                <a:ea typeface="ＭＳ Ｐゴシック" charset="0"/>
                <a:cs typeface="ＭＳ Ｐゴシック" charset="0"/>
              </a:rPr>
              <a:t>) = </a:t>
            </a:r>
            <a:r>
              <a:rPr lang="en-US" sz="2000" b="1" dirty="0">
                <a:latin typeface="Georgia" charset="0"/>
                <a:ea typeface="ＭＳ Ｐゴシック" charset="0"/>
                <a:cs typeface="ＭＳ Ｐゴシック" charset="0"/>
              </a:rPr>
              <a:t>P</a:t>
            </a:r>
            <a:r>
              <a:rPr lang="en-US" sz="2000" dirty="0">
                <a:latin typeface="Georgia" charset="0"/>
                <a:ea typeface="ＭＳ Ｐゴシック" charset="0"/>
                <a:cs typeface="ＭＳ Ｐゴシック" charset="0"/>
              </a:rPr>
              <a:t>(</a:t>
            </a:r>
            <a:r>
              <a:rPr lang="en-US" sz="2000" i="1" dirty="0">
                <a:latin typeface="Georgia" charset="0"/>
                <a:ea typeface="ＭＳ Ｐゴシック" charset="0"/>
                <a:cs typeface="ＭＳ Ｐゴシック" charset="0"/>
              </a:rPr>
              <a:t>catch </a:t>
            </a:r>
            <a:r>
              <a:rPr lang="en-US" sz="2000" dirty="0">
                <a:latin typeface="Georgia" charset="0"/>
                <a:ea typeface="ＭＳ Ｐゴシック" charset="0"/>
                <a:cs typeface="ＭＳ Ｐゴシック" charset="0"/>
              </a:rPr>
              <a:t>| </a:t>
            </a:r>
            <a:r>
              <a:rPr lang="en-US" sz="2000" dirty="0">
                <a:latin typeface="Georgia" charset="0"/>
                <a:ea typeface="ＭＳ Ｐゴシック" charset="0"/>
                <a:cs typeface="ＭＳ Ｐゴシック" charset="0"/>
                <a:sym typeface="Symbol" charset="0"/>
              </a:rPr>
              <a:t></a:t>
            </a:r>
            <a:r>
              <a:rPr lang="en-US" sz="2000" i="1" dirty="0">
                <a:latin typeface="Georgia" charset="0"/>
                <a:ea typeface="ＭＳ Ｐゴシック" charset="0"/>
                <a:cs typeface="ＭＳ Ｐゴシック" charset="0"/>
              </a:rPr>
              <a:t>cavity</a:t>
            </a:r>
            <a:r>
              <a:rPr lang="en-US" sz="2000" dirty="0">
                <a:latin typeface="Georgia" charset="0"/>
                <a:ea typeface="ＭＳ Ｐゴシック" charset="0"/>
                <a:cs typeface="ＭＳ Ｐゴシック" charset="0"/>
              </a:rPr>
              <a:t>)</a:t>
            </a:r>
          </a:p>
          <a:p>
            <a:pPr eaLnBrk="1" hangingPunct="1"/>
            <a:r>
              <a:rPr lang="en-US" sz="2000" i="1" dirty="0">
                <a:latin typeface="Georgia" charset="0"/>
                <a:ea typeface="ＭＳ Ｐゴシック" charset="0"/>
                <a:cs typeface="ＭＳ Ｐゴシック" charset="0"/>
              </a:rPr>
              <a:t>Catch </a:t>
            </a:r>
            <a:r>
              <a:rPr lang="en-US" sz="2000" dirty="0">
                <a:latin typeface="Georgia" charset="0"/>
                <a:ea typeface="ＭＳ Ｐゴシック" charset="0"/>
                <a:cs typeface="ＭＳ Ｐゴシック" charset="0"/>
              </a:rPr>
              <a:t>is </a:t>
            </a:r>
            <a:r>
              <a:rPr lang="en-US" sz="2000" dirty="0">
                <a:solidFill>
                  <a:srgbClr val="FF0000"/>
                </a:solidFill>
                <a:latin typeface="Georgia" charset="0"/>
                <a:ea typeface="ＭＳ Ｐゴシック" charset="0"/>
                <a:cs typeface="ＭＳ Ｐゴシック" charset="0"/>
              </a:rPr>
              <a:t>conditionally independent</a:t>
            </a:r>
            <a:r>
              <a:rPr lang="en-US" sz="2000" dirty="0">
                <a:latin typeface="Georgia" charset="0"/>
                <a:ea typeface="ＭＳ Ｐゴシック" charset="0"/>
                <a:cs typeface="ＭＳ Ｐゴシック" charset="0"/>
              </a:rPr>
              <a:t> of </a:t>
            </a:r>
            <a:r>
              <a:rPr lang="en-US" sz="2000" i="1" dirty="0">
                <a:latin typeface="Georgia" charset="0"/>
                <a:ea typeface="ＭＳ Ｐゴシック" charset="0"/>
                <a:cs typeface="ＭＳ Ｐゴシック" charset="0"/>
              </a:rPr>
              <a:t>Toothache </a:t>
            </a:r>
            <a:r>
              <a:rPr lang="en-US" sz="2000" dirty="0">
                <a:latin typeface="Georgia" charset="0"/>
                <a:ea typeface="ＭＳ Ｐゴシック" charset="0"/>
                <a:cs typeface="ＭＳ Ｐゴシック" charset="0"/>
              </a:rPr>
              <a:t>given </a:t>
            </a:r>
            <a:r>
              <a:rPr lang="en-US" sz="2000" i="1" dirty="0">
                <a:latin typeface="Georgia" charset="0"/>
                <a:ea typeface="ＭＳ Ｐゴシック" charset="0"/>
                <a:cs typeface="ＭＳ Ｐゴシック" charset="0"/>
              </a:rPr>
              <a:t>Cavity</a:t>
            </a:r>
            <a:r>
              <a:rPr lang="en-US" sz="2000" dirty="0">
                <a:latin typeface="Georgia" charset="0"/>
                <a:ea typeface="ＭＳ Ｐゴシック" charset="0"/>
                <a:cs typeface="ＭＳ Ｐゴシック" charset="0"/>
              </a:rPr>
              <a:t>:</a:t>
            </a:r>
            <a:br>
              <a:rPr lang="en-US" sz="2000" dirty="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000" dirty="0">
                <a:latin typeface="Georgia" charset="0"/>
                <a:ea typeface="ＭＳ Ｐゴシック" charset="0"/>
                <a:cs typeface="ＭＳ Ｐゴシック" charset="0"/>
              </a:rPr>
              <a:t/>
            </a:r>
            <a:br>
              <a:rPr lang="en-US" sz="2000" dirty="0">
                <a:latin typeface="Georgia" charset="0"/>
                <a:ea typeface="ＭＳ Ｐゴシック" charset="0"/>
                <a:cs typeface="ＭＳ Ｐゴシック" charset="0"/>
              </a:rPr>
            </a:br>
            <a:r>
              <a:rPr lang="en-US" sz="2000" b="1" dirty="0">
                <a:latin typeface="Georgia" charset="0"/>
                <a:ea typeface="ＭＳ Ｐゴシック" charset="0"/>
                <a:cs typeface="ＭＳ Ｐゴシック" charset="0"/>
              </a:rPr>
              <a:t>P</a:t>
            </a:r>
            <a:r>
              <a:rPr lang="en-US" sz="2000" dirty="0">
                <a:latin typeface="Georgia" charset="0"/>
                <a:ea typeface="ＭＳ Ｐゴシック" charset="0"/>
                <a:cs typeface="ＭＳ Ｐゴシック" charset="0"/>
              </a:rPr>
              <a:t>(</a:t>
            </a:r>
            <a:r>
              <a:rPr lang="en-US" sz="2000" i="1" dirty="0">
                <a:latin typeface="Georgia" charset="0"/>
                <a:ea typeface="ＭＳ Ｐゴシック" charset="0"/>
                <a:cs typeface="ＭＳ Ｐゴシック" charset="0"/>
              </a:rPr>
              <a:t>Catch | </a:t>
            </a:r>
            <a:r>
              <a:rPr lang="en-US" sz="2000" i="1" dirty="0" err="1">
                <a:latin typeface="Georgia" charset="0"/>
                <a:ea typeface="ＭＳ Ｐゴシック" charset="0"/>
                <a:cs typeface="ＭＳ Ｐゴシック" charset="0"/>
              </a:rPr>
              <a:t>Toothache,Cavity</a:t>
            </a:r>
            <a:r>
              <a:rPr lang="en-US" sz="2000" dirty="0">
                <a:latin typeface="Georgia" charset="0"/>
                <a:ea typeface="ＭＳ Ｐゴシック" charset="0"/>
                <a:cs typeface="ＭＳ Ｐゴシック" charset="0"/>
              </a:rPr>
              <a:t>) = </a:t>
            </a:r>
            <a:r>
              <a:rPr lang="en-US" sz="2000" b="1" dirty="0">
                <a:latin typeface="Georgia" charset="0"/>
                <a:ea typeface="ＭＳ Ｐゴシック" charset="0"/>
                <a:cs typeface="ＭＳ Ｐゴシック" charset="0"/>
              </a:rPr>
              <a:t>P</a:t>
            </a:r>
            <a:r>
              <a:rPr lang="en-US" sz="2000" dirty="0">
                <a:latin typeface="Georgia" charset="0"/>
                <a:ea typeface="ＭＳ Ｐゴシック" charset="0"/>
                <a:cs typeface="ＭＳ Ｐゴシック" charset="0"/>
              </a:rPr>
              <a:t>(</a:t>
            </a:r>
            <a:r>
              <a:rPr lang="en-US" sz="2000" i="1" dirty="0">
                <a:latin typeface="Georgia" charset="0"/>
                <a:ea typeface="ＭＳ Ｐゴシック" charset="0"/>
                <a:cs typeface="ＭＳ Ｐゴシック" charset="0"/>
              </a:rPr>
              <a:t>Catch | Cavity</a:t>
            </a:r>
            <a:r>
              <a:rPr lang="en-US" sz="2000" dirty="0">
                <a:latin typeface="Georgia" charset="0"/>
                <a:ea typeface="ＭＳ Ｐゴシック" charset="0"/>
                <a:cs typeface="ＭＳ Ｐゴシック" charset="0"/>
              </a:rPr>
              <a:t>)</a:t>
            </a:r>
          </a:p>
          <a:p>
            <a:pPr eaLnBrk="1" hangingPunct="1"/>
            <a:r>
              <a:rPr lang="en-US" sz="2000" dirty="0">
                <a:latin typeface="Georgia" charset="0"/>
                <a:ea typeface="ＭＳ Ｐゴシック" charset="0"/>
                <a:cs typeface="ＭＳ Ｐゴシック" charset="0"/>
              </a:rPr>
              <a:t>The equivalences for independence also holds for conditional independence, e.g.:</a:t>
            </a:r>
          </a:p>
          <a:p>
            <a:pPr lvl="1" eaLnBrk="1" hangingPunct="1">
              <a:buFontTx/>
              <a:buNone/>
            </a:pPr>
            <a:r>
              <a:rPr lang="en-US" sz="2000" b="1" dirty="0">
                <a:latin typeface="Georgia" charset="0"/>
                <a:ea typeface="ＭＳ Ｐゴシック" charset="0"/>
              </a:rPr>
              <a:t>P</a:t>
            </a:r>
            <a:r>
              <a:rPr lang="en-US" sz="2000" dirty="0">
                <a:latin typeface="Georgia" charset="0"/>
                <a:ea typeface="ＭＳ Ｐゴシック" charset="0"/>
              </a:rPr>
              <a:t>(</a:t>
            </a:r>
            <a:r>
              <a:rPr lang="en-US" sz="2000" i="1" dirty="0">
                <a:latin typeface="Georgia" charset="0"/>
                <a:ea typeface="ＭＳ Ｐゴシック" charset="0"/>
              </a:rPr>
              <a:t>Toothache | Catch, Cavity</a:t>
            </a:r>
            <a:r>
              <a:rPr lang="en-US" sz="2000" dirty="0">
                <a:latin typeface="Georgia" charset="0"/>
                <a:ea typeface="ＭＳ Ｐゴシック" charset="0"/>
              </a:rPr>
              <a:t>) = </a:t>
            </a:r>
            <a:r>
              <a:rPr lang="en-US" sz="2000" b="1" dirty="0">
                <a:latin typeface="Georgia" charset="0"/>
                <a:ea typeface="ＭＳ Ｐゴシック" charset="0"/>
              </a:rPr>
              <a:t>P</a:t>
            </a:r>
            <a:r>
              <a:rPr lang="en-US" sz="2000" dirty="0">
                <a:latin typeface="Georgia" charset="0"/>
                <a:ea typeface="ＭＳ Ｐゴシック" charset="0"/>
              </a:rPr>
              <a:t>(</a:t>
            </a:r>
            <a:r>
              <a:rPr lang="en-US" sz="2000" i="1" dirty="0">
                <a:latin typeface="Georgia" charset="0"/>
                <a:ea typeface="ＭＳ Ｐゴシック" charset="0"/>
              </a:rPr>
              <a:t>Toothache | Cavity</a:t>
            </a:r>
            <a:r>
              <a:rPr lang="en-US" sz="2000" dirty="0">
                <a:latin typeface="Georgia" charset="0"/>
                <a:ea typeface="ＭＳ Ｐゴシック" charset="0"/>
              </a:rPr>
              <a:t>)</a:t>
            </a:r>
          </a:p>
          <a:p>
            <a:pPr lvl="1" eaLnBrk="1" hangingPunct="1">
              <a:buFontTx/>
              <a:buNone/>
            </a:pPr>
            <a:r>
              <a:rPr lang="en-US" sz="2000" b="1" dirty="0">
                <a:latin typeface="Georgia" charset="0"/>
                <a:ea typeface="ＭＳ Ｐゴシック" charset="0"/>
              </a:rPr>
              <a:t>P</a:t>
            </a:r>
            <a:r>
              <a:rPr lang="en-US" sz="2000" dirty="0">
                <a:latin typeface="Georgia" charset="0"/>
                <a:ea typeface="ＭＳ Ｐゴシック" charset="0"/>
              </a:rPr>
              <a:t>(</a:t>
            </a:r>
            <a:r>
              <a:rPr lang="en-US" sz="2000" i="1" dirty="0">
                <a:latin typeface="Georgia" charset="0"/>
                <a:ea typeface="ＭＳ Ｐゴシック" charset="0"/>
              </a:rPr>
              <a:t>Toothache, Catch | Cavity</a:t>
            </a:r>
            <a:r>
              <a:rPr lang="en-US" sz="2000" dirty="0">
                <a:latin typeface="Georgia" charset="0"/>
                <a:ea typeface="ＭＳ Ｐゴシック" charset="0"/>
              </a:rPr>
              <a:t>) = </a:t>
            </a:r>
            <a:r>
              <a:rPr lang="en-US" sz="2000" b="1" dirty="0">
                <a:latin typeface="Georgia" charset="0"/>
                <a:ea typeface="ＭＳ Ｐゴシック" charset="0"/>
              </a:rPr>
              <a:t>P</a:t>
            </a:r>
            <a:r>
              <a:rPr lang="en-US" sz="2000" dirty="0">
                <a:latin typeface="Georgia" charset="0"/>
                <a:ea typeface="ＭＳ Ｐゴシック" charset="0"/>
              </a:rPr>
              <a:t>(</a:t>
            </a:r>
            <a:r>
              <a:rPr lang="en-US" sz="2000" i="1" dirty="0">
                <a:latin typeface="Georgia" charset="0"/>
                <a:ea typeface="ＭＳ Ｐゴシック" charset="0"/>
              </a:rPr>
              <a:t>Toothache | Cavity</a:t>
            </a:r>
            <a:r>
              <a:rPr lang="en-US" sz="2000" dirty="0">
                <a:latin typeface="Georgia" charset="0"/>
                <a:ea typeface="ＭＳ Ｐゴシック" charset="0"/>
              </a:rPr>
              <a:t>) </a:t>
            </a:r>
            <a:r>
              <a:rPr lang="en-US" sz="2000" b="1" dirty="0">
                <a:latin typeface="Georgia" charset="0"/>
                <a:ea typeface="ＭＳ Ｐゴシック" charset="0"/>
              </a:rPr>
              <a:t>P</a:t>
            </a:r>
            <a:r>
              <a:rPr lang="en-US" sz="2000" dirty="0">
                <a:latin typeface="Georgia" charset="0"/>
                <a:ea typeface="ＭＳ Ｐゴシック" charset="0"/>
              </a:rPr>
              <a:t>(</a:t>
            </a:r>
            <a:r>
              <a:rPr lang="en-US" sz="2000" i="1" dirty="0" smtClean="0">
                <a:latin typeface="Georgia" charset="0"/>
                <a:ea typeface="ＭＳ Ｐゴシック" charset="0"/>
              </a:rPr>
              <a:t>Catch| </a:t>
            </a:r>
            <a:r>
              <a:rPr lang="en-US" sz="2000" i="1" dirty="0">
                <a:latin typeface="Georgia" charset="0"/>
                <a:ea typeface="ＭＳ Ｐゴシック" charset="0"/>
              </a:rPr>
              <a:t>Cavity</a:t>
            </a:r>
            <a:r>
              <a:rPr lang="en-US" sz="2000" dirty="0">
                <a:latin typeface="Georgia" charset="0"/>
                <a:ea typeface="ＭＳ Ｐゴシック" charset="0"/>
              </a:rPr>
              <a:t>)</a:t>
            </a:r>
            <a:r>
              <a:rPr lang="en-US" sz="2000" dirty="0">
                <a:latin typeface="Georgia" charset="0"/>
                <a:ea typeface="ＭＳ Ｐゴシック" charset="0"/>
                <a:cs typeface="ＭＳ Ｐゴシック" charset="0"/>
              </a:rPr>
              <a:t>
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Conditional Independence Conditions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The same equivalences hold for both conditional and unconditional independence. </a:t>
            </a:r>
          </a:p>
          <a:p>
            <a:r>
              <a:rPr lang="en-US" b="1">
                <a:latin typeface="Georgia" charset="0"/>
                <a:ea typeface="ＭＳ Ｐゴシック" charset="0"/>
                <a:cs typeface="ＭＳ Ｐゴシック" charset="0"/>
              </a:rPr>
              <a:t>Theorem. </a:t>
            </a: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 The following conditions are equivalent if P(A|C) &gt; 0, P(B|C)&gt; 0.</a:t>
            </a:r>
          </a:p>
          <a:p>
            <a:pPr>
              <a:buFont typeface="Georgia" charset="0"/>
              <a:buAutoNum type="arabicPeriod"/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P(A|B,C) = P(A|C).</a:t>
            </a:r>
          </a:p>
          <a:p>
            <a:pPr>
              <a:buFont typeface="Georgia" charset="0"/>
              <a:buAutoNum type="arabicPeriod"/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P(B|A,C) = P(B|C).</a:t>
            </a:r>
          </a:p>
          <a:p>
            <a:pPr>
              <a:buFont typeface="Georgia" charset="0"/>
              <a:buAutoNum type="arabicPeriod"/>
            </a:pPr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P(A,B|C) = P(A|C) x P(B|C).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58698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Conditional independence and the Joint Distribution</a:t>
            </a:r>
          </a:p>
        </p:txBody>
      </p:sp>
      <p:sp>
        <p:nvSpPr>
          <p:cNvPr id="12390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sz="2200" dirty="0">
                <a:latin typeface="Georgia" charset="0"/>
                <a:ea typeface="ＭＳ Ｐゴシック" charset="0"/>
                <a:cs typeface="ＭＳ Ｐゴシック" charset="0"/>
              </a:rPr>
              <a:t>Write out full joint distribution using product rule:</a:t>
            </a:r>
          </a:p>
          <a:p>
            <a:pPr eaLnBrk="1" hangingPunct="1">
              <a:buFontTx/>
              <a:buNone/>
            </a:pPr>
            <a:r>
              <a:rPr lang="en-US" sz="2200" b="1" dirty="0">
                <a:latin typeface="Georgia" charset="0"/>
                <a:ea typeface="ＭＳ Ｐゴシック" charset="0"/>
                <a:cs typeface="ＭＳ Ｐゴシック" charset="0"/>
              </a:rPr>
              <a:t>	P</a:t>
            </a:r>
            <a:r>
              <a:rPr lang="en-US" sz="2200" dirty="0">
                <a:latin typeface="Georgia" charset="0"/>
                <a:ea typeface="ＭＳ Ｐゴシック" charset="0"/>
                <a:cs typeface="ＭＳ Ｐゴシック" charset="0"/>
              </a:rPr>
              <a:t>(</a:t>
            </a:r>
            <a:r>
              <a:rPr lang="en-US" sz="2200" i="1" dirty="0">
                <a:latin typeface="Georgia" charset="0"/>
                <a:ea typeface="ＭＳ Ｐゴシック" charset="0"/>
                <a:cs typeface="ＭＳ Ｐゴシック" charset="0"/>
              </a:rPr>
              <a:t>Toothache, Catch, Cavity</a:t>
            </a:r>
            <a:r>
              <a:rPr lang="en-US" sz="2200" dirty="0">
                <a:latin typeface="Georgia" charset="0"/>
                <a:ea typeface="ＭＳ Ｐゴシック" charset="0"/>
                <a:cs typeface="ＭＳ Ｐゴシック" charset="0"/>
              </a:rPr>
              <a:t>)</a:t>
            </a:r>
          </a:p>
          <a:p>
            <a:pPr lvl="1" eaLnBrk="1" hangingPunct="1">
              <a:buFontTx/>
              <a:buNone/>
            </a:pPr>
            <a:r>
              <a:rPr lang="en-US" sz="1900" dirty="0">
                <a:latin typeface="Georgia" charset="0"/>
                <a:ea typeface="ＭＳ Ｐゴシック" charset="0"/>
              </a:rPr>
              <a:t>	= </a:t>
            </a:r>
            <a:r>
              <a:rPr lang="en-US" sz="1900" b="1" dirty="0">
                <a:latin typeface="Georgia" charset="0"/>
                <a:ea typeface="ＭＳ Ｐゴシック" charset="0"/>
              </a:rPr>
              <a:t>P</a:t>
            </a:r>
            <a:r>
              <a:rPr lang="en-US" sz="1900" dirty="0">
                <a:latin typeface="Georgia" charset="0"/>
                <a:ea typeface="ＭＳ Ｐゴシック" charset="0"/>
              </a:rPr>
              <a:t>(</a:t>
            </a:r>
            <a:r>
              <a:rPr lang="en-US" sz="1900" i="1" dirty="0">
                <a:latin typeface="Georgia" charset="0"/>
                <a:ea typeface="ＭＳ Ｐゴシック" charset="0"/>
              </a:rPr>
              <a:t>Toothache | Catch, Cavity</a:t>
            </a:r>
            <a:r>
              <a:rPr lang="en-US" sz="1900" dirty="0">
                <a:latin typeface="Georgia" charset="0"/>
                <a:ea typeface="ＭＳ Ｐゴシック" charset="0"/>
              </a:rPr>
              <a:t>) </a:t>
            </a:r>
            <a:r>
              <a:rPr lang="en-US" sz="1900" b="1" dirty="0">
                <a:latin typeface="Georgia" charset="0"/>
                <a:ea typeface="ＭＳ Ｐゴシック" charset="0"/>
              </a:rPr>
              <a:t>P</a:t>
            </a:r>
            <a:r>
              <a:rPr lang="en-US" sz="1900" dirty="0">
                <a:latin typeface="Georgia" charset="0"/>
                <a:ea typeface="ＭＳ Ｐゴシック" charset="0"/>
              </a:rPr>
              <a:t>(</a:t>
            </a:r>
            <a:r>
              <a:rPr lang="en-US" sz="1900" i="1" dirty="0">
                <a:latin typeface="Georgia" charset="0"/>
                <a:ea typeface="ＭＳ Ｐゴシック" charset="0"/>
              </a:rPr>
              <a:t>Catch, Cavity</a:t>
            </a:r>
            <a:r>
              <a:rPr lang="en-US" sz="1900" dirty="0">
                <a:latin typeface="Georgia" charset="0"/>
                <a:ea typeface="ＭＳ Ｐゴシック" charset="0"/>
              </a:rPr>
              <a:t>)
	= </a:t>
            </a:r>
            <a:r>
              <a:rPr lang="en-US" sz="1900" b="1" dirty="0">
                <a:latin typeface="Georgia" charset="0"/>
                <a:ea typeface="ＭＳ Ｐゴシック" charset="0"/>
              </a:rPr>
              <a:t>P</a:t>
            </a:r>
            <a:r>
              <a:rPr lang="en-US" sz="1900" dirty="0">
                <a:latin typeface="Georgia" charset="0"/>
                <a:ea typeface="ＭＳ Ｐゴシック" charset="0"/>
              </a:rPr>
              <a:t>(</a:t>
            </a:r>
            <a:r>
              <a:rPr lang="en-US" sz="1900" i="1" dirty="0">
                <a:latin typeface="Georgia" charset="0"/>
                <a:ea typeface="ＭＳ Ｐゴシック" charset="0"/>
              </a:rPr>
              <a:t>Toothache | Catch, Cavity</a:t>
            </a:r>
            <a:r>
              <a:rPr lang="en-US" sz="1900" dirty="0">
                <a:latin typeface="Georgia" charset="0"/>
                <a:ea typeface="ＭＳ Ｐゴシック" charset="0"/>
              </a:rPr>
              <a:t>) </a:t>
            </a:r>
            <a:r>
              <a:rPr lang="en-US" sz="1900" b="1" dirty="0">
                <a:latin typeface="Georgia" charset="0"/>
                <a:ea typeface="ＭＳ Ｐゴシック" charset="0"/>
              </a:rPr>
              <a:t>P</a:t>
            </a:r>
            <a:r>
              <a:rPr lang="en-US" sz="1900" dirty="0">
                <a:latin typeface="Georgia" charset="0"/>
                <a:ea typeface="ＭＳ Ｐゴシック" charset="0"/>
              </a:rPr>
              <a:t>(</a:t>
            </a:r>
            <a:r>
              <a:rPr lang="en-US" sz="1900" i="1" dirty="0">
                <a:latin typeface="Georgia" charset="0"/>
                <a:ea typeface="ＭＳ Ｐゴシック" charset="0"/>
              </a:rPr>
              <a:t>Catch | Cavity</a:t>
            </a:r>
            <a:r>
              <a:rPr lang="en-US" sz="1900" dirty="0">
                <a:latin typeface="Georgia" charset="0"/>
                <a:ea typeface="ＭＳ Ｐゴシック" charset="0"/>
              </a:rPr>
              <a:t>) </a:t>
            </a:r>
            <a:r>
              <a:rPr lang="en-US" sz="1900" b="1" dirty="0">
                <a:latin typeface="Georgia" charset="0"/>
                <a:ea typeface="ＭＳ Ｐゴシック" charset="0"/>
              </a:rPr>
              <a:t>P</a:t>
            </a:r>
            <a:r>
              <a:rPr lang="en-US" sz="1900" dirty="0">
                <a:latin typeface="Georgia" charset="0"/>
                <a:ea typeface="ＭＳ Ｐゴシック" charset="0"/>
              </a:rPr>
              <a:t>(</a:t>
            </a:r>
            <a:r>
              <a:rPr lang="en-US" sz="1900" i="1" dirty="0">
                <a:latin typeface="Georgia" charset="0"/>
                <a:ea typeface="ＭＳ Ｐゴシック" charset="0"/>
              </a:rPr>
              <a:t>Cavity</a:t>
            </a:r>
            <a:r>
              <a:rPr lang="en-US" sz="1900" dirty="0">
                <a:latin typeface="Georgia" charset="0"/>
                <a:ea typeface="ＭＳ Ｐゴシック" charset="0"/>
              </a:rPr>
              <a:t>)
	= </a:t>
            </a:r>
            <a:r>
              <a:rPr lang="en-US" sz="1900" b="1" dirty="0">
                <a:latin typeface="Georgia" charset="0"/>
                <a:ea typeface="ＭＳ Ｐゴシック" charset="0"/>
              </a:rPr>
              <a:t>P</a:t>
            </a:r>
            <a:r>
              <a:rPr lang="en-US" sz="1900" dirty="0">
                <a:latin typeface="Georgia" charset="0"/>
                <a:ea typeface="ＭＳ Ｐゴシック" charset="0"/>
              </a:rPr>
              <a:t>(</a:t>
            </a:r>
            <a:r>
              <a:rPr lang="en-US" sz="1900" i="1" dirty="0">
                <a:latin typeface="Georgia" charset="0"/>
                <a:ea typeface="ＭＳ Ｐゴシック" charset="0"/>
              </a:rPr>
              <a:t>Toothache | Cavity</a:t>
            </a:r>
            <a:r>
              <a:rPr lang="en-US" sz="1900" dirty="0">
                <a:latin typeface="Georgia" charset="0"/>
                <a:ea typeface="ＭＳ Ｐゴシック" charset="0"/>
              </a:rPr>
              <a:t>) </a:t>
            </a:r>
            <a:r>
              <a:rPr lang="en-US" sz="1900" b="1" dirty="0">
                <a:latin typeface="Georgia" charset="0"/>
                <a:ea typeface="ＭＳ Ｐゴシック" charset="0"/>
              </a:rPr>
              <a:t>P</a:t>
            </a:r>
            <a:r>
              <a:rPr lang="en-US" sz="1900" dirty="0">
                <a:latin typeface="Georgia" charset="0"/>
                <a:ea typeface="ＭＳ Ｐゴシック" charset="0"/>
              </a:rPr>
              <a:t>(</a:t>
            </a:r>
            <a:r>
              <a:rPr lang="en-US" sz="1900" i="1" dirty="0">
                <a:latin typeface="Georgia" charset="0"/>
                <a:ea typeface="ＭＳ Ｐゴシック" charset="0"/>
              </a:rPr>
              <a:t>Catch | Cavity</a:t>
            </a:r>
            <a:r>
              <a:rPr lang="en-US" sz="1900" dirty="0">
                <a:latin typeface="Georgia" charset="0"/>
                <a:ea typeface="ＭＳ Ｐゴシック" charset="0"/>
              </a:rPr>
              <a:t>) </a:t>
            </a:r>
            <a:r>
              <a:rPr lang="en-US" sz="1900" b="1" dirty="0">
                <a:latin typeface="Georgia" charset="0"/>
                <a:ea typeface="ＭＳ Ｐゴシック" charset="0"/>
              </a:rPr>
              <a:t>P</a:t>
            </a:r>
            <a:r>
              <a:rPr lang="en-US" sz="1900" dirty="0">
                <a:latin typeface="Georgia" charset="0"/>
                <a:ea typeface="ＭＳ Ｐゴシック" charset="0"/>
              </a:rPr>
              <a:t>(Cavity)
</a:t>
            </a:r>
          </a:p>
          <a:p>
            <a:pPr eaLnBrk="1" hangingPunct="1">
              <a:buFontTx/>
              <a:buNone/>
            </a:pPr>
            <a:r>
              <a:rPr lang="en-US" sz="2200" dirty="0">
                <a:latin typeface="Georgia" charset="0"/>
                <a:ea typeface="ＭＳ Ｐゴシック" charset="0"/>
                <a:cs typeface="ＭＳ Ｐゴシック" charset="0"/>
              </a:rPr>
              <a:t>	I.e., 2 + 2 + 1 = 5 independent numbers
</a:t>
            </a:r>
            <a:endParaRPr lang="en-US" sz="1500" dirty="0">
              <a:solidFill>
                <a:srgbClr val="FF0000"/>
              </a:solidFill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2200" dirty="0">
                <a:solidFill>
                  <a:srgbClr val="FF0000"/>
                </a:solidFill>
                <a:latin typeface="Georgia" charset="0"/>
                <a:ea typeface="ＭＳ Ｐゴシック" charset="0"/>
                <a:cs typeface="ＭＳ Ｐゴシック" charset="0"/>
              </a:rPr>
              <a:t>In most cases, the use of conditional independence reduces the size of the representation of the joint distribution from exponential in </a:t>
            </a:r>
            <a:r>
              <a:rPr lang="en-US" sz="2200" i="1" dirty="0">
                <a:solidFill>
                  <a:srgbClr val="FF0000"/>
                </a:solidFill>
                <a:latin typeface="Georgia" charset="0"/>
                <a:ea typeface="ＭＳ Ｐゴシック" charset="0"/>
                <a:cs typeface="ＭＳ Ｐゴシック" charset="0"/>
              </a:rPr>
              <a:t>n </a:t>
            </a:r>
            <a:r>
              <a:rPr lang="en-US" sz="2200" dirty="0">
                <a:solidFill>
                  <a:srgbClr val="FF0000"/>
                </a:solidFill>
                <a:latin typeface="Georgia" charset="0"/>
                <a:ea typeface="ＭＳ Ｐゴシック" charset="0"/>
                <a:cs typeface="ＭＳ Ｐゴシック" charset="0"/>
              </a:rPr>
              <a:t>to linear in </a:t>
            </a:r>
            <a:r>
              <a:rPr lang="en-US" sz="2200" i="1" dirty="0">
                <a:solidFill>
                  <a:srgbClr val="FF0000"/>
                </a:solidFill>
                <a:latin typeface="Georgia" charset="0"/>
                <a:ea typeface="ＭＳ Ｐゴシック" charset="0"/>
                <a:cs typeface="ＭＳ Ｐゴシック" charset="0"/>
              </a:rPr>
              <a:t>n</a:t>
            </a:r>
            <a:r>
              <a:rPr lang="en-US" sz="2200" dirty="0">
                <a:solidFill>
                  <a:srgbClr val="FF0000"/>
                </a:solidFill>
                <a:latin typeface="Georgia" charset="0"/>
                <a:ea typeface="ＭＳ Ｐゴシック" charset="0"/>
                <a:cs typeface="ＭＳ Ｐゴシック" charset="0"/>
              </a:rPr>
              <a:t>.</a:t>
            </a:r>
            <a:endParaRPr lang="en-US" sz="1500" dirty="0">
              <a:solidFill>
                <a:srgbClr val="FF0000"/>
              </a:solidFill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2200" dirty="0">
                <a:solidFill>
                  <a:srgbClr val="FF0000"/>
                </a:solidFill>
                <a:latin typeface="Georgia" charset="0"/>
                <a:ea typeface="ＭＳ Ｐゴシック" charset="0"/>
                <a:cs typeface="ＭＳ Ｐゴシック" charset="0"/>
              </a:rPr>
              <a:t>Conditional independence is our most basic and robust form of knowledge about uncertain </a:t>
            </a:r>
            <a:r>
              <a:rPr lang="en-US" sz="2200" dirty="0" smtClean="0">
                <a:solidFill>
                  <a:srgbClr val="FF0000"/>
                </a:solidFill>
                <a:latin typeface="Georgia" charset="0"/>
                <a:ea typeface="ＭＳ Ｐゴシック" charset="0"/>
                <a:cs typeface="ＭＳ Ｐゴシック" charset="0"/>
              </a:rPr>
              <a:t>environments</a:t>
            </a:r>
            <a:endParaRPr lang="en-US" sz="2200" dirty="0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Summary</a:t>
            </a:r>
          </a:p>
        </p:txBody>
      </p:sp>
      <p:sp>
        <p:nvSpPr>
          <p:cNvPr id="146434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dirty="0">
                <a:latin typeface="Georgia" charset="0"/>
                <a:ea typeface="ＭＳ Ｐゴシック" charset="0"/>
                <a:cs typeface="ＭＳ Ｐゴシック" charset="0"/>
              </a:rPr>
              <a:t>Probability is a rigorous formalism for uncertain knowledge.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>
                <a:solidFill>
                  <a:srgbClr val="3366FF"/>
                </a:solidFill>
                <a:latin typeface="Georgia" charset="0"/>
                <a:ea typeface="ＭＳ Ｐゴシック" charset="0"/>
                <a:cs typeface="ＭＳ Ｐゴシック" charset="0"/>
              </a:rPr>
              <a:t>Joint probability distribution </a:t>
            </a:r>
            <a:r>
              <a:rPr lang="en-US" sz="2800" dirty="0">
                <a:latin typeface="Georgia" charset="0"/>
                <a:ea typeface="ＭＳ Ｐゴシック" charset="0"/>
                <a:cs typeface="ＭＳ Ｐゴシック" charset="0"/>
              </a:rPr>
              <a:t>specifies probability of every </a:t>
            </a:r>
            <a:r>
              <a:rPr lang="en-US" sz="2800" dirty="0">
                <a:solidFill>
                  <a:srgbClr val="3366FF"/>
                </a:solidFill>
                <a:latin typeface="Georgia" charset="0"/>
                <a:ea typeface="ＭＳ Ｐゴシック" charset="0"/>
                <a:cs typeface="ＭＳ Ｐゴシック" charset="0"/>
              </a:rPr>
              <a:t>atomic event </a:t>
            </a:r>
            <a:r>
              <a:rPr lang="en-US" sz="2800" dirty="0">
                <a:latin typeface="Georgia" charset="0"/>
                <a:ea typeface="ＭＳ Ｐゴシック" charset="0"/>
                <a:cs typeface="ＭＳ Ｐゴシック" charset="0"/>
              </a:rPr>
              <a:t>(possible world)</a:t>
            </a:r>
            <a:r>
              <a:rPr lang="en-US" sz="2800" dirty="0">
                <a:solidFill>
                  <a:schemeClr val="accent2"/>
                </a:solidFill>
                <a:latin typeface="Georgia" charset="0"/>
                <a:ea typeface="ＭＳ Ｐゴシック" charset="0"/>
                <a:cs typeface="ＭＳ Ｐゴシック" charset="0"/>
              </a:rPr>
              <a:t>.</a:t>
            </a:r>
            <a:endParaRPr lang="en-US" sz="2800" dirty="0">
              <a:latin typeface="Georgi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800" dirty="0">
                <a:latin typeface="Georgia" charset="0"/>
                <a:ea typeface="ＭＳ Ｐゴシック" charset="0"/>
                <a:cs typeface="ＭＳ Ｐゴシック" charset="0"/>
              </a:rPr>
              <a:t>Queries can be answered by summing over atomic events.
For nontrivial domains, we must find a way to compactly represent the joint distribution.
</a:t>
            </a:r>
            <a:r>
              <a:rPr lang="en-US" sz="2800">
                <a:solidFill>
                  <a:srgbClr val="3366FF"/>
                </a:solidFill>
                <a:latin typeface="Georgia" charset="0"/>
                <a:ea typeface="ＭＳ Ｐゴシック" charset="0"/>
                <a:cs typeface="ＭＳ Ｐゴシック" charset="0"/>
              </a:rPr>
              <a:t>Independence</a:t>
            </a:r>
            <a:r>
              <a:rPr lang="en-US" sz="2800">
                <a:solidFill>
                  <a:schemeClr val="accent2"/>
                </a:solidFill>
                <a:latin typeface="Georgi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  <a:t>and </a:t>
            </a:r>
            <a:r>
              <a:rPr lang="en-US" sz="2800">
                <a:solidFill>
                  <a:srgbClr val="3366FF"/>
                </a:solidFill>
                <a:latin typeface="Georgia" charset="0"/>
                <a:ea typeface="ＭＳ Ｐゴシック" charset="0"/>
                <a:cs typeface="ＭＳ Ｐゴシック" charset="0"/>
              </a:rPr>
              <a:t>conditional independence </a:t>
            </a:r>
            <a: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  <a:t>provide the </a:t>
            </a:r>
            <a:r>
              <a:rPr lang="en-US" sz="2800" smtClean="0">
                <a:latin typeface="Georgia" charset="0"/>
                <a:ea typeface="ＭＳ Ｐゴシック" charset="0"/>
                <a:cs typeface="ＭＳ Ｐゴシック" charset="0"/>
              </a:rPr>
              <a:t>tools</a:t>
            </a:r>
            <a:r>
              <a:rPr lang="en-US" sz="2800">
                <a:latin typeface="Georgia" charset="0"/>
                <a:ea typeface="ＭＳ Ｐゴシック" charset="0"/>
                <a:cs typeface="ＭＳ Ｐゴシック" charset="0"/>
              </a:rPr>
              <a:t>.</a:t>
            </a:r>
            <a:endParaRPr lang="en-US" sz="2800">
              <a:latin typeface="Georgi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Motivation for Uncertainty</a:t>
            </a:r>
            <a:endParaRPr lang="en-US" dirty="0">
              <a:solidFill>
                <a:srgbClr val="7B9899"/>
              </a:solidFill>
              <a:latin typeface="Georgi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1506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In many cases, our perceptions are incomplete (not enough information) or uncertain (sensors are unreliable).</a:t>
            </a:r>
          </a:p>
          <a:p>
            <a:pPr eaLnBrk="1" hangingPunct="1"/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Rules about the domain are incomplete or admit exceptions.</a:t>
            </a:r>
          </a:p>
          <a:p>
            <a:pPr eaLnBrk="1" hangingPunct="1"/>
            <a:r>
              <a:rPr lang="en-US" sz="2400">
                <a:latin typeface="Georgia" charset="0"/>
                <a:ea typeface="ＭＳ Ｐゴシック" charset="0"/>
                <a:cs typeface="ＭＳ Ｐゴシック" charset="0"/>
              </a:rPr>
              <a:t>Probabilistic knowledge</a:t>
            </a:r>
          </a:p>
          <a:p>
            <a:pPr lvl="1" eaLnBrk="1" hangingPunct="1"/>
            <a:r>
              <a:rPr lang="en-US" sz="1900">
                <a:latin typeface="Georgia" charset="0"/>
                <a:ea typeface="ＭＳ Ｐゴシック" charset="0"/>
              </a:rPr>
              <a:t>Quantifies uncertainty.</a:t>
            </a:r>
          </a:p>
          <a:p>
            <a:pPr lvl="1" eaLnBrk="1" hangingPunct="1"/>
            <a:r>
              <a:rPr lang="en-US" sz="1900">
                <a:latin typeface="Georgia" charset="0"/>
                <a:ea typeface="ＭＳ Ｐゴシック" charset="0"/>
              </a:rPr>
              <a:t>Supports rational decision-making.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Outline</a:t>
            </a:r>
          </a:p>
        </p:txBody>
      </p:sp>
      <p:sp>
        <p:nvSpPr>
          <p:cNvPr id="19458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Uncertainty and Rationality</a:t>
            </a: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Probability</a:t>
            </a: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Syntax and Semantics</a:t>
            </a:r>
          </a:p>
          <a:p>
            <a:pPr eaLnBrk="1" hangingPunct="1"/>
            <a:r>
              <a:rPr lang="en-US">
                <a:latin typeface="Georgia" charset="0"/>
                <a:ea typeface="ＭＳ Ｐゴシック" charset="0"/>
                <a:cs typeface="ＭＳ Ｐゴシック" charset="0"/>
              </a:rPr>
              <a:t>Inference Rules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1368425" y="2743200"/>
            <a:ext cx="6480175" cy="16732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698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>
                <a:latin typeface="Georgia" charset="0"/>
                <a:ea typeface="ＭＳ Ｐゴシック" charset="0"/>
                <a:cs typeface="ＭＳ Ｐゴシック" charset="0"/>
              </a:rPr>
              <a:t>Probabilistic Knowledge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Uncertainty vs. Logical Rules</a:t>
            </a:r>
          </a:p>
        </p:txBody>
      </p:sp>
      <p:sp>
        <p:nvSpPr>
          <p:cNvPr id="30722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371600"/>
            <a:ext cx="8229600" cy="48307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600">
                <a:latin typeface="Georgia" charset="0"/>
                <a:ea typeface="ＭＳ Ｐゴシック" charset="0"/>
                <a:cs typeface="ＭＳ Ｐゴシック" charset="0"/>
              </a:rPr>
              <a:t>Cavity causes toothache.</a:t>
            </a:r>
          </a:p>
          <a:p>
            <a:pPr eaLnBrk="1" hangingPunct="1">
              <a:lnSpc>
                <a:spcPct val="90000"/>
              </a:lnSpc>
            </a:pPr>
            <a:r>
              <a:rPr lang="en-US" sz="2600">
                <a:latin typeface="Georgia" charset="0"/>
                <a:ea typeface="ＭＳ Ｐゴシック" charset="0"/>
                <a:cs typeface="ＭＳ Ｐゴシック" charset="0"/>
              </a:rPr>
              <a:t>Cavity is detected by probe (catches).</a:t>
            </a:r>
          </a:p>
          <a:p>
            <a:pPr eaLnBrk="1" hangingPunct="1">
              <a:lnSpc>
                <a:spcPct val="90000"/>
              </a:lnSpc>
            </a:pPr>
            <a:r>
              <a:rPr lang="en-US" sz="2600">
                <a:latin typeface="Georgia" charset="0"/>
                <a:ea typeface="ＭＳ Ｐゴシック" charset="0"/>
                <a:cs typeface="ＭＳ Ｐゴシック" charset="0"/>
              </a:rPr>
              <a:t>In logic: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>
                <a:latin typeface="Georgia" charset="0"/>
                <a:ea typeface="ＭＳ Ｐゴシック" charset="0"/>
              </a:rPr>
              <a:t>Cavity =&gt; Toothache.</a:t>
            </a:r>
          </a:p>
          <a:p>
            <a:pPr lvl="2" eaLnBrk="1" hangingPunct="1">
              <a:lnSpc>
                <a:spcPct val="90000"/>
              </a:lnSpc>
            </a:pPr>
            <a:r>
              <a:rPr lang="en-US">
                <a:latin typeface="Georgia" charset="0"/>
                <a:ea typeface="ＭＳ Ｐゴシック" charset="0"/>
              </a:rPr>
              <a:t>But not always, e.g. </a:t>
            </a:r>
            <a:br>
              <a:rPr lang="en-US">
                <a:latin typeface="Georgia" charset="0"/>
                <a:ea typeface="ＭＳ Ｐゴシック" charset="0"/>
              </a:rPr>
            </a:br>
            <a:r>
              <a:rPr lang="en-US">
                <a:latin typeface="Georgia" charset="0"/>
                <a:ea typeface="ＭＳ Ｐゴシック" charset="0"/>
              </a:rPr>
              <a:t>Cavity, dead nerve does not cause Toothache.</a:t>
            </a:r>
          </a:p>
          <a:p>
            <a:pPr lvl="2" eaLnBrk="1" hangingPunct="1">
              <a:lnSpc>
                <a:spcPct val="90000"/>
              </a:lnSpc>
            </a:pPr>
            <a:r>
              <a:rPr lang="en-US" b="1">
                <a:latin typeface="Georgia" charset="0"/>
                <a:ea typeface="ＭＳ Ｐゴシック" charset="0"/>
              </a:rPr>
              <a:t>Nonmonotonic rules</a:t>
            </a:r>
            <a:r>
              <a:rPr lang="en-US">
                <a:latin typeface="Georgia" charset="0"/>
                <a:ea typeface="ＭＳ Ｐゴシック" charset="0"/>
              </a:rPr>
              <a:t>: </a:t>
            </a:r>
            <a:r>
              <a:rPr lang="en-US" i="1">
                <a:latin typeface="Georgia" charset="0"/>
                <a:ea typeface="ＭＳ Ｐゴシック" charset="0"/>
              </a:rPr>
              <a:t>adding information changes conclusions.</a:t>
            </a:r>
          </a:p>
          <a:p>
            <a:pPr lvl="1" eaLnBrk="1" hangingPunct="1">
              <a:lnSpc>
                <a:spcPct val="90000"/>
              </a:lnSpc>
            </a:pPr>
            <a:r>
              <a:rPr lang="en-US">
                <a:latin typeface="Georgia" charset="0"/>
                <a:ea typeface="ＭＳ Ｐゴシック" charset="0"/>
              </a:rPr>
              <a:t>Cavity =&gt; CatchProbe.</a:t>
            </a:r>
          </a:p>
          <a:p>
            <a:pPr lvl="2" eaLnBrk="1" hangingPunct="1">
              <a:lnSpc>
                <a:spcPct val="90000"/>
              </a:lnSpc>
            </a:pPr>
            <a:r>
              <a:rPr lang="en-US">
                <a:latin typeface="Georgia" charset="0"/>
                <a:ea typeface="ＭＳ Ｐゴシック" charset="0"/>
              </a:rPr>
              <a:t>Also not always.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solidFill>
                  <a:srgbClr val="7B9899"/>
                </a:solidFill>
                <a:latin typeface="Georgia" charset="0"/>
                <a:ea typeface="ＭＳ Ｐゴシック" charset="0"/>
                <a:cs typeface="ＭＳ Ｐゴシック" charset="0"/>
              </a:rPr>
              <a:t>Probability vs. Determinism </a:t>
            </a:r>
          </a:p>
        </p:txBody>
      </p:sp>
      <p:sp>
        <p:nvSpPr>
          <p:cNvPr id="32770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3200" dirty="0">
                <a:latin typeface="Times New Roman" charset="0"/>
                <a:ea typeface="ＭＳ Ｐゴシック" charset="0"/>
                <a:cs typeface="ＭＳ Ｐゴシック" charset="0"/>
              </a:rPr>
              <a:t>Medical diagnosis is not deterministic.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>
                <a:solidFill>
                  <a:srgbClr val="0000FF"/>
                </a:solidFill>
                <a:latin typeface="Times New Roman" charset="0"/>
                <a:ea typeface="ＭＳ Ｐゴシック" charset="0"/>
              </a:rPr>
              <a:t>Laziness</a:t>
            </a:r>
            <a:r>
              <a:rPr lang="en-US" sz="2400" dirty="0">
                <a:latin typeface="Times New Roman" charset="0"/>
                <a:ea typeface="ＭＳ Ｐゴシック" charset="0"/>
              </a:rPr>
              <a:t>: failure to enumerate exceptions, qualifications, etc.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>
                <a:solidFill>
                  <a:srgbClr val="0000FF"/>
                </a:solidFill>
                <a:latin typeface="Times New Roman" charset="0"/>
                <a:ea typeface="ＭＳ Ｐゴシック" charset="0"/>
              </a:rPr>
              <a:t>Information </a:t>
            </a:r>
            <a:r>
              <a:rPr lang="en-US" sz="2400" dirty="0">
                <a:solidFill>
                  <a:srgbClr val="0000FF"/>
                </a:solidFill>
                <a:latin typeface="Times New Roman" charset="0"/>
                <a:ea typeface="ＭＳ Ｐゴシック" charset="0"/>
              </a:rPr>
              <a:t>ignorance</a:t>
            </a:r>
            <a:r>
              <a:rPr lang="en-US" sz="2400" dirty="0">
                <a:latin typeface="Times New Roman" charset="0"/>
                <a:ea typeface="ＭＳ Ｐゴシック" charset="0"/>
              </a:rPr>
              <a:t>: lack of relevant facts, initial conditions, etc.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dirty="0">
                <a:solidFill>
                  <a:srgbClr val="0000FF"/>
                </a:solidFill>
                <a:latin typeface="Times New Roman" charset="0"/>
                <a:ea typeface="ＭＳ Ｐゴシック" charset="0"/>
              </a:rPr>
              <a:t>Practical ignorance</a:t>
            </a:r>
            <a:r>
              <a:rPr lang="en-US" sz="2400" dirty="0">
                <a:solidFill>
                  <a:schemeClr val="accent2"/>
                </a:solidFill>
                <a:latin typeface="Times New Roman" charset="0"/>
                <a:ea typeface="ＭＳ Ｐゴシック" charset="0"/>
              </a:rPr>
              <a:t>: </a:t>
            </a:r>
            <a:r>
              <a:rPr lang="en-US" sz="2400" dirty="0">
                <a:latin typeface="Times New Roman" charset="0"/>
                <a:ea typeface="ＭＳ Ｐゴシック" charset="0"/>
              </a:rPr>
              <a:t>Even if we know all the rules, a patient might not have done all the necessary tests.</a:t>
            </a:r>
          </a:p>
          <a:p>
            <a:pPr eaLnBrk="1" hangingPunct="1"/>
            <a:endParaRPr lang="en-US" sz="3200" dirty="0">
              <a:latin typeface="Times New Roman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3200" dirty="0">
                <a:latin typeface="Times New Roman" charset="0"/>
                <a:ea typeface="ＭＳ Ｐゴシック" charset="0"/>
                <a:cs typeface="ＭＳ Ｐゴシック" charset="0"/>
              </a:rPr>
              <a:t>Probabilistic assertions </a:t>
            </a:r>
            <a:r>
              <a:rPr lang="en-US" sz="3200" dirty="0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rPr>
              <a:t>summarize</a:t>
            </a:r>
            <a:r>
              <a:rPr lang="en-US" sz="3200" dirty="0">
                <a:latin typeface="Times New Roman" charset="0"/>
                <a:ea typeface="ＭＳ Ｐゴシック" charset="0"/>
                <a:cs typeface="ＭＳ Ｐゴシック" charset="0"/>
              </a:rPr>
              <a:t> effects of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800" dirty="0">
                <a:solidFill>
                  <a:srgbClr val="0000FF"/>
                </a:solidFill>
                <a:latin typeface="Times New Roman" charset="0"/>
                <a:ea typeface="ＭＳ Ｐゴシック" charset="0"/>
              </a:rPr>
              <a:t>Laziness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800" dirty="0">
                <a:solidFill>
                  <a:srgbClr val="0000FF"/>
                </a:solidFill>
                <a:latin typeface="Times New Roman" charset="0"/>
                <a:ea typeface="ＭＳ Ｐゴシック" charset="0"/>
              </a:rPr>
              <a:t>Ignorance</a:t>
            </a:r>
            <a:endParaRPr lang="en-US" sz="2800" dirty="0">
              <a:solidFill>
                <a:srgbClr val="0000FF"/>
              </a:solidFill>
              <a:latin typeface="Georgia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4811</TotalTime>
  <Words>2109</Words>
  <Application>Microsoft Macintosh PowerPoint</Application>
  <PresentationFormat>On-screen Show (4:3)</PresentationFormat>
  <Paragraphs>506</Paragraphs>
  <Slides>44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3" baseType="lpstr">
      <vt:lpstr>Calibri</vt:lpstr>
      <vt:lpstr>Georgia</vt:lpstr>
      <vt:lpstr>ＭＳ Ｐゴシック</vt:lpstr>
      <vt:lpstr>Symbol</vt:lpstr>
      <vt:lpstr>Times New Roman</vt:lpstr>
      <vt:lpstr>Wingdings</vt:lpstr>
      <vt:lpstr>Wingdings 2</vt:lpstr>
      <vt:lpstr>Arial</vt:lpstr>
      <vt:lpstr>Civic</vt:lpstr>
      <vt:lpstr>Uncertainty</vt:lpstr>
      <vt:lpstr>Environments with Uncertainty</vt:lpstr>
      <vt:lpstr>The Big Picture: AI for Model-Based Agents</vt:lpstr>
      <vt:lpstr>Review Example</vt:lpstr>
      <vt:lpstr>Motivation for Uncertainty</vt:lpstr>
      <vt:lpstr>Outline</vt:lpstr>
      <vt:lpstr>Probabilistic Knowledge</vt:lpstr>
      <vt:lpstr>Uncertainty vs. Logical Rules</vt:lpstr>
      <vt:lpstr>Probability vs. Determinism </vt:lpstr>
      <vt:lpstr>Probability Syntax</vt:lpstr>
      <vt:lpstr>Probability Syntax</vt:lpstr>
      <vt:lpstr>Probabilities and Possible Worlds</vt:lpstr>
      <vt:lpstr>Random Variables</vt:lpstr>
      <vt:lpstr>Probability for Sentences</vt:lpstr>
      <vt:lpstr>Probability Notation</vt:lpstr>
      <vt:lpstr>Joint Probabilities</vt:lpstr>
      <vt:lpstr>Assigning Probabilities to Sentences</vt:lpstr>
      <vt:lpstr>Probabilities for Sentences: Spot the Pattern</vt:lpstr>
      <vt:lpstr>Inference by enumeration</vt:lpstr>
      <vt:lpstr>Inference by enumeration</vt:lpstr>
      <vt:lpstr>Probabilistic Inference Rules</vt:lpstr>
      <vt:lpstr>Axioms of probability</vt:lpstr>
      <vt:lpstr>Rule 1: Logical Equivalence</vt:lpstr>
      <vt:lpstr>The Logical Equivalence Pattern</vt:lpstr>
      <vt:lpstr>Psychology: Probability Judgements</vt:lpstr>
      <vt:lpstr>Rule 2: Marginalization</vt:lpstr>
      <vt:lpstr>The Marginalization Pattern</vt:lpstr>
      <vt:lpstr>Prove the Pattern: Marginalization</vt:lpstr>
      <vt:lpstr>Conditional Probabilities</vt:lpstr>
      <vt:lpstr>Conditional Probabilities: Intro</vt:lpstr>
      <vt:lpstr>Conditional Probs ctd.</vt:lpstr>
      <vt:lpstr>Conditional Ratios: Spot the Pattern</vt:lpstr>
      <vt:lpstr>Conditional Probs: The Ratio Pattern</vt:lpstr>
      <vt:lpstr>Conditional Probabilities: Motivation</vt:lpstr>
      <vt:lpstr>Conjunctivitis</vt:lpstr>
      <vt:lpstr>The Product Rule: Spot the Pattern</vt:lpstr>
      <vt:lpstr>The Product Rule Pattern</vt:lpstr>
      <vt:lpstr>Exercise: Conditional Probability</vt:lpstr>
      <vt:lpstr>Independence</vt:lpstr>
      <vt:lpstr>Independence</vt:lpstr>
      <vt:lpstr>Conditional independence</vt:lpstr>
      <vt:lpstr>Conditional Independence Conditions</vt:lpstr>
      <vt:lpstr>Conditional independence and the Joint Distribution</vt:lpstr>
      <vt:lpstr>Summary</vt:lpstr>
    </vt:vector>
  </TitlesOfParts>
  <Company>NUS</Company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Uncertainty</dc:title>
  <dc:creator>Min-Yen Kan</dc:creator>
  <cp:lastModifiedBy>Oliver Schulte</cp:lastModifiedBy>
  <cp:revision>366</cp:revision>
  <dcterms:created xsi:type="dcterms:W3CDTF">2015-03-06T07:11:46Z</dcterms:created>
  <dcterms:modified xsi:type="dcterms:W3CDTF">2017-07-04T17:47:05Z</dcterms:modified>
</cp:coreProperties>
</file>