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sldIdLst>
    <p:sldId id="256" r:id="rId2"/>
    <p:sldId id="259" r:id="rId3"/>
    <p:sldId id="257" r:id="rId4"/>
    <p:sldId id="258" r:id="rId5"/>
    <p:sldId id="260" r:id="rId6"/>
    <p:sldId id="261" r:id="rId7"/>
    <p:sldId id="269" r:id="rId8"/>
    <p:sldId id="262" r:id="rId9"/>
    <p:sldId id="263" r:id="rId10"/>
    <p:sldId id="276" r:id="rId11"/>
    <p:sldId id="264" r:id="rId12"/>
    <p:sldId id="277" r:id="rId13"/>
    <p:sldId id="265" r:id="rId14"/>
    <p:sldId id="266" r:id="rId15"/>
    <p:sldId id="267" r:id="rId16"/>
    <p:sldId id="268" r:id="rId17"/>
    <p:sldId id="270" r:id="rId18"/>
    <p:sldId id="271" r:id="rId19"/>
    <p:sldId id="272" r:id="rId20"/>
    <p:sldId id="273" r:id="rId21"/>
    <p:sldId id="274" r:id="rId22"/>
    <p:sldId id="275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919410F-299D-2343-83D3-8C4DC719CFEE}">
          <p14:sldIdLst>
            <p14:sldId id="256"/>
            <p14:sldId id="259"/>
          </p14:sldIdLst>
        </p14:section>
        <p14:section name="Overview" id="{B2728030-8045-E140-BB2B-58D3E530C145}">
          <p14:sldIdLst>
            <p14:sldId id="257"/>
            <p14:sldId id="258"/>
            <p14:sldId id="260"/>
            <p14:sldId id="261"/>
          </p14:sldIdLst>
        </p14:section>
        <p14:section name="Markov Decision Processes" id="{4F6B119F-C085-CF49-97CD-DD990A941B2F}">
          <p14:sldIdLst>
            <p14:sldId id="269"/>
            <p14:sldId id="262"/>
            <p14:sldId id="263"/>
          </p14:sldIdLst>
        </p14:section>
        <p14:section name="key definitions" id="{EF33606B-C4EC-A24F-833A-BF3349082C08}">
          <p14:sldIdLst>
            <p14:sldId id="276"/>
            <p14:sldId id="264"/>
            <p14:sldId id="277"/>
            <p14:sldId id="265"/>
            <p14:sldId id="266"/>
            <p14:sldId id="267"/>
          </p14:sldIdLst>
        </p14:section>
        <p14:section name="Key Functions: Learning" id="{3C45DEF2-DAA6-4141-823A-FFFE76E3991A}">
          <p14:sldIdLst>
            <p14:sldId id="268"/>
            <p14:sldId id="270"/>
            <p14:sldId id="271"/>
            <p14:sldId id="272"/>
            <p14:sldId id="273"/>
            <p14:sldId id="274"/>
            <p14:sldId id="275"/>
            <p14:sldId id="27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9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13227B-DCB6-E942-8E05-93FC791EC28C}" type="datetimeFigureOut">
              <a:t>17-03-14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F684CA-648D-4A43-8EB7-C2049A572DA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711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emphasis on connections</a:t>
            </a:r>
            <a:r>
              <a:rPr lang="en-US" baseline="0"/>
              <a:t> with neural net learning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F684CA-648D-4A43-8EB7-C2049A572DAC}" type="slidenum"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4510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https://www.youtube.com/watch?v=VCdxqn0fcnE helicopter</a:t>
            </a:r>
          </a:p>
          <a:p>
            <a:r>
              <a:rPr lang="en-US"/>
              <a:t>https://www.wired.com/2015/02/google-ai-plays-atari-like-pros/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F684CA-648D-4A43-8EB7-C2049A572DAC}" type="slidenum"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0388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can also interpret as probability of process eding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F684CA-648D-4A43-8EB7-C2049A572DAC}" type="slidenum"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133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Show Mitchell</a:t>
            </a:r>
            <a:r>
              <a:rPr lang="en-US" baseline="0"/>
              <a:t> example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F684CA-648D-4A43-8EB7-C2049A572DAC}" type="slidenum"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1959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s(0),a(0),r(0),s(1),a(1),r(1),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F684CA-648D-4A43-8EB7-C2049A572DA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4177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F684CA-648D-4A43-8EB7-C2049A572DAC}" type="slidenum">
              <a:rPr lang="uk-UA" smtClean="0"/>
              <a:t>23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8816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0050-6B6D-A148-9234-9F1DCE7FA8D2}" type="datetimeFigureOut">
              <a:t>17-03-14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DC99B-A440-A344-A944-3EDF7066EA1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180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0050-6B6D-A148-9234-9F1DCE7FA8D2}" type="datetimeFigureOut">
              <a:t>17-03-14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DC99B-A440-A344-A944-3EDF7066EA1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037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0050-6B6D-A148-9234-9F1DCE7FA8D2}" type="datetimeFigureOut">
              <a:t>17-03-14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DC99B-A440-A344-A944-3EDF7066EA1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925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0050-6B6D-A148-9234-9F1DCE7FA8D2}" type="datetimeFigureOut">
              <a:t>17-03-14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DC99B-A440-A344-A944-3EDF7066EA1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132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0050-6B6D-A148-9234-9F1DCE7FA8D2}" type="datetimeFigureOut">
              <a:t>17-03-14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DC99B-A440-A344-A944-3EDF7066EA1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300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0050-6B6D-A148-9234-9F1DCE7FA8D2}" type="datetimeFigureOut">
              <a:t>17-03-14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DC99B-A440-A344-A944-3EDF7066EA1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555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0050-6B6D-A148-9234-9F1DCE7FA8D2}" type="datetimeFigureOut">
              <a:t>17-03-14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DC99B-A440-A344-A944-3EDF7066EA1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348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0050-6B6D-A148-9234-9F1DCE7FA8D2}" type="datetimeFigureOut">
              <a:t>17-03-14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DC99B-A440-A344-A944-3EDF7066EA1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40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0050-6B6D-A148-9234-9F1DCE7FA8D2}" type="datetimeFigureOut">
              <a:t>17-03-14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DC99B-A440-A344-A944-3EDF7066EA1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83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0050-6B6D-A148-9234-9F1DCE7FA8D2}" type="datetimeFigureOut">
              <a:t>17-03-14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DC99B-A440-A344-A944-3EDF7066EA1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904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0050-6B6D-A148-9234-9F1DCE7FA8D2}" type="datetimeFigureOut">
              <a:t>17-03-14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DC99B-A440-A344-A944-3EDF7066EA1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443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80050-6B6D-A148-9234-9F1DCE7FA8D2}" type="datetimeFigureOut">
              <a:t>17-03-14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DC99B-A440-A344-A944-3EDF7066EA1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460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cs.ubc.ca/~poole/demos/mdp/vi.html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ubc.ca/~poole/demos/mdp/vi.html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Cdxqn0fcnE" TargetMode="External"/><Relationship Id="rId4" Type="http://schemas.openxmlformats.org/officeDocument/2006/relationships/hyperlink" Target="https://www.wired.com/2015/02/google-ai-plays-atari-like-pros/" TargetMode="External"/><Relationship Id="rId5" Type="http://schemas.openxmlformats.org/officeDocument/2006/relationships/hyperlink" Target="http://www.youtube.com/watch?v=W_gxLKSsSIE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ubc.ca/~poole/demos/mdp/vi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A Crash Course in Reinforcement Learning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Oliver Schulte</a:t>
            </a:r>
          </a:p>
          <a:p>
            <a:r>
              <a:rPr lang="en-US"/>
              <a:t>Simon Fraser University</a:t>
            </a:r>
          </a:p>
        </p:txBody>
      </p:sp>
    </p:spTree>
    <p:extLst>
      <p:ext uri="{BB962C8B-B14F-4D97-AF65-F5344CB8AC3E}">
        <p14:creationId xmlns:p14="http://schemas.microsoft.com/office/powerpoint/2010/main" val="30958175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derived concepts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277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Returns and discounting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trajectory is a (possibly infinite) sequence</a:t>
            </a:r>
            <a:br>
              <a:rPr lang="en-US" dirty="0"/>
            </a:br>
            <a:r>
              <a:rPr lang="en-US" dirty="0"/>
              <a:t>s(0),a(0),r(0),s(1),a(1),r(1),...,s(n),a(n),r(n),...</a:t>
            </a:r>
          </a:p>
          <a:p>
            <a:r>
              <a:rPr lang="en-US" dirty="0"/>
              <a:t>The return is the total sum of rewards.</a:t>
            </a:r>
          </a:p>
          <a:p>
            <a:r>
              <a:rPr lang="en-US" dirty="0"/>
              <a:t>But: if the trajectory is </a:t>
            </a:r>
            <a:r>
              <a:rPr lang="en-US" dirty="0" smtClean="0"/>
              <a:t>infinite</a:t>
            </a:r>
            <a:r>
              <a:rPr lang="en-US" dirty="0"/>
              <a:t>, we have an infinite sum!</a:t>
            </a:r>
          </a:p>
          <a:p>
            <a:r>
              <a:rPr lang="en-US" dirty="0"/>
              <a:t>Solution: Weight by </a:t>
            </a:r>
            <a:r>
              <a:rPr lang="en-US" i="1" dirty="0"/>
              <a:t>discount factor </a:t>
            </a:r>
            <a:r>
              <a:rPr lang="en-US" i="1" dirty="0" err="1"/>
              <a:t>γ</a:t>
            </a:r>
            <a:r>
              <a:rPr lang="en-US" i="1" dirty="0"/>
              <a:t> </a:t>
            </a:r>
            <a:r>
              <a:rPr lang="en-US" dirty="0"/>
              <a:t>between 0 and 1.</a:t>
            </a:r>
          </a:p>
          <a:p>
            <a:r>
              <a:rPr lang="en-US" dirty="0"/>
              <a:t>Return = r(0)+</a:t>
            </a:r>
            <a:r>
              <a:rPr lang="en-US" i="1" dirty="0" err="1"/>
              <a:t>γ</a:t>
            </a:r>
            <a:r>
              <a:rPr lang="en-US" dirty="0" err="1"/>
              <a:t>r</a:t>
            </a:r>
            <a:r>
              <a:rPr lang="en-US" dirty="0"/>
              <a:t>(1)+</a:t>
            </a:r>
            <a:r>
              <a:rPr lang="en-US" i="1" dirty="0"/>
              <a:t>γ</a:t>
            </a:r>
            <a:r>
              <a:rPr lang="en-US" i="1" baseline="30000" dirty="0"/>
              <a:t>2</a:t>
            </a:r>
            <a:r>
              <a:rPr lang="en-US" dirty="0"/>
              <a:t>r(n)+...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31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RL Concepts </a:t>
            </a:r>
            <a:endParaRPr lang="en-US" dirty="0"/>
          </a:p>
        </p:txBody>
      </p:sp>
      <p:pic>
        <p:nvPicPr>
          <p:cNvPr id="4" name="Content Placeholder 3" descr="mitchell-examples.pd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3687" r="-53687"/>
          <a:stretch>
            <a:fillRect/>
          </a:stretch>
        </p:blipFill>
        <p:spPr>
          <a:xfrm>
            <a:off x="457200" y="1613294"/>
            <a:ext cx="8229600" cy="4525963"/>
          </a:xfrm>
        </p:spPr>
      </p:pic>
      <p:sp>
        <p:nvSpPr>
          <p:cNvPr id="5" name="TextBox 4"/>
          <p:cNvSpPr txBox="1"/>
          <p:nvPr/>
        </p:nvSpPr>
        <p:spPr>
          <a:xfrm>
            <a:off x="576104" y="3289331"/>
            <a:ext cx="18068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These 3 functions can be computed by neural networks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24875" y="6356350"/>
            <a:ext cx="7214381" cy="365125"/>
          </a:xfrm>
        </p:spPr>
        <p:txBody>
          <a:bodyPr/>
          <a:lstStyle/>
          <a:p>
            <a:r>
              <a:rPr lang="en-US" dirty="0" smtClean="0"/>
              <a:t>http://</a:t>
            </a:r>
            <a:r>
              <a:rPr lang="en-US" dirty="0" err="1" smtClean="0"/>
              <a:t>www.cs.cmu.edu</a:t>
            </a:r>
            <a:r>
              <a:rPr lang="en-US" dirty="0" smtClean="0"/>
              <a:t>/</a:t>
            </a:r>
            <a:r>
              <a:rPr lang="en-US" dirty="0" err="1" smtClean="0"/>
              <a:t>afs</a:t>
            </a:r>
            <a:r>
              <a:rPr lang="en-US" dirty="0" smtClean="0"/>
              <a:t>/</a:t>
            </a:r>
            <a:r>
              <a:rPr lang="en-US" dirty="0" err="1" smtClean="0"/>
              <a:t>cs.cmu.edu</a:t>
            </a:r>
            <a:r>
              <a:rPr lang="en-US" dirty="0" smtClean="0"/>
              <a:t>/project/theo-20/www/</a:t>
            </a:r>
            <a:r>
              <a:rPr lang="en-US" dirty="0" err="1" smtClean="0"/>
              <a:t>mlbook</a:t>
            </a:r>
            <a:r>
              <a:rPr lang="en-US" dirty="0" smtClean="0"/>
              <a:t>/ch13.pdf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2069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Policies and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A deterministic policy π is a function that maps states to actions.</a:t>
            </a:r>
          </a:p>
          <a:p>
            <a:pPr lvl="1"/>
            <a:r>
              <a:rPr lang="en-US"/>
              <a:t>i.e. tells us how to act.</a:t>
            </a:r>
          </a:p>
          <a:p>
            <a:r>
              <a:rPr lang="en-US"/>
              <a:t>Can also be probabilistic.</a:t>
            </a:r>
          </a:p>
          <a:p>
            <a:r>
              <a:rPr lang="en-US"/>
              <a:t>Can be implemented using neural nets.</a:t>
            </a:r>
          </a:p>
          <a:p>
            <a:r>
              <a:rPr lang="en-US"/>
              <a:t>Given a policy and an MDP, we have the </a:t>
            </a:r>
            <a:r>
              <a:rPr lang="en-US" b="1"/>
              <a:t>expected return</a:t>
            </a:r>
            <a:r>
              <a:rPr lang="en-US"/>
              <a:t> from using the policy at a state.</a:t>
            </a:r>
          </a:p>
          <a:p>
            <a:r>
              <a:rPr lang="en-US"/>
              <a:t>Notation: V</a:t>
            </a:r>
            <a:r>
              <a:rPr lang="en-US" baseline="30000"/>
              <a:t>π</a:t>
            </a:r>
            <a:r>
              <a:rPr lang="en-US"/>
              <a:t>(s)</a:t>
            </a:r>
          </a:p>
        </p:txBody>
      </p:sp>
    </p:spTree>
    <p:extLst>
      <p:ext uri="{BB962C8B-B14F-4D97-AF65-F5344CB8AC3E}">
        <p14:creationId xmlns:p14="http://schemas.microsoft.com/office/powerpoint/2010/main" val="42436168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Optimal Policies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 policy π* is optimal if for any other policy and for all states s</a:t>
            </a:r>
            <a:br>
              <a:rPr lang="en-US"/>
            </a:br>
            <a:r>
              <a:rPr lang="en-US"/>
              <a:t> V</a:t>
            </a:r>
            <a:r>
              <a:rPr lang="en-US" baseline="30000"/>
              <a:t>π*</a:t>
            </a:r>
            <a:r>
              <a:rPr lang="en-US"/>
              <a:t>(s) ≥ V</a:t>
            </a:r>
            <a:r>
              <a:rPr lang="en-US" baseline="30000"/>
              <a:t>π</a:t>
            </a:r>
            <a:r>
              <a:rPr lang="en-US"/>
              <a:t>(s)</a:t>
            </a:r>
          </a:p>
          <a:p>
            <a:r>
              <a:rPr lang="en-US"/>
              <a:t>The value of the optimal policy is written as</a:t>
            </a:r>
            <a:br>
              <a:rPr lang="en-US"/>
            </a:br>
            <a:r>
              <a:rPr lang="en-US"/>
              <a:t>V</a:t>
            </a:r>
            <a:r>
              <a:rPr lang="en-US" baseline="30000"/>
              <a:t>*</a:t>
            </a:r>
            <a:r>
              <a:rPr lang="en-US"/>
              <a:t>(s).</a:t>
            </a:r>
          </a:p>
        </p:txBody>
      </p:sp>
    </p:spTree>
    <p:extLst>
      <p:ext uri="{BB962C8B-B14F-4D97-AF65-F5344CB8AC3E}">
        <p14:creationId xmlns:p14="http://schemas.microsoft.com/office/powerpoint/2010/main" val="22071698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action value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a policy, the expected reward at a state given an action is denoted as</a:t>
            </a:r>
            <a:br>
              <a:rPr lang="en-US" dirty="0"/>
            </a:br>
            <a:r>
              <a:rPr lang="en-US" dirty="0"/>
              <a:t>Q</a:t>
            </a:r>
            <a:r>
              <a:rPr lang="en-US" baseline="30000" dirty="0"/>
              <a:t>π</a:t>
            </a:r>
            <a:r>
              <a:rPr lang="en-US" dirty="0"/>
              <a:t>(</a:t>
            </a:r>
            <a:r>
              <a:rPr lang="en-US" dirty="0" err="1"/>
              <a:t>s,a</a:t>
            </a:r>
            <a:r>
              <a:rPr lang="en-US" dirty="0"/>
              <a:t>).</a:t>
            </a:r>
          </a:p>
          <a:p>
            <a:r>
              <a:rPr lang="en-US" dirty="0"/>
              <a:t>Similarly Q</a:t>
            </a:r>
            <a:r>
              <a:rPr lang="en-US" baseline="30000" dirty="0"/>
              <a:t>*</a:t>
            </a:r>
            <a:r>
              <a:rPr lang="en-US" dirty="0"/>
              <a:t>(</a:t>
            </a:r>
            <a:r>
              <a:rPr lang="en-US" dirty="0" err="1"/>
              <a:t>s,a</a:t>
            </a:r>
            <a:r>
              <a:rPr lang="en-US" dirty="0"/>
              <a:t>) for the value of an action given the optimal policy.</a:t>
            </a:r>
          </a:p>
          <a:p>
            <a:r>
              <a:rPr lang="en-US" dirty="0">
                <a:hlinkClick r:id="rId3"/>
              </a:rPr>
              <a:t>grid example</a:t>
            </a:r>
            <a:r>
              <a:rPr lang="en-US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7040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LEARNING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4928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Learning Problems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Prediction: For a fixed policy, learn V</a:t>
            </a:r>
            <a:r>
              <a:rPr lang="en-US" baseline="30000" dirty="0" smtClean="0"/>
              <a:t>π</a:t>
            </a:r>
            <a:r>
              <a:rPr lang="en-US" dirty="0" smtClean="0"/>
              <a:t>(s). </a:t>
            </a:r>
          </a:p>
          <a:p>
            <a:r>
              <a:rPr lang="en-US" dirty="0" smtClean="0"/>
              <a:t>Control: For a given MDP, learn V</a:t>
            </a:r>
            <a:r>
              <a:rPr lang="en-US" baseline="30000" dirty="0" smtClean="0"/>
              <a:t>*</a:t>
            </a:r>
            <a:r>
              <a:rPr lang="en-US" dirty="0" smtClean="0"/>
              <a:t>(</a:t>
            </a:r>
            <a:r>
              <a:rPr lang="en-US" dirty="0"/>
              <a:t>s</a:t>
            </a:r>
            <a:r>
              <a:rPr lang="en-US" dirty="0" smtClean="0"/>
              <a:t>) (optimal policy).</a:t>
            </a:r>
          </a:p>
          <a:p>
            <a:r>
              <a:rPr lang="en-US" dirty="0" smtClean="0"/>
              <a:t>Variants for Q-function.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1813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Model-Based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4696" y="2538914"/>
            <a:ext cx="2592729" cy="1230978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Transition Probabilities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03735" y="2843803"/>
            <a:ext cx="1064596" cy="74147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1719667" y="3095774"/>
            <a:ext cx="806921" cy="27782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914211" y="2571037"/>
            <a:ext cx="1763486" cy="123097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dirty="0" smtClean="0"/>
              <a:t>Value Function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5780725" y="3095774"/>
            <a:ext cx="515900" cy="27782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432653" y="2304158"/>
            <a:ext cx="1560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dynamic programming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03735" y="3995401"/>
            <a:ext cx="8061767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Bellmann</a:t>
            </a:r>
            <a:r>
              <a:rPr lang="en-US" sz="2400" dirty="0" smtClean="0"/>
              <a:t> equation: 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V</a:t>
            </a:r>
            <a:r>
              <a:rPr lang="en-US" sz="2400" baseline="30000" dirty="0" smtClean="0"/>
              <a:t>π</a:t>
            </a:r>
            <a:r>
              <a:rPr lang="en-US" sz="2400" dirty="0" smtClean="0"/>
              <a:t>(s) = </a:t>
            </a:r>
            <a:r>
              <a:rPr lang="en-US" sz="2400" dirty="0" err="1" smtClean="0"/>
              <a:t>P</a:t>
            </a:r>
            <a:r>
              <a:rPr lang="en-US" sz="2400" baseline="-25000" dirty="0" err="1" smtClean="0"/>
              <a:t>s’,a</a:t>
            </a:r>
            <a:r>
              <a:rPr lang="en-US" sz="2400" dirty="0" smtClean="0"/>
              <a:t> π(a) x ( </a:t>
            </a:r>
            <a:r>
              <a:rPr lang="en-US" sz="2400" dirty="0" smtClean="0"/>
              <a:t>E</a:t>
            </a:r>
            <a:r>
              <a:rPr lang="en-US" sz="2400" dirty="0" smtClean="0"/>
              <a:t>(r)|</a:t>
            </a:r>
            <a:r>
              <a:rPr lang="en-US" sz="2400" dirty="0" err="1" smtClean="0"/>
              <a:t>s,</a:t>
            </a:r>
            <a:r>
              <a:rPr lang="en-US" sz="2400" dirty="0" err="1" smtClean="0"/>
              <a:t>a</a:t>
            </a:r>
            <a:r>
              <a:rPr lang="en-US" sz="2400" dirty="0" smtClean="0"/>
              <a:t> </a:t>
            </a:r>
            <a:r>
              <a:rPr lang="en-US" sz="2400" dirty="0" smtClean="0"/>
              <a:t>+ P(s’|</a:t>
            </a:r>
            <a:r>
              <a:rPr lang="en-US" sz="2400" dirty="0" err="1" smtClean="0"/>
              <a:t>s,a</a:t>
            </a:r>
            <a:r>
              <a:rPr lang="en-US" sz="2400" dirty="0" smtClean="0"/>
              <a:t>) x V</a:t>
            </a:r>
            <a:r>
              <a:rPr lang="en-US" sz="2400" baseline="30000" dirty="0"/>
              <a:t>π </a:t>
            </a:r>
            <a:r>
              <a:rPr lang="en-US" sz="2400" dirty="0" smtClean="0"/>
              <a:t>(s’) ) 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03735" y="5386568"/>
            <a:ext cx="8273962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smtClean="0"/>
              <a:t>Developed for transition probabilities that are “nice”</a:t>
            </a:r>
            <a:br>
              <a:rPr lang="en-US" sz="2400" dirty="0" smtClean="0"/>
            </a:br>
            <a:r>
              <a:rPr lang="en-US" sz="2400" dirty="0" smtClean="0"/>
              <a:t>discrete, Gaussian, Poisson,..</a:t>
            </a:r>
            <a:r>
              <a:rPr lang="en-US" sz="2400" dirty="0" smtClean="0"/>
              <a:t>.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>
                <a:hlinkClick r:id="rId2"/>
              </a:rPr>
              <a:t>grid example</a:t>
            </a:r>
            <a:r>
              <a:rPr lang="en-US" sz="2400" dirty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055650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Model-free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By-pass estimating transition probabilities</a:t>
            </a:r>
          </a:p>
          <a:p>
            <a:r>
              <a:rPr lang="en-US" dirty="0" smtClean="0"/>
              <a:t>Why? </a:t>
            </a:r>
            <a:r>
              <a:rPr lang="en-US" dirty="0" smtClean="0"/>
              <a:t>Continuous state </a:t>
            </a:r>
            <a:r>
              <a:rPr lang="en-US" dirty="0" smtClean="0"/>
              <a:t>variables, no “nice” functional form.</a:t>
            </a:r>
          </a:p>
          <a:p>
            <a:r>
              <a:rPr lang="en-US" sz="2400" dirty="0" smtClean="0"/>
              <a:t>(How about using </a:t>
            </a:r>
            <a:r>
              <a:rPr lang="en-US" sz="2400" dirty="0" smtClean="0"/>
              <a:t>LSTM/RNN dynamic model? deep </a:t>
            </a:r>
            <a:r>
              <a:rPr lang="en-US" sz="2400" dirty="0" smtClean="0"/>
              <a:t>dynamic programming?)</a:t>
            </a:r>
          </a:p>
        </p:txBody>
      </p:sp>
    </p:spTree>
    <p:extLst>
      <p:ext uri="{BB962C8B-B14F-4D97-AF65-F5344CB8AC3E}">
        <p14:creationId xmlns:p14="http://schemas.microsoft.com/office/powerpoint/2010/main" val="2439074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What is Reinforcement Learning?</a:t>
            </a:r>
          </a:p>
          <a:p>
            <a:r>
              <a:rPr lang="en-US"/>
              <a:t>Key Definitions</a:t>
            </a:r>
          </a:p>
          <a:p>
            <a:r>
              <a:rPr lang="en-US"/>
              <a:t>Key Learning Tasks</a:t>
            </a:r>
          </a:p>
          <a:p>
            <a:r>
              <a:rPr lang="en-US"/>
              <a:t>Reinforcement Learning Techniques</a:t>
            </a:r>
          </a:p>
          <a:p>
            <a:r>
              <a:rPr lang="en-US"/>
              <a:t>Reinforcement Learning with Neural Nets</a:t>
            </a:r>
          </a:p>
        </p:txBody>
      </p:sp>
    </p:spTree>
    <p:extLst>
      <p:ext uri="{BB962C8B-B14F-4D97-AF65-F5344CB8AC3E}">
        <p14:creationId xmlns:p14="http://schemas.microsoft.com/office/powerpoint/2010/main" val="42044747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Model-free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Directly learn optimal policy π* (policy iteration)</a:t>
            </a:r>
          </a:p>
          <a:p>
            <a:r>
              <a:rPr lang="en-US" dirty="0" smtClean="0"/>
              <a:t>Directly learn optimal value function V*.</a:t>
            </a:r>
          </a:p>
          <a:p>
            <a:r>
              <a:rPr lang="en-US" dirty="0" smtClean="0"/>
              <a:t>Directly learn optimal action-value function Q*.</a:t>
            </a:r>
          </a:p>
          <a:p>
            <a:r>
              <a:rPr lang="en-US" dirty="0" smtClean="0"/>
              <a:t>All of these functions can be implemented in a neural network.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NN learning = reinforcement learning</a:t>
            </a:r>
          </a:p>
        </p:txBody>
      </p:sp>
    </p:spTree>
    <p:extLst>
      <p:ext uri="{BB962C8B-B14F-4D97-AF65-F5344CB8AC3E}">
        <p14:creationId xmlns:p14="http://schemas.microsoft.com/office/powerpoint/2010/main" val="14387204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Model-free Learning: What </a:t>
            </a:r>
            <a:r>
              <a:rPr lang="en-US" dirty="0" smtClean="0"/>
              <a:t>are the data?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is simply a sequence of events </a:t>
            </a:r>
            <a:r>
              <a:rPr lang="en-US" dirty="0"/>
              <a:t>s(0),a(0),r(0),s(1),a(1),r(1)</a:t>
            </a:r>
            <a:r>
              <a:rPr lang="en-US" dirty="0" smtClean="0"/>
              <a:t>,... 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doesn’t tell us expected </a:t>
            </a:r>
            <a:r>
              <a:rPr lang="en-US" dirty="0" smtClean="0"/>
              <a:t>values or </a:t>
            </a:r>
            <a:r>
              <a:rPr lang="en-US" dirty="0" smtClean="0"/>
              <a:t>optimal actions.</a:t>
            </a:r>
          </a:p>
          <a:p>
            <a:r>
              <a:rPr lang="en-US" dirty="0" smtClean="0"/>
              <a:t>Monte Carlo learning: to learn V, observe return at end of episode.</a:t>
            </a:r>
          </a:p>
          <a:p>
            <a:r>
              <a:rPr lang="en-US" dirty="0" smtClean="0"/>
              <a:t>e.g. </a:t>
            </a:r>
            <a:r>
              <a:rPr lang="en-US" dirty="0" err="1" smtClean="0"/>
              <a:t>chessbase</a:t>
            </a:r>
            <a:r>
              <a:rPr lang="en-US" dirty="0" smtClean="0"/>
              <a:t> gives percentage of wins by white for any position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354475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Temporal Difference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Consistency idea: using current model, and given data, </a:t>
            </a:r>
            <a:r>
              <a:rPr lang="en-US" dirty="0"/>
              <a:t>s(0),a(0),r(0),s(1),a(1),r(1)</a:t>
            </a:r>
            <a:r>
              <a:rPr lang="en-US" dirty="0" smtClean="0"/>
              <a:t>, estimate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the value V(s(t)) at current state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the next-step value V</a:t>
            </a:r>
            <a:r>
              <a:rPr lang="en-US" baseline="30000" dirty="0" smtClean="0"/>
              <a:t>1</a:t>
            </a:r>
            <a:r>
              <a:rPr lang="en-US" dirty="0" smtClean="0"/>
              <a:t>(s(t)) = r(t)+</a:t>
            </a:r>
            <a:r>
              <a:rPr lang="en-US" dirty="0" err="1" smtClean="0"/>
              <a:t>γV</a:t>
            </a:r>
            <a:r>
              <a:rPr lang="en-US" dirty="0" smtClean="0"/>
              <a:t>(s(t+1))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Minimize the “error” [V</a:t>
            </a:r>
            <a:r>
              <a:rPr lang="en-US" baseline="30000" dirty="0" smtClean="0"/>
              <a:t>1</a:t>
            </a:r>
            <a:r>
              <a:rPr lang="en-US" dirty="0"/>
              <a:t>(s(t)</a:t>
            </a:r>
            <a:r>
              <a:rPr lang="en-US" dirty="0" smtClean="0"/>
              <a:t>)-V(s(t))]</a:t>
            </a:r>
            <a:r>
              <a:rPr lang="en-US" baseline="30000" dirty="0" smtClean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0291543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Model-Free Learning Example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437" y="1600200"/>
            <a:ext cx="7205125" cy="4525963"/>
          </a:xfr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242388" cy="365125"/>
          </a:xfrm>
        </p:spPr>
        <p:txBody>
          <a:bodyPr/>
          <a:lstStyle/>
          <a:p>
            <a:r>
              <a:rPr lang="en-US" dirty="0" smtClean="0"/>
              <a:t>http://www0.cs.ucl.ac.uk/staff/</a:t>
            </a:r>
            <a:r>
              <a:rPr lang="en-US" dirty="0" err="1" smtClean="0"/>
              <a:t>D.Silver</a:t>
            </a:r>
            <a:r>
              <a:rPr lang="en-US" dirty="0" smtClean="0"/>
              <a:t>/web/</a:t>
            </a:r>
            <a:r>
              <a:rPr lang="en-US" dirty="0" err="1" smtClean="0"/>
              <a:t>Teaching.html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281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524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Learning To Act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48175"/>
          </a:xfrm>
        </p:spPr>
        <p:txBody>
          <a:bodyPr>
            <a:normAutofit fontScale="92500" lnSpcReduction="20000"/>
          </a:bodyPr>
          <a:lstStyle/>
          <a:p>
            <a:r>
              <a:rPr lang="en-US"/>
              <a:t>So far: learning to predict</a:t>
            </a:r>
          </a:p>
          <a:p>
            <a:r>
              <a:rPr lang="en-US"/>
              <a:t>Now: learn to </a:t>
            </a:r>
            <a:r>
              <a:rPr lang="en-US" b="1"/>
              <a:t>act</a:t>
            </a:r>
            <a:endParaRPr lang="en-US"/>
          </a:p>
          <a:p>
            <a:pPr lvl="1"/>
            <a:r>
              <a:rPr lang="en-US"/>
              <a:t>In engineering: control theory</a:t>
            </a:r>
          </a:p>
          <a:p>
            <a:pPr lvl="1"/>
            <a:r>
              <a:rPr lang="en-US"/>
              <a:t>Economics, operations research: decision and game theory</a:t>
            </a:r>
          </a:p>
          <a:p>
            <a:r>
              <a:rPr lang="en-US"/>
              <a:t>Examples:</a:t>
            </a:r>
          </a:p>
          <a:p>
            <a:pPr lvl="1"/>
            <a:r>
              <a:rPr lang="en-US"/>
              <a:t>fly helicopter</a:t>
            </a:r>
          </a:p>
          <a:p>
            <a:pPr lvl="1"/>
            <a:r>
              <a:rPr lang="en-US"/>
              <a:t>drive car</a:t>
            </a:r>
          </a:p>
          <a:p>
            <a:pPr lvl="1"/>
            <a:r>
              <a:rPr lang="en-US"/>
              <a:t>play Go</a:t>
            </a:r>
          </a:p>
          <a:p>
            <a:pPr lvl="1"/>
            <a:r>
              <a:rPr lang="en-US"/>
              <a:t>play soccer</a:t>
            </a:r>
          </a:p>
        </p:txBody>
      </p:sp>
    </p:spTree>
    <p:extLst>
      <p:ext uri="{BB962C8B-B14F-4D97-AF65-F5344CB8AC3E}">
        <p14:creationId xmlns:p14="http://schemas.microsoft.com/office/powerpoint/2010/main" val="2527264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RL at a glance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8872" y="1233568"/>
            <a:ext cx="5189828" cy="5122863"/>
          </a:xfr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597377" y="6356350"/>
            <a:ext cx="6180015" cy="365125"/>
          </a:xfrm>
        </p:spPr>
        <p:txBody>
          <a:bodyPr/>
          <a:lstStyle/>
          <a:p>
            <a:r>
              <a:rPr lang="en-US" dirty="0" smtClean="0"/>
              <a:t>http://</a:t>
            </a:r>
            <a:r>
              <a:rPr lang="en-US" dirty="0" err="1" smtClean="0"/>
              <a:t>www.cs.cmu.edu</a:t>
            </a:r>
            <a:r>
              <a:rPr lang="en-US" dirty="0" smtClean="0"/>
              <a:t>/</a:t>
            </a:r>
            <a:r>
              <a:rPr lang="en-US" dirty="0" err="1" smtClean="0"/>
              <a:t>afs</a:t>
            </a:r>
            <a:r>
              <a:rPr lang="en-US" dirty="0" smtClean="0"/>
              <a:t>/</a:t>
            </a:r>
            <a:r>
              <a:rPr lang="en-US" dirty="0" err="1" smtClean="0"/>
              <a:t>cs.cmu.edu</a:t>
            </a:r>
            <a:r>
              <a:rPr lang="en-US" dirty="0" smtClean="0"/>
              <a:t>/project/theo-20/www/</a:t>
            </a:r>
            <a:r>
              <a:rPr lang="en-US" dirty="0" err="1" smtClean="0"/>
              <a:t>mlbook</a:t>
            </a:r>
            <a:r>
              <a:rPr lang="en-US" dirty="0" smtClean="0"/>
              <a:t>/ch13.pdf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943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Acting in 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hlinkClick r:id="rId3"/>
              </a:rPr>
              <a:t>Autonomous Helicopter</a:t>
            </a:r>
            <a:endParaRPr lang="en-US"/>
          </a:p>
          <a:p>
            <a:pPr lvl="1"/>
            <a:r>
              <a:rPr lang="en-US"/>
              <a:t>An example of </a:t>
            </a:r>
            <a:r>
              <a:rPr lang="en-US" b="1"/>
              <a:t>imitation learning</a:t>
            </a:r>
            <a:r>
              <a:rPr lang="en-US"/>
              <a:t>: start by observing human actions</a:t>
            </a:r>
          </a:p>
          <a:p>
            <a:r>
              <a:rPr lang="en-US">
                <a:hlinkClick r:id="rId4"/>
              </a:rPr>
              <a:t>Learning to play video games</a:t>
            </a:r>
            <a:endParaRPr lang="en-US"/>
          </a:p>
          <a:p>
            <a:pPr lvl="1"/>
            <a:r>
              <a:rPr lang="en-US"/>
              <a:t>“Deep Q works best when it lives in the moment”</a:t>
            </a:r>
          </a:p>
          <a:p>
            <a:r>
              <a:rPr lang="en-US" dirty="0" smtClean="0">
                <a:hlinkClick r:id="rId5"/>
              </a:rPr>
              <a:t>Learn </a:t>
            </a:r>
            <a:r>
              <a:rPr lang="en-US" dirty="0">
                <a:hlinkClick r:id="rId5"/>
              </a:rPr>
              <a:t>to flip </a:t>
            </a:r>
            <a:r>
              <a:rPr lang="en-US" dirty="0" smtClean="0">
                <a:hlinkClick r:id="rId5"/>
              </a:rPr>
              <a:t>pancakes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70326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MARKOV DECISION PROCESSES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238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Markov Decision Processes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125" y="1600200"/>
            <a:ext cx="8448675" cy="4525963"/>
          </a:xfrm>
        </p:spPr>
        <p:txBody>
          <a:bodyPr>
            <a:normAutofit fontScale="92500"/>
          </a:bodyPr>
          <a:lstStyle/>
          <a:p>
            <a:r>
              <a:rPr lang="en-US"/>
              <a:t>Recall Markov process (MP)</a:t>
            </a:r>
          </a:p>
          <a:p>
            <a:pPr lvl="1"/>
            <a:r>
              <a:rPr lang="en-US"/>
              <a:t>state = vector </a:t>
            </a:r>
            <a:r>
              <a:rPr lang="en-US" b="1"/>
              <a:t>x</a:t>
            </a:r>
            <a:r>
              <a:rPr lang="en-US"/>
              <a:t> </a:t>
            </a:r>
            <a:r>
              <a:rPr lang="en-US">
                <a:latin typeface="ＭＳ ゴシック"/>
                <a:ea typeface="ＭＳ ゴシック"/>
                <a:cs typeface="ＭＳ ゴシック"/>
              </a:rPr>
              <a:t>≅</a:t>
            </a:r>
            <a:r>
              <a:rPr lang="en-US"/>
              <a:t> s of input variable values</a:t>
            </a:r>
          </a:p>
          <a:p>
            <a:pPr lvl="1"/>
            <a:r>
              <a:rPr lang="en-US"/>
              <a:t>can contain hidden variables = partially observable (POMDP)</a:t>
            </a:r>
          </a:p>
          <a:p>
            <a:pPr lvl="1"/>
            <a:r>
              <a:rPr lang="en-US"/>
              <a:t>transition probability P(s’|s)</a:t>
            </a:r>
          </a:p>
          <a:p>
            <a:r>
              <a:rPr lang="en-US"/>
              <a:t>Markov reward process (MRP) = MP + </a:t>
            </a:r>
            <a:r>
              <a:rPr lang="en-US" b="1"/>
              <a:t>rewards r</a:t>
            </a:r>
          </a:p>
          <a:p>
            <a:r>
              <a:rPr lang="en-US"/>
              <a:t>Markov decision process (MDP) = MRP + </a:t>
            </a:r>
            <a:r>
              <a:rPr lang="en-US" b="1"/>
              <a:t>actions a </a:t>
            </a:r>
          </a:p>
          <a:p>
            <a:r>
              <a:rPr lang="en-US"/>
              <a:t>Markov game = MDP with actions, rewards for &gt; 1 agent</a:t>
            </a: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182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Model Parameters: transition probabilities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Markov process:</a:t>
            </a:r>
            <a:br>
              <a:rPr lang="en-US" dirty="0"/>
            </a:br>
            <a:r>
              <a:rPr lang="en-US" dirty="0"/>
              <a:t>P(s(t+1)|s(t))</a:t>
            </a:r>
          </a:p>
          <a:p>
            <a:r>
              <a:rPr lang="en-US" dirty="0"/>
              <a:t>MDP:</a:t>
            </a:r>
            <a:br>
              <a:rPr lang="en-US" dirty="0"/>
            </a:br>
            <a:r>
              <a:rPr lang="en-US" dirty="0"/>
              <a:t>P(s(t+1)|s(t),a(t))</a:t>
            </a:r>
            <a:br>
              <a:rPr lang="en-US" dirty="0"/>
            </a:br>
            <a:r>
              <a:rPr lang="en-US" dirty="0"/>
              <a:t>E(r(t+1)|s(t),a(t)) expected reward</a:t>
            </a:r>
          </a:p>
          <a:p>
            <a:r>
              <a:rPr lang="en-US" dirty="0"/>
              <a:t>recall basketball example</a:t>
            </a:r>
          </a:p>
          <a:p>
            <a:r>
              <a:rPr lang="en-US" dirty="0"/>
              <a:t>also hockey example</a:t>
            </a:r>
          </a:p>
          <a:p>
            <a:r>
              <a:rPr lang="en-US" dirty="0">
                <a:hlinkClick r:id="rId2"/>
              </a:rPr>
              <a:t>grid </a:t>
            </a:r>
            <a:r>
              <a:rPr lang="en-US" dirty="0" smtClean="0">
                <a:hlinkClick r:id="rId2"/>
              </a:rPr>
              <a:t>example</a:t>
            </a:r>
            <a:r>
              <a:rPr lang="en-US" dirty="0" smtClean="0"/>
              <a:t> </a:t>
            </a:r>
            <a:r>
              <a:rPr lang="en-US" dirty="0" smtClean="0"/>
              <a:t>David Poole’s </a:t>
            </a:r>
            <a:r>
              <a:rPr lang="en-US" dirty="0" smtClean="0"/>
              <a:t>demo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164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816</Words>
  <Application>Microsoft Macintosh PowerPoint</Application>
  <PresentationFormat>On-screen Show (4:3)</PresentationFormat>
  <Paragraphs>114</Paragraphs>
  <Slides>23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A Crash Course in Reinforcement Learning</vt:lpstr>
      <vt:lpstr>Outline</vt:lpstr>
      <vt:lpstr>Overview</vt:lpstr>
      <vt:lpstr>Learning To Act</vt:lpstr>
      <vt:lpstr>RL at a glance</vt:lpstr>
      <vt:lpstr>Acting in Action</vt:lpstr>
      <vt:lpstr>MARKOV DECISION PROCESSES</vt:lpstr>
      <vt:lpstr>Markov Decision Processes</vt:lpstr>
      <vt:lpstr>Model Parameters: transition probabilities</vt:lpstr>
      <vt:lpstr>derived concepts</vt:lpstr>
      <vt:lpstr>Returns and discounting</vt:lpstr>
      <vt:lpstr>RL Concepts </vt:lpstr>
      <vt:lpstr>Policies and Values</vt:lpstr>
      <vt:lpstr>Optimal Policies</vt:lpstr>
      <vt:lpstr>The action value function</vt:lpstr>
      <vt:lpstr>LEARNING</vt:lpstr>
      <vt:lpstr>Two Learning Problems</vt:lpstr>
      <vt:lpstr>Model-Based Learning</vt:lpstr>
      <vt:lpstr>Model-free Learning</vt:lpstr>
      <vt:lpstr>Model-free Learning</vt:lpstr>
      <vt:lpstr>Model-free Learning: What are the data?</vt:lpstr>
      <vt:lpstr>Temporal Difference Learning</vt:lpstr>
      <vt:lpstr>Model-Free Learning Example</vt:lpstr>
    </vt:vector>
  </TitlesOfParts>
  <Company>Simon Fraser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Crash Course in Reinforcement Learning</dc:title>
  <dc:creator>Oliver Schulte</dc:creator>
  <cp:lastModifiedBy>Oliver Schulte</cp:lastModifiedBy>
  <cp:revision>48</cp:revision>
  <dcterms:created xsi:type="dcterms:W3CDTF">2017-03-13T16:48:33Z</dcterms:created>
  <dcterms:modified xsi:type="dcterms:W3CDTF">2017-03-14T16:41:21Z</dcterms:modified>
</cp:coreProperties>
</file>