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60" r:id="rId6"/>
    <p:sldId id="261" r:id="rId7"/>
    <p:sldId id="269" r:id="rId8"/>
    <p:sldId id="262" r:id="rId9"/>
    <p:sldId id="263" r:id="rId10"/>
    <p:sldId id="276" r:id="rId11"/>
    <p:sldId id="264" r:id="rId12"/>
    <p:sldId id="277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19410F-299D-2343-83D3-8C4DC719CFEE}">
          <p14:sldIdLst>
            <p14:sldId id="256"/>
            <p14:sldId id="259"/>
          </p14:sldIdLst>
        </p14:section>
        <p14:section name="Overview" id="{B2728030-8045-E140-BB2B-58D3E530C145}">
          <p14:sldIdLst>
            <p14:sldId id="257"/>
            <p14:sldId id="258"/>
            <p14:sldId id="260"/>
            <p14:sldId id="261"/>
          </p14:sldIdLst>
        </p14:section>
        <p14:section name="Markov Decision Processes" id="{4F6B119F-C085-CF49-97CD-DD990A941B2F}">
          <p14:sldIdLst>
            <p14:sldId id="269"/>
            <p14:sldId id="262"/>
            <p14:sldId id="263"/>
          </p14:sldIdLst>
        </p14:section>
        <p14:section name="key definitions" id="{EF33606B-C4EC-A24F-833A-BF3349082C08}">
          <p14:sldIdLst>
            <p14:sldId id="276"/>
            <p14:sldId id="264"/>
            <p14:sldId id="277"/>
            <p14:sldId id="265"/>
            <p14:sldId id="266"/>
            <p14:sldId id="267"/>
          </p14:sldIdLst>
        </p14:section>
        <p14:section name="Key Functions: Learning" id="{3C45DEF2-DAA6-4141-823A-FFFE76E3991A}">
          <p14:sldIdLst>
            <p14:sldId id="268"/>
            <p14:sldId id="270"/>
            <p14:sldId id="271"/>
            <p14:sldId id="272"/>
            <p14:sldId id="273"/>
            <p14:sldId id="274"/>
            <p14:sldId id="275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3227B-DCB6-E942-8E05-93FC791EC28C}" type="datetimeFigureOut">
              <a:t>17-03-14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684CA-648D-4A43-8EB7-C2049A572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1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connections</a:t>
            </a:r>
            <a:r>
              <a:rPr lang="en-US" baseline="0"/>
              <a:t> with neural net learning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https://www.youtube.com/watch?v=VCdxqn0fcnE helicopter</a:t>
            </a:r>
          </a:p>
          <a:p>
            <a:r>
              <a:rPr lang="en-US"/>
              <a:t>https://www.wired.com/2015/02/google-ai-plays-atari-like-pros/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also interpret as probability of process eding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Mitchell</a:t>
            </a:r>
            <a:r>
              <a:rPr lang="en-US" baseline="0"/>
              <a:t> example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s(0),a(0),r(0),s(1),a(1),r(1),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17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684CA-648D-4A43-8EB7-C2049A572DAC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1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8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0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5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4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4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0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80050-6B6D-A148-9234-9F1DCE7FA8D2}" type="datetimeFigureOut">
              <a:t>17-03-14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C99B-A440-A344-A944-3EDF7066EA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bc.ca/~poole/demos/mdp/vi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bc.ca/~poole/demos/mdp/vi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dxqn0fcnE" TargetMode="External"/><Relationship Id="rId4" Type="http://schemas.openxmlformats.org/officeDocument/2006/relationships/hyperlink" Target="https://www.wired.com/2015/02/google-ai-plays-atari-like-pros/" TargetMode="External"/><Relationship Id="rId5" Type="http://schemas.openxmlformats.org/officeDocument/2006/relationships/hyperlink" Target="http://www.youtube.com/watch?v=W_gxLKSsSI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bc.ca/~poole/demos/mdp/v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Crash Course in Reinforcement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Oliver Schulte</a:t>
            </a:r>
          </a:p>
          <a:p>
            <a:r>
              <a:rPr lang="en-US"/>
              <a:t>Simon Fraser University</a:t>
            </a:r>
          </a:p>
        </p:txBody>
      </p:sp>
    </p:spTree>
    <p:extLst>
      <p:ext uri="{BB962C8B-B14F-4D97-AF65-F5344CB8AC3E}">
        <p14:creationId xmlns:p14="http://schemas.microsoft.com/office/powerpoint/2010/main" val="309581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concepts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Returns and discounting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trajectory is a (possibly infinite) sequence</a:t>
            </a:r>
            <a:br>
              <a:rPr lang="en-US" dirty="0"/>
            </a:br>
            <a:r>
              <a:rPr lang="en-US" dirty="0"/>
              <a:t>s(0),a(0),r(0),s(1),a(1),r(1),...,s(n),a(n),r(n),...</a:t>
            </a:r>
          </a:p>
          <a:p>
            <a:r>
              <a:rPr lang="en-US" dirty="0"/>
              <a:t>The return is the total sum of rewards.</a:t>
            </a:r>
          </a:p>
          <a:p>
            <a:r>
              <a:rPr lang="en-US" dirty="0"/>
              <a:t>But: if the trajectory is </a:t>
            </a:r>
            <a:r>
              <a:rPr lang="en-US" dirty="0" smtClean="0"/>
              <a:t>infinite</a:t>
            </a:r>
            <a:r>
              <a:rPr lang="en-US" dirty="0"/>
              <a:t>, we have an infinite sum!</a:t>
            </a:r>
          </a:p>
          <a:p>
            <a:r>
              <a:rPr lang="en-US" dirty="0"/>
              <a:t>Solution: Weight by </a:t>
            </a:r>
            <a:r>
              <a:rPr lang="en-US" i="1" dirty="0"/>
              <a:t>discount factor </a:t>
            </a:r>
            <a:r>
              <a:rPr lang="en-US" i="1" dirty="0" err="1"/>
              <a:t>γ</a:t>
            </a:r>
            <a:r>
              <a:rPr lang="en-US" i="1" dirty="0"/>
              <a:t> </a:t>
            </a:r>
            <a:r>
              <a:rPr lang="en-US" dirty="0"/>
              <a:t>between 0 and 1.</a:t>
            </a:r>
          </a:p>
          <a:p>
            <a:r>
              <a:rPr lang="en-US" dirty="0"/>
              <a:t>Return = r(0)+</a:t>
            </a:r>
            <a:r>
              <a:rPr lang="en-US" i="1" dirty="0" err="1"/>
              <a:t>γ</a:t>
            </a:r>
            <a:r>
              <a:rPr lang="en-US" dirty="0" err="1"/>
              <a:t>r</a:t>
            </a:r>
            <a:r>
              <a:rPr lang="en-US" dirty="0"/>
              <a:t>(1)+</a:t>
            </a:r>
            <a:r>
              <a:rPr lang="en-US" i="1" dirty="0"/>
              <a:t>γ</a:t>
            </a:r>
            <a:r>
              <a:rPr lang="en-US" i="1" baseline="30000" dirty="0"/>
              <a:t>2</a:t>
            </a:r>
            <a:r>
              <a:rPr lang="en-US" dirty="0"/>
              <a:t>r(n)+...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 Concepts </a:t>
            </a:r>
            <a:endParaRPr lang="en-US" dirty="0"/>
          </a:p>
        </p:txBody>
      </p:sp>
      <p:pic>
        <p:nvPicPr>
          <p:cNvPr id="4" name="Content Placeholder 3" descr="mitchell-examp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87" r="-53687"/>
          <a:stretch>
            <a:fillRect/>
          </a:stretch>
        </p:blipFill>
        <p:spPr>
          <a:xfrm>
            <a:off x="457200" y="161329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576104" y="3289331"/>
            <a:ext cx="1806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3 functions can be computed by neural networks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4875" y="6356350"/>
            <a:ext cx="7214381" cy="365125"/>
          </a:xfrm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www.cs.cmu.edu</a:t>
            </a:r>
            <a:r>
              <a:rPr lang="en-US" dirty="0" smtClean="0"/>
              <a:t>/</a:t>
            </a:r>
            <a:r>
              <a:rPr lang="en-US" dirty="0" err="1" smtClean="0"/>
              <a:t>afs</a:t>
            </a:r>
            <a:r>
              <a:rPr lang="en-US" dirty="0" smtClean="0"/>
              <a:t>/</a:t>
            </a:r>
            <a:r>
              <a:rPr lang="en-US" dirty="0" err="1" smtClean="0"/>
              <a:t>cs.cmu.edu</a:t>
            </a:r>
            <a:r>
              <a:rPr lang="en-US" dirty="0" smtClean="0"/>
              <a:t>/project/theo-20/www/</a:t>
            </a:r>
            <a:r>
              <a:rPr lang="en-US" dirty="0" err="1" smtClean="0"/>
              <a:t>mlbook</a:t>
            </a:r>
            <a:r>
              <a:rPr lang="en-US" dirty="0" smtClean="0"/>
              <a:t>/ch13.pdf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0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Policies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deterministic policy π is a function that maps states to actions.</a:t>
            </a:r>
          </a:p>
          <a:p>
            <a:pPr lvl="1"/>
            <a:r>
              <a:rPr lang="en-US"/>
              <a:t>i.e. tells us how to act.</a:t>
            </a:r>
          </a:p>
          <a:p>
            <a:r>
              <a:rPr lang="en-US"/>
              <a:t>Can also be probabilistic.</a:t>
            </a:r>
          </a:p>
          <a:p>
            <a:r>
              <a:rPr lang="en-US"/>
              <a:t>Can be implemented using neural nets.</a:t>
            </a:r>
          </a:p>
          <a:p>
            <a:r>
              <a:rPr lang="en-US"/>
              <a:t>Given a policy and an MDP, we have the </a:t>
            </a:r>
            <a:r>
              <a:rPr lang="en-US" b="1"/>
              <a:t>expected return</a:t>
            </a:r>
            <a:r>
              <a:rPr lang="en-US"/>
              <a:t> from using the policy at a state.</a:t>
            </a:r>
          </a:p>
          <a:p>
            <a:r>
              <a:rPr lang="en-US"/>
              <a:t>Notation: V</a:t>
            </a:r>
            <a:r>
              <a:rPr lang="en-US" baseline="30000"/>
              <a:t>π</a:t>
            </a:r>
            <a:r>
              <a:rPr lang="en-US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4243616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policy π* is optimal if for any other policy and for all states s</a:t>
            </a:r>
            <a:br>
              <a:rPr lang="en-US"/>
            </a:br>
            <a:r>
              <a:rPr lang="en-US"/>
              <a:t> V</a:t>
            </a:r>
            <a:r>
              <a:rPr lang="en-US" baseline="30000"/>
              <a:t>π*</a:t>
            </a:r>
            <a:r>
              <a:rPr lang="en-US"/>
              <a:t>(s) ≥ V</a:t>
            </a:r>
            <a:r>
              <a:rPr lang="en-US" baseline="30000"/>
              <a:t>π</a:t>
            </a:r>
            <a:r>
              <a:rPr lang="en-US"/>
              <a:t>(s)</a:t>
            </a:r>
          </a:p>
          <a:p>
            <a:r>
              <a:rPr lang="en-US"/>
              <a:t>The value of the optimal policy is written as</a:t>
            </a:r>
            <a:br>
              <a:rPr lang="en-US"/>
            </a:br>
            <a:r>
              <a:rPr lang="en-US"/>
              <a:t>V</a:t>
            </a:r>
            <a:r>
              <a:rPr lang="en-US" baseline="30000"/>
              <a:t>*</a:t>
            </a:r>
            <a:r>
              <a:rPr lang="en-US"/>
              <a:t>(s).</a:t>
            </a:r>
          </a:p>
        </p:txBody>
      </p:sp>
    </p:spTree>
    <p:extLst>
      <p:ext uri="{BB962C8B-B14F-4D97-AF65-F5344CB8AC3E}">
        <p14:creationId xmlns:p14="http://schemas.microsoft.com/office/powerpoint/2010/main" val="220716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action value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policy, the expected reward at a state given an action is denoted as</a:t>
            </a:r>
            <a:br>
              <a:rPr lang="en-US" dirty="0"/>
            </a:br>
            <a:r>
              <a:rPr lang="en-US" dirty="0"/>
              <a:t>Q</a:t>
            </a:r>
            <a:r>
              <a:rPr lang="en-US" baseline="30000" dirty="0"/>
              <a:t>π</a:t>
            </a:r>
            <a:r>
              <a:rPr lang="en-US" dirty="0"/>
              <a:t>(</a:t>
            </a:r>
            <a:r>
              <a:rPr lang="en-US" dirty="0" err="1"/>
              <a:t>s,a</a:t>
            </a:r>
            <a:r>
              <a:rPr lang="en-US" dirty="0"/>
              <a:t>).</a:t>
            </a:r>
          </a:p>
          <a:p>
            <a:r>
              <a:rPr lang="en-US" dirty="0"/>
              <a:t>Similarly Q</a:t>
            </a:r>
            <a:r>
              <a:rPr lang="en-US" baseline="30000" dirty="0"/>
              <a:t>*</a:t>
            </a:r>
            <a:r>
              <a:rPr lang="en-US" dirty="0"/>
              <a:t>(</a:t>
            </a:r>
            <a:r>
              <a:rPr lang="en-US" dirty="0" err="1"/>
              <a:t>s,a</a:t>
            </a:r>
            <a:r>
              <a:rPr lang="en-US" dirty="0"/>
              <a:t>) for the value of an action given the optimal policy.</a:t>
            </a:r>
          </a:p>
          <a:p>
            <a:r>
              <a:rPr lang="en-US" dirty="0">
                <a:hlinkClick r:id="rId3"/>
              </a:rPr>
              <a:t>grid example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04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9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Learning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Prediction: For a fixed policy, learn V</a:t>
            </a:r>
            <a:r>
              <a:rPr lang="en-US" baseline="30000" dirty="0" smtClean="0"/>
              <a:t>π</a:t>
            </a:r>
            <a:r>
              <a:rPr lang="en-US" dirty="0" smtClean="0"/>
              <a:t>(s). </a:t>
            </a:r>
          </a:p>
          <a:p>
            <a:r>
              <a:rPr lang="en-US" dirty="0" smtClean="0"/>
              <a:t>Control: For a given MDP, learn V</a:t>
            </a:r>
            <a:r>
              <a:rPr lang="en-US" baseline="30000" dirty="0" smtClean="0"/>
              <a:t>*</a:t>
            </a:r>
            <a:r>
              <a:rPr lang="en-US" dirty="0" smtClean="0"/>
              <a:t>(</a:t>
            </a:r>
            <a:r>
              <a:rPr lang="en-US" dirty="0"/>
              <a:t>s</a:t>
            </a:r>
            <a:r>
              <a:rPr lang="en-US" dirty="0" smtClean="0"/>
              <a:t>) (optimal policy).</a:t>
            </a:r>
          </a:p>
          <a:p>
            <a:r>
              <a:rPr lang="en-US" dirty="0" smtClean="0"/>
              <a:t>Variants for Q-function.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81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696" y="2538914"/>
            <a:ext cx="2592729" cy="123097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Transition Probabilities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3735" y="2843803"/>
            <a:ext cx="1064596" cy="7414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719667" y="3095774"/>
            <a:ext cx="806921" cy="2778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14211" y="2571037"/>
            <a:ext cx="1763486" cy="12309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Value Function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780725" y="3095774"/>
            <a:ext cx="515900" cy="2778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32653" y="2304158"/>
            <a:ext cx="156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735" y="3995401"/>
            <a:ext cx="80617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Bellmann</a:t>
            </a:r>
            <a:r>
              <a:rPr lang="en-US" sz="2400" dirty="0" smtClean="0"/>
              <a:t> equation: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</a:t>
            </a:r>
            <a:r>
              <a:rPr lang="en-US" sz="2400" baseline="30000" dirty="0" smtClean="0"/>
              <a:t>π</a:t>
            </a:r>
            <a:r>
              <a:rPr lang="en-US" sz="2400" dirty="0" smtClean="0"/>
              <a:t>(s) =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s’,a</a:t>
            </a:r>
            <a:r>
              <a:rPr lang="en-US" sz="2400" dirty="0" smtClean="0"/>
              <a:t> π(a) x ( </a:t>
            </a:r>
            <a:r>
              <a:rPr lang="en-US" sz="2400" dirty="0" smtClean="0"/>
              <a:t>E</a:t>
            </a:r>
            <a:r>
              <a:rPr lang="en-US" sz="2400" dirty="0" smtClean="0"/>
              <a:t>(r)|</a:t>
            </a:r>
            <a:r>
              <a:rPr lang="en-US" sz="2400" dirty="0" err="1" smtClean="0"/>
              <a:t>s,</a:t>
            </a:r>
            <a:r>
              <a:rPr lang="en-US" sz="2400" dirty="0" err="1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/>
              <a:t>+ P(s’|</a:t>
            </a:r>
            <a:r>
              <a:rPr lang="en-US" sz="2400" dirty="0" err="1" smtClean="0"/>
              <a:t>s,a</a:t>
            </a:r>
            <a:r>
              <a:rPr lang="en-US" sz="2400" dirty="0" smtClean="0"/>
              <a:t>) x V</a:t>
            </a:r>
            <a:r>
              <a:rPr lang="en-US" sz="2400" baseline="30000" dirty="0"/>
              <a:t>π </a:t>
            </a:r>
            <a:r>
              <a:rPr lang="en-US" sz="2400" dirty="0" smtClean="0"/>
              <a:t>(s’) )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735" y="5386568"/>
            <a:ext cx="827396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Developed for transition probabilities that are “nice”</a:t>
            </a:r>
            <a:br>
              <a:rPr lang="en-US" sz="2400" dirty="0" smtClean="0"/>
            </a:br>
            <a:r>
              <a:rPr lang="en-US" sz="2400" dirty="0" smtClean="0"/>
              <a:t>discrete, Gaussian, Poisson,..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hlinkClick r:id="rId2"/>
              </a:rPr>
              <a:t>grid example</a:t>
            </a:r>
            <a:r>
              <a:rPr lang="en-US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56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By-pass estimating transition probabilities</a:t>
            </a:r>
          </a:p>
          <a:p>
            <a:r>
              <a:rPr lang="en-US" dirty="0" smtClean="0"/>
              <a:t>Why? </a:t>
            </a:r>
            <a:r>
              <a:rPr lang="en-US" dirty="0" smtClean="0"/>
              <a:t>Continuous state </a:t>
            </a:r>
            <a:r>
              <a:rPr lang="en-US" dirty="0" smtClean="0"/>
              <a:t>variables, no “nice” functional form.</a:t>
            </a:r>
          </a:p>
          <a:p>
            <a:r>
              <a:rPr lang="en-US" sz="2400" dirty="0" smtClean="0"/>
              <a:t>(How about using </a:t>
            </a:r>
            <a:r>
              <a:rPr lang="en-US" sz="2400" dirty="0" smtClean="0"/>
              <a:t>LSTM/RNN dynamic model? deep </a:t>
            </a:r>
            <a:r>
              <a:rPr lang="en-US" sz="2400" dirty="0" smtClean="0"/>
              <a:t>dynamic programming?)</a:t>
            </a:r>
          </a:p>
        </p:txBody>
      </p:sp>
    </p:spTree>
    <p:extLst>
      <p:ext uri="{BB962C8B-B14F-4D97-AF65-F5344CB8AC3E}">
        <p14:creationId xmlns:p14="http://schemas.microsoft.com/office/powerpoint/2010/main" val="243907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Reinforcement Learning?</a:t>
            </a:r>
          </a:p>
          <a:p>
            <a:r>
              <a:rPr lang="en-US"/>
              <a:t>Key Definitions</a:t>
            </a:r>
          </a:p>
          <a:p>
            <a:r>
              <a:rPr lang="en-US"/>
              <a:t>Key Learning Tasks</a:t>
            </a:r>
          </a:p>
          <a:p>
            <a:r>
              <a:rPr lang="en-US"/>
              <a:t>Reinforcement Learning Techniques</a:t>
            </a:r>
          </a:p>
          <a:p>
            <a:r>
              <a:rPr lang="en-US"/>
              <a:t>Reinforcement Learning with Neural Nets</a:t>
            </a:r>
          </a:p>
        </p:txBody>
      </p:sp>
    </p:spTree>
    <p:extLst>
      <p:ext uri="{BB962C8B-B14F-4D97-AF65-F5344CB8AC3E}">
        <p14:creationId xmlns:p14="http://schemas.microsoft.com/office/powerpoint/2010/main" val="420447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learn optimal policy π* (policy iteration)</a:t>
            </a:r>
          </a:p>
          <a:p>
            <a:r>
              <a:rPr lang="en-US" dirty="0" smtClean="0"/>
              <a:t>Directly learn optimal value function V*.</a:t>
            </a:r>
          </a:p>
          <a:p>
            <a:r>
              <a:rPr lang="en-US" dirty="0" smtClean="0"/>
              <a:t>Directly learn optimal action-value function Q*.</a:t>
            </a:r>
          </a:p>
          <a:p>
            <a:r>
              <a:rPr lang="en-US" dirty="0" smtClean="0"/>
              <a:t>All of these functions can be implemented in a neural network.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NN learning = 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143872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Model-free Learning: What </a:t>
            </a:r>
            <a:r>
              <a:rPr lang="en-US" dirty="0" smtClean="0"/>
              <a:t>are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simply a sequence of events </a:t>
            </a:r>
            <a:r>
              <a:rPr lang="en-US" dirty="0"/>
              <a:t>s(0),a(0),r(0),s(1),a(1),r(1)</a:t>
            </a:r>
            <a:r>
              <a:rPr lang="en-US" dirty="0" smtClean="0"/>
              <a:t>,...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doesn’t tell us expected </a:t>
            </a:r>
            <a:r>
              <a:rPr lang="en-US" dirty="0" smtClean="0"/>
              <a:t>values or </a:t>
            </a:r>
            <a:r>
              <a:rPr lang="en-US" dirty="0" smtClean="0"/>
              <a:t>optimal actions.</a:t>
            </a:r>
          </a:p>
          <a:p>
            <a:r>
              <a:rPr lang="en-US" dirty="0" smtClean="0"/>
              <a:t>Monte Carlo learning: to learn V, observe return at end of episode.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chessbase</a:t>
            </a:r>
            <a:r>
              <a:rPr lang="en-US" dirty="0" smtClean="0"/>
              <a:t> gives percentage of wins by white for any position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447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Difference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idea: using current model, and given data, </a:t>
            </a:r>
            <a:r>
              <a:rPr lang="en-US" dirty="0"/>
              <a:t>s(0),a(0),r(0),s(1),a(1),r(1)</a:t>
            </a:r>
            <a:r>
              <a:rPr lang="en-US" dirty="0" smtClean="0"/>
              <a:t>, estimate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value V(s(t)) at current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next-step value V</a:t>
            </a:r>
            <a:r>
              <a:rPr lang="en-US" baseline="30000" dirty="0" smtClean="0"/>
              <a:t>1</a:t>
            </a:r>
            <a:r>
              <a:rPr lang="en-US" dirty="0" smtClean="0"/>
              <a:t>(s(t)) = r(t)+</a:t>
            </a:r>
            <a:r>
              <a:rPr lang="en-US" dirty="0" err="1" smtClean="0"/>
              <a:t>γV</a:t>
            </a:r>
            <a:r>
              <a:rPr lang="en-US" dirty="0" smtClean="0"/>
              <a:t>(s(t+1))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Minimize the “error” [V</a:t>
            </a:r>
            <a:r>
              <a:rPr lang="en-US" baseline="30000" dirty="0" smtClean="0"/>
              <a:t>1</a:t>
            </a:r>
            <a:r>
              <a:rPr lang="en-US" dirty="0"/>
              <a:t>(s(t)</a:t>
            </a:r>
            <a:r>
              <a:rPr lang="en-US" dirty="0" smtClean="0"/>
              <a:t>)-V(s(t))]</a:t>
            </a:r>
            <a:r>
              <a:rPr lang="en-US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9154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Learning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37" y="1600200"/>
            <a:ext cx="7205125" cy="452596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42388" cy="365125"/>
          </a:xfrm>
        </p:spPr>
        <p:txBody>
          <a:bodyPr/>
          <a:lstStyle/>
          <a:p>
            <a:r>
              <a:rPr lang="en-US" dirty="0" smtClean="0"/>
              <a:t>http://www0.cs.ucl.ac.uk/staff/</a:t>
            </a:r>
            <a:r>
              <a:rPr lang="en-US" dirty="0" err="1" smtClean="0"/>
              <a:t>D.Silver</a:t>
            </a:r>
            <a:r>
              <a:rPr lang="en-US" dirty="0" smtClean="0"/>
              <a:t>/web/</a:t>
            </a:r>
            <a:r>
              <a:rPr lang="en-US" dirty="0" err="1" smtClean="0"/>
              <a:t>Teaching.html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8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To 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817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So far: learning to predict</a:t>
            </a:r>
          </a:p>
          <a:p>
            <a:r>
              <a:rPr lang="en-US"/>
              <a:t>Now: learn to </a:t>
            </a:r>
            <a:r>
              <a:rPr lang="en-US" b="1"/>
              <a:t>act</a:t>
            </a:r>
            <a:endParaRPr lang="en-US"/>
          </a:p>
          <a:p>
            <a:pPr lvl="1"/>
            <a:r>
              <a:rPr lang="en-US"/>
              <a:t>In engineering: control theory</a:t>
            </a:r>
          </a:p>
          <a:p>
            <a:pPr lvl="1"/>
            <a:r>
              <a:rPr lang="en-US"/>
              <a:t>Economics, operations research: decision and game theory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fly helicopter</a:t>
            </a:r>
          </a:p>
          <a:p>
            <a:pPr lvl="1"/>
            <a:r>
              <a:rPr lang="en-US"/>
              <a:t>drive car</a:t>
            </a:r>
          </a:p>
          <a:p>
            <a:pPr lvl="1"/>
            <a:r>
              <a:rPr lang="en-US"/>
              <a:t>play Go</a:t>
            </a:r>
          </a:p>
          <a:p>
            <a:pPr lvl="1"/>
            <a:r>
              <a:rPr lang="en-US"/>
              <a:t>play soccer</a:t>
            </a:r>
          </a:p>
        </p:txBody>
      </p:sp>
    </p:spTree>
    <p:extLst>
      <p:ext uri="{BB962C8B-B14F-4D97-AF65-F5344CB8AC3E}">
        <p14:creationId xmlns:p14="http://schemas.microsoft.com/office/powerpoint/2010/main" val="252726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 at a glance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72" y="1233568"/>
            <a:ext cx="5189828" cy="51228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97377" y="6356350"/>
            <a:ext cx="6180015" cy="365125"/>
          </a:xfrm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www.cs.cmu.edu</a:t>
            </a:r>
            <a:r>
              <a:rPr lang="en-US" dirty="0" smtClean="0"/>
              <a:t>/</a:t>
            </a:r>
            <a:r>
              <a:rPr lang="en-US" dirty="0" err="1" smtClean="0"/>
              <a:t>afs</a:t>
            </a:r>
            <a:r>
              <a:rPr lang="en-US" dirty="0" smtClean="0"/>
              <a:t>/</a:t>
            </a:r>
            <a:r>
              <a:rPr lang="en-US" dirty="0" err="1" smtClean="0"/>
              <a:t>cs.cmu.edu</a:t>
            </a:r>
            <a:r>
              <a:rPr lang="en-US" dirty="0" smtClean="0"/>
              <a:t>/project/theo-20/www/</a:t>
            </a:r>
            <a:r>
              <a:rPr lang="en-US" dirty="0" err="1" smtClean="0"/>
              <a:t>mlbook</a:t>
            </a:r>
            <a:r>
              <a:rPr lang="en-US" dirty="0" smtClean="0"/>
              <a:t>/ch13.pdf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4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Autonomous Helicopter</a:t>
            </a:r>
            <a:endParaRPr lang="en-US"/>
          </a:p>
          <a:p>
            <a:pPr lvl="1"/>
            <a:r>
              <a:rPr lang="en-US"/>
              <a:t>An example of </a:t>
            </a:r>
            <a:r>
              <a:rPr lang="en-US" b="1"/>
              <a:t>imitation learning</a:t>
            </a:r>
            <a:r>
              <a:rPr lang="en-US"/>
              <a:t>: start by observing human actions</a:t>
            </a:r>
          </a:p>
          <a:p>
            <a:r>
              <a:rPr lang="en-US">
                <a:hlinkClick r:id="rId4"/>
              </a:rPr>
              <a:t>Learning to play video games</a:t>
            </a:r>
            <a:endParaRPr lang="en-US"/>
          </a:p>
          <a:p>
            <a:pPr lvl="1"/>
            <a:r>
              <a:rPr lang="en-US"/>
              <a:t>“Deep Q works best when it lives in the moment”</a:t>
            </a:r>
          </a:p>
          <a:p>
            <a:r>
              <a:rPr lang="en-US" dirty="0" smtClean="0">
                <a:hlinkClick r:id="rId5"/>
              </a:rPr>
              <a:t>Learn </a:t>
            </a:r>
            <a:r>
              <a:rPr lang="en-US" dirty="0">
                <a:hlinkClick r:id="rId5"/>
              </a:rPr>
              <a:t>to flip </a:t>
            </a:r>
            <a:r>
              <a:rPr lang="en-US" dirty="0" smtClean="0">
                <a:hlinkClick r:id="rId5"/>
              </a:rPr>
              <a:t>pancakes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32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DECISION PROCESSES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Decision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448675" cy="4525963"/>
          </a:xfrm>
        </p:spPr>
        <p:txBody>
          <a:bodyPr>
            <a:normAutofit fontScale="92500"/>
          </a:bodyPr>
          <a:lstStyle/>
          <a:p>
            <a:r>
              <a:rPr lang="en-US"/>
              <a:t>Recall Markov process (MP)</a:t>
            </a:r>
          </a:p>
          <a:p>
            <a:pPr lvl="1"/>
            <a:r>
              <a:rPr lang="en-US"/>
              <a:t>state = vector </a:t>
            </a:r>
            <a:r>
              <a:rPr lang="en-US" b="1"/>
              <a:t>x</a:t>
            </a:r>
            <a:r>
              <a:rPr lang="en-US"/>
              <a:t> </a:t>
            </a:r>
            <a:r>
              <a:rPr lang="en-US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/>
              <a:t> s of input variable values</a:t>
            </a:r>
          </a:p>
          <a:p>
            <a:pPr lvl="1"/>
            <a:r>
              <a:rPr lang="en-US"/>
              <a:t>can contain hidden variables = partially observable (POMDP)</a:t>
            </a:r>
          </a:p>
          <a:p>
            <a:pPr lvl="1"/>
            <a:r>
              <a:rPr lang="en-US"/>
              <a:t>transition probability P(s’|s)</a:t>
            </a:r>
          </a:p>
          <a:p>
            <a:r>
              <a:rPr lang="en-US"/>
              <a:t>Markov reward process (MRP) = MP + </a:t>
            </a:r>
            <a:r>
              <a:rPr lang="en-US" b="1"/>
              <a:t>rewards r</a:t>
            </a:r>
          </a:p>
          <a:p>
            <a:r>
              <a:rPr lang="en-US"/>
              <a:t>Markov decision process (MDP) = MRP + </a:t>
            </a:r>
            <a:r>
              <a:rPr lang="en-US" b="1"/>
              <a:t>actions a </a:t>
            </a:r>
          </a:p>
          <a:p>
            <a:r>
              <a:rPr lang="en-US"/>
              <a:t>Markov game = MDP with actions, rewards for &gt; 1 agent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8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Model Parameters: transition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Markov process:</a:t>
            </a:r>
            <a:br>
              <a:rPr lang="en-US" dirty="0"/>
            </a:br>
            <a:r>
              <a:rPr lang="en-US" dirty="0"/>
              <a:t>P(s(t+1)|s(t))</a:t>
            </a:r>
          </a:p>
          <a:p>
            <a:r>
              <a:rPr lang="en-US" dirty="0"/>
              <a:t>MDP:</a:t>
            </a:r>
            <a:br>
              <a:rPr lang="en-US" dirty="0"/>
            </a:br>
            <a:r>
              <a:rPr lang="en-US" dirty="0"/>
              <a:t>P(s(t+1)|s(t),a(t))</a:t>
            </a:r>
            <a:br>
              <a:rPr lang="en-US" dirty="0"/>
            </a:br>
            <a:r>
              <a:rPr lang="en-US" dirty="0"/>
              <a:t>E(r(t+1)|s(t),a(t)) expected reward</a:t>
            </a:r>
          </a:p>
          <a:p>
            <a:r>
              <a:rPr lang="en-US" dirty="0"/>
              <a:t>recall basketball example</a:t>
            </a:r>
          </a:p>
          <a:p>
            <a:r>
              <a:rPr lang="en-US" dirty="0"/>
              <a:t>also hockey example</a:t>
            </a:r>
          </a:p>
          <a:p>
            <a:r>
              <a:rPr lang="en-US" dirty="0">
                <a:hlinkClick r:id="rId2"/>
              </a:rPr>
              <a:t>grid </a:t>
            </a:r>
            <a:r>
              <a:rPr lang="en-US" dirty="0" smtClean="0">
                <a:hlinkClick r:id="rId2"/>
              </a:rPr>
              <a:t>example</a:t>
            </a:r>
            <a:r>
              <a:rPr lang="en-US" dirty="0" smtClean="0"/>
              <a:t> </a:t>
            </a:r>
            <a:r>
              <a:rPr lang="en-US" dirty="0" smtClean="0"/>
              <a:t>David Poole’s </a:t>
            </a:r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6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816</Words>
  <Application>Microsoft Macintosh PowerPoint</Application>
  <PresentationFormat>On-screen Show (4:3)</PresentationFormat>
  <Paragraphs>114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Crash Course in Reinforcement Learning</vt:lpstr>
      <vt:lpstr>Outline</vt:lpstr>
      <vt:lpstr>Overview</vt:lpstr>
      <vt:lpstr>Learning To Act</vt:lpstr>
      <vt:lpstr>RL at a glance</vt:lpstr>
      <vt:lpstr>Acting in Action</vt:lpstr>
      <vt:lpstr>MARKOV DECISION PROCESSES</vt:lpstr>
      <vt:lpstr>Markov Decision Processes</vt:lpstr>
      <vt:lpstr>Model Parameters: transition probabilities</vt:lpstr>
      <vt:lpstr>derived concepts</vt:lpstr>
      <vt:lpstr>Returns and discounting</vt:lpstr>
      <vt:lpstr>RL Concepts </vt:lpstr>
      <vt:lpstr>Policies and Values</vt:lpstr>
      <vt:lpstr>Optimal Policies</vt:lpstr>
      <vt:lpstr>The action value function</vt:lpstr>
      <vt:lpstr>LEARNING</vt:lpstr>
      <vt:lpstr>Two Learning Problems</vt:lpstr>
      <vt:lpstr>Model-Based Learning</vt:lpstr>
      <vt:lpstr>Model-free Learning</vt:lpstr>
      <vt:lpstr>Model-free Learning</vt:lpstr>
      <vt:lpstr>Model-free Learning: What are the data?</vt:lpstr>
      <vt:lpstr>Temporal Difference Learning</vt:lpstr>
      <vt:lpstr>Model-Free Learning Example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Crash Course in Reinforcement Learning</dc:title>
  <dc:creator>Oliver Schulte</dc:creator>
  <cp:lastModifiedBy>Oliver Schulte</cp:lastModifiedBy>
  <cp:revision>48</cp:revision>
  <dcterms:created xsi:type="dcterms:W3CDTF">2017-03-13T16:48:33Z</dcterms:created>
  <dcterms:modified xsi:type="dcterms:W3CDTF">2017-03-14T16:41:21Z</dcterms:modified>
</cp:coreProperties>
</file>