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16"/>
    <p:restoredTop sz="74780"/>
  </p:normalViewPr>
  <p:slideViewPr>
    <p:cSldViewPr snapToGrid="0" snapToObjects="1">
      <p:cViewPr>
        <p:scale>
          <a:sx n="84" d="100"/>
          <a:sy n="84" d="100"/>
        </p:scale>
        <p:origin x="101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E261F-8C98-8744-8E35-D8BB142E7BA1}" type="datetimeFigureOut">
              <a:rPr lang="en-US" smtClean="0"/>
              <a:t>1/2/17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7D823-372B-D44A-9E22-69A34475E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754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158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7771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66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77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139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85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87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965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361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847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7D823-372B-D44A-9E22-69A34475ECC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459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altLang="zh-CN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E5899-C7BE-D143-81F6-00D643E8F2FC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3EED-A376-2945-9C94-44650EF9653D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DA96D-B248-6642-978B-C5AE17C79E52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5400"/>
            </a:lvl1pPr>
          </a:lstStyle>
          <a:p>
            <a:r>
              <a:rPr lang="en-US" altLang="zh-CN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altLang="zh-CN" dirty="0" smtClean="0"/>
              <a:t>Click to edit Master text styles</a:t>
            </a:r>
          </a:p>
          <a:p>
            <a:pPr lvl="1"/>
            <a:r>
              <a:rPr lang="en-US" altLang="zh-CN" dirty="0" smtClean="0"/>
              <a:t>Second level</a:t>
            </a:r>
          </a:p>
          <a:p>
            <a:pPr lvl="2"/>
            <a:r>
              <a:rPr lang="en-US" altLang="zh-CN" dirty="0" smtClean="0"/>
              <a:t>Third level</a:t>
            </a:r>
          </a:p>
          <a:p>
            <a:pPr lvl="3"/>
            <a:r>
              <a:rPr lang="en-US" altLang="zh-CN" dirty="0" smtClean="0"/>
              <a:t>Fourth level</a:t>
            </a:r>
          </a:p>
          <a:p>
            <a:pPr lvl="4"/>
            <a:r>
              <a:rPr lang="en-US" altLang="zh-CN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4859B-B420-0444-9FC9-448941C5B82A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3AC7-17EC-B349-8097-3994DDA73642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E91CC-B908-EE49-B99C-D7F6B7832123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A7BD0-CF2F-8044-9A90-3AC4EF516A1F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392AA-2B27-894F-9A45-7D6FC82C2A84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E22E0-FB70-5B4C-81ED-D1C86C0DB183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578953B-8C84-A145-9B05-4ACF7B871A3B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258C8-3379-9F4D-B8DB-95BBECAE90BD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BB2A8F5-4BF8-8549-B5CF-97DE397F4134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vangalak@sfu.ca" TargetMode="External"/><Relationship Id="rId4" Type="http://schemas.openxmlformats.org/officeDocument/2006/relationships/hyperlink" Target="mailto:jna50@sfu.ca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gif"/><Relationship Id="rId6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hyperlink" Target="http://bit.ly/2iaNKuT" TargetMode="External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Big Data Programming II</a:t>
            </a:r>
            <a:br>
              <a:rPr lang="en-US" altLang="zh-CN" dirty="0"/>
            </a:br>
            <a:r>
              <a:rPr lang="en-US" altLang="zh-CN" dirty="0"/>
              <a:t>Course</a:t>
            </a:r>
            <a:r>
              <a:rPr lang="zh-CN" altLang="en-US" dirty="0"/>
              <a:t> </a:t>
            </a:r>
            <a:r>
              <a:rPr lang="en-US" altLang="zh-CN"/>
              <a:t>Introduction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CMPT </a:t>
            </a:r>
            <a:r>
              <a:rPr lang="en-US" dirty="0" smtClean="0"/>
              <a:t>73</a:t>
            </a:r>
            <a:r>
              <a:rPr lang="en-US" altLang="zh-CN" dirty="0" smtClean="0"/>
              <a:t>3</a:t>
            </a:r>
            <a:r>
              <a:rPr lang="en-US" dirty="0" smtClean="0"/>
              <a:t>, </a:t>
            </a:r>
            <a:r>
              <a:rPr lang="en-US" altLang="zh-CN" dirty="0" smtClean="0"/>
              <a:t>SPRING</a:t>
            </a:r>
            <a:r>
              <a:rPr lang="zh-CN" altLang="en-US" dirty="0" smtClean="0"/>
              <a:t> </a:t>
            </a:r>
            <a:r>
              <a:rPr lang="en-US" dirty="0" smtClean="0"/>
              <a:t>201</a:t>
            </a:r>
            <a:r>
              <a:rPr lang="en-US" dirty="0"/>
              <a:t>7</a:t>
            </a:r>
            <a:endParaRPr lang="zh-CN" altLang="en-US" dirty="0"/>
          </a:p>
          <a:p>
            <a:r>
              <a:rPr lang="en-US" altLang="zh-CN" dirty="0" smtClean="0"/>
              <a:t>Jiannan</a:t>
            </a:r>
            <a:r>
              <a:rPr lang="zh-CN" altLang="en-US" dirty="0" smtClean="0"/>
              <a:t> </a:t>
            </a:r>
            <a:r>
              <a:rPr lang="en-US" altLang="zh-CN" dirty="0" smtClean="0"/>
              <a:t>Wang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31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66166"/>
          </a:xfrm>
        </p:spPr>
        <p:txBody>
          <a:bodyPr>
            <a:normAutofit/>
          </a:bodyPr>
          <a:lstStyle/>
          <a:p>
            <a:r>
              <a:rPr lang="en-US" b="1" dirty="0" smtClean="0"/>
              <a:t>Part I: Advanced Analytics with Spark</a:t>
            </a:r>
          </a:p>
          <a:p>
            <a:pPr marL="658368" lvl="1" indent="-457200">
              <a:buClr>
                <a:srgbClr val="E48312"/>
              </a:buClr>
              <a:buFont typeface="+mj-lt"/>
              <a:buAutoNum type="arabicPeriod"/>
            </a:pPr>
            <a:r>
              <a:rPr lang="en-US" altLang="zh-CN" dirty="0" smtClean="0">
                <a:solidFill>
                  <a:srgbClr val="0070C0"/>
                </a:solidFill>
              </a:rPr>
              <a:t>Introduction </a:t>
            </a:r>
            <a:r>
              <a:rPr lang="en-US" altLang="zh-CN" dirty="0">
                <a:solidFill>
                  <a:srgbClr val="0070C0"/>
                </a:solidFill>
              </a:rPr>
              <a:t>&amp; </a:t>
            </a:r>
            <a:r>
              <a:rPr lang="en-US" altLang="zh-CN" dirty="0" err="1">
                <a:solidFill>
                  <a:srgbClr val="0070C0"/>
                </a:solidFill>
              </a:rPr>
              <a:t>MLlib</a:t>
            </a:r>
            <a:r>
              <a:rPr lang="en-US" altLang="zh-CN" dirty="0">
                <a:solidFill>
                  <a:srgbClr val="0070C0"/>
                </a:solidFill>
              </a:rPr>
              <a:t> </a:t>
            </a:r>
            <a:r>
              <a:rPr lang="en-US" altLang="zh-CN" dirty="0" smtClean="0">
                <a:solidFill>
                  <a:srgbClr val="0070C0"/>
                </a:solidFill>
              </a:rPr>
              <a:t>Basics</a:t>
            </a:r>
          </a:p>
          <a:p>
            <a:pPr marL="658368" lvl="1" indent="-457200">
              <a:buClr>
                <a:srgbClr val="E48312"/>
              </a:buClr>
              <a:buFont typeface="+mj-lt"/>
              <a:buAutoNum type="arabicPeriod"/>
            </a:pPr>
            <a:r>
              <a:rPr lang="en-US" altLang="zh-CN" dirty="0">
                <a:solidFill>
                  <a:srgbClr val="00B050"/>
                </a:solidFill>
              </a:rPr>
              <a:t>Sentiment Analysis (Feature Representation + Linear Regression</a:t>
            </a:r>
            <a:r>
              <a:rPr lang="en-US" altLang="zh-CN" dirty="0" smtClean="0">
                <a:solidFill>
                  <a:srgbClr val="00B050"/>
                </a:solidFill>
              </a:rPr>
              <a:t>)</a:t>
            </a:r>
          </a:p>
          <a:p>
            <a:pPr marL="658368" lvl="1" indent="-457200">
              <a:buClr>
                <a:srgbClr val="E48312"/>
              </a:buClr>
              <a:buFont typeface="+mj-lt"/>
              <a:buAutoNum type="arabicPeriod"/>
            </a:pPr>
            <a:r>
              <a:rPr lang="en-US" altLang="zh-CN" dirty="0" smtClean="0">
                <a:solidFill>
                  <a:srgbClr val="0070C0"/>
                </a:solidFill>
              </a:rPr>
              <a:t>Anomaly </a:t>
            </a:r>
            <a:r>
              <a:rPr lang="en-US" altLang="zh-CN" dirty="0">
                <a:solidFill>
                  <a:srgbClr val="0070C0"/>
                </a:solidFill>
              </a:rPr>
              <a:t>Detection (Unsupervised </a:t>
            </a:r>
            <a:r>
              <a:rPr lang="en-US" altLang="zh-CN" dirty="0" smtClean="0">
                <a:solidFill>
                  <a:srgbClr val="0070C0"/>
                </a:solidFill>
              </a:rPr>
              <a:t>Learning)</a:t>
            </a:r>
          </a:p>
          <a:p>
            <a:pPr marL="658368" lvl="1" indent="-457200">
              <a:buClr>
                <a:srgbClr val="E48312"/>
              </a:buClr>
              <a:buFont typeface="+mj-lt"/>
              <a:buAutoNum type="arabicPeriod"/>
            </a:pPr>
            <a:r>
              <a:rPr lang="en-US" altLang="zh-CN" dirty="0" smtClean="0">
                <a:solidFill>
                  <a:srgbClr val="0070C0"/>
                </a:solidFill>
              </a:rPr>
              <a:t>Data</a:t>
            </a:r>
            <a:r>
              <a:rPr lang="zh-CN" altLang="en-US" dirty="0" smtClean="0">
                <a:solidFill>
                  <a:srgbClr val="0070C0"/>
                </a:solidFill>
              </a:rPr>
              <a:t> </a:t>
            </a:r>
            <a:r>
              <a:rPr lang="en-US" altLang="zh-CN" dirty="0" smtClean="0">
                <a:solidFill>
                  <a:srgbClr val="0070C0"/>
                </a:solidFill>
              </a:rPr>
              <a:t>Integration</a:t>
            </a:r>
            <a:r>
              <a:rPr lang="zh-CN" altLang="en-US" dirty="0" smtClean="0">
                <a:solidFill>
                  <a:srgbClr val="0070C0"/>
                </a:solidFill>
              </a:rPr>
              <a:t> </a:t>
            </a:r>
            <a:r>
              <a:rPr lang="en-US" altLang="zh-CN" dirty="0" smtClean="0">
                <a:solidFill>
                  <a:srgbClr val="0070C0"/>
                </a:solidFill>
              </a:rPr>
              <a:t>and</a:t>
            </a:r>
            <a:r>
              <a:rPr lang="zh-CN" altLang="en-US" dirty="0" smtClean="0">
                <a:solidFill>
                  <a:srgbClr val="0070C0"/>
                </a:solidFill>
              </a:rPr>
              <a:t> </a:t>
            </a:r>
            <a:r>
              <a:rPr lang="en-US" altLang="zh-CN" dirty="0" smtClean="0">
                <a:solidFill>
                  <a:srgbClr val="0070C0"/>
                </a:solidFill>
              </a:rPr>
              <a:t>Cleaning</a:t>
            </a:r>
          </a:p>
          <a:p>
            <a:pPr marL="658368" lvl="1" indent="-457200">
              <a:buClr>
                <a:srgbClr val="E48312"/>
              </a:buClr>
              <a:buFont typeface="+mj-lt"/>
              <a:buAutoNum type="arabicPeriod"/>
            </a:pPr>
            <a:r>
              <a:rPr lang="en-US" altLang="zh-CN" dirty="0" smtClean="0">
                <a:solidFill>
                  <a:srgbClr val="00B050"/>
                </a:solidFill>
              </a:rPr>
              <a:t>Movie</a:t>
            </a:r>
            <a:r>
              <a:rPr lang="zh-CN" altLang="en-US" dirty="0" smtClean="0">
                <a:solidFill>
                  <a:srgbClr val="00B050"/>
                </a:solidFill>
              </a:rPr>
              <a:t> </a:t>
            </a:r>
            <a:r>
              <a:rPr lang="en-US" altLang="zh-CN" dirty="0" smtClean="0">
                <a:solidFill>
                  <a:srgbClr val="00B050"/>
                </a:solidFill>
              </a:rPr>
              <a:t>Recommendation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en-US" b="1" dirty="0" smtClean="0"/>
              <a:t>Part II: Advanced Analytics </a:t>
            </a:r>
            <a:r>
              <a:rPr lang="en-US" b="1" dirty="0"/>
              <a:t>with </a:t>
            </a:r>
            <a:r>
              <a:rPr lang="en-US" altLang="zh-CN" b="1" dirty="0" smtClean="0"/>
              <a:t>Other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Tools</a:t>
            </a:r>
            <a:endParaRPr lang="en-US" b="1" dirty="0" smtClean="0"/>
          </a:p>
          <a:p>
            <a:pPr marL="658368" lvl="1" indent="-457200">
              <a:buClr>
                <a:srgbClr val="E48312"/>
              </a:buClr>
              <a:buFont typeface="+mj-lt"/>
              <a:buAutoNum type="arabicPeriod" startAt="6"/>
            </a:pPr>
            <a:r>
              <a:rPr lang="en-US" altLang="zh-CN" dirty="0">
                <a:solidFill>
                  <a:srgbClr val="00B050"/>
                </a:solidFill>
              </a:rPr>
              <a:t>Small Data (</a:t>
            </a:r>
            <a:r>
              <a:rPr lang="en-US" altLang="zh-CN" dirty="0" err="1">
                <a:solidFill>
                  <a:srgbClr val="00B050"/>
                </a:solidFill>
              </a:rPr>
              <a:t>Scikit</a:t>
            </a:r>
            <a:r>
              <a:rPr lang="en-US" altLang="zh-CN" dirty="0">
                <a:solidFill>
                  <a:srgbClr val="00B050"/>
                </a:solidFill>
              </a:rPr>
              <a:t>-Learn)</a:t>
            </a:r>
          </a:p>
          <a:p>
            <a:pPr marL="658368" lvl="1" indent="-457200">
              <a:buClr>
                <a:srgbClr val="E48312"/>
              </a:buClr>
              <a:buFont typeface="+mj-lt"/>
              <a:buAutoNum type="arabicPeriod" startAt="6"/>
            </a:pPr>
            <a:r>
              <a:rPr lang="en-US" altLang="zh-CN" dirty="0" smtClean="0">
                <a:solidFill>
                  <a:srgbClr val="00B050"/>
                </a:solidFill>
              </a:rPr>
              <a:t>Deep </a:t>
            </a:r>
            <a:r>
              <a:rPr lang="en-US" altLang="zh-CN" dirty="0">
                <a:solidFill>
                  <a:srgbClr val="00B050"/>
                </a:solidFill>
              </a:rPr>
              <a:t>Learning (</a:t>
            </a:r>
            <a:r>
              <a:rPr lang="en-US" altLang="zh-CN" dirty="0" err="1">
                <a:solidFill>
                  <a:srgbClr val="00B050"/>
                </a:solidFill>
              </a:rPr>
              <a:t>caffee</a:t>
            </a:r>
            <a:r>
              <a:rPr lang="en-US" altLang="zh-CN" dirty="0" smtClean="0">
                <a:solidFill>
                  <a:srgbClr val="00B050"/>
                </a:solidFill>
              </a:rPr>
              <a:t>)</a:t>
            </a:r>
            <a:endParaRPr lang="zh-CN" altLang="en-US" dirty="0" smtClean="0">
              <a:solidFill>
                <a:srgbClr val="00B050"/>
              </a:solidFill>
            </a:endParaRPr>
          </a:p>
          <a:p>
            <a:pPr marL="658368" lvl="1" indent="-457200">
              <a:buClr>
                <a:srgbClr val="E48312"/>
              </a:buClr>
              <a:buFont typeface="+mj-lt"/>
              <a:buAutoNum type="arabicPeriod" startAt="6"/>
            </a:pPr>
            <a:r>
              <a:rPr lang="en-US" altLang="zh-CN" dirty="0" smtClean="0">
                <a:solidFill>
                  <a:srgbClr val="0070C0"/>
                </a:solidFill>
              </a:rPr>
              <a:t>Data</a:t>
            </a:r>
            <a:r>
              <a:rPr lang="zh-CN" altLang="en-US" dirty="0" smtClean="0">
                <a:solidFill>
                  <a:srgbClr val="0070C0"/>
                </a:solidFill>
              </a:rPr>
              <a:t> </a:t>
            </a:r>
            <a:r>
              <a:rPr lang="en-US" altLang="zh-CN" smtClean="0">
                <a:solidFill>
                  <a:srgbClr val="0070C0"/>
                </a:solidFill>
              </a:rPr>
              <a:t>Labeling</a:t>
            </a:r>
            <a:r>
              <a:rPr lang="zh-CN" altLang="en-US" smtClean="0">
                <a:solidFill>
                  <a:srgbClr val="0070C0"/>
                </a:solidFill>
              </a:rPr>
              <a:t> </a:t>
            </a:r>
            <a:r>
              <a:rPr lang="en-US" altLang="zh-CN" dirty="0" smtClean="0">
                <a:solidFill>
                  <a:srgbClr val="0070C0"/>
                </a:solidFill>
              </a:rPr>
              <a:t>(Crowdsourcing,</a:t>
            </a:r>
            <a:r>
              <a:rPr lang="zh-CN" altLang="en-US" dirty="0" smtClean="0">
                <a:solidFill>
                  <a:srgbClr val="0070C0"/>
                </a:solidFill>
              </a:rPr>
              <a:t> </a:t>
            </a:r>
            <a:r>
              <a:rPr lang="en-US" altLang="zh-CN" dirty="0" smtClean="0">
                <a:solidFill>
                  <a:srgbClr val="0070C0"/>
                </a:solidFill>
              </a:rPr>
              <a:t>Active</a:t>
            </a:r>
            <a:r>
              <a:rPr lang="zh-CN" altLang="en-US" dirty="0" smtClean="0">
                <a:solidFill>
                  <a:srgbClr val="0070C0"/>
                </a:solidFill>
              </a:rPr>
              <a:t> </a:t>
            </a:r>
            <a:r>
              <a:rPr lang="en-US" altLang="zh-CN" dirty="0" smtClean="0">
                <a:solidFill>
                  <a:srgbClr val="0070C0"/>
                </a:solidFill>
              </a:rPr>
              <a:t>Learning)</a:t>
            </a:r>
            <a:endParaRPr lang="zh-CN" altLang="en-US" dirty="0" smtClean="0">
              <a:solidFill>
                <a:srgbClr val="0070C0"/>
              </a:solidFill>
            </a:endParaRPr>
          </a:p>
          <a:p>
            <a:pPr marL="658368" lvl="1" indent="-457200">
              <a:buClr>
                <a:srgbClr val="E48312"/>
              </a:buClr>
              <a:buFont typeface="+mj-lt"/>
              <a:buAutoNum type="arabicPeriod" startAt="6"/>
            </a:pPr>
            <a:r>
              <a:rPr lang="en-US" altLang="zh-CN" dirty="0" smtClean="0">
                <a:solidFill>
                  <a:srgbClr val="0070C0"/>
                </a:solidFill>
              </a:rPr>
              <a:t>Project</a:t>
            </a:r>
            <a:r>
              <a:rPr lang="zh-CN" altLang="en-US" dirty="0" smtClean="0">
                <a:solidFill>
                  <a:srgbClr val="0070C0"/>
                </a:solidFill>
              </a:rPr>
              <a:t> </a:t>
            </a:r>
            <a:r>
              <a:rPr lang="en-US" altLang="zh-CN" dirty="0" smtClean="0">
                <a:solidFill>
                  <a:srgbClr val="0070C0"/>
                </a:solidFill>
              </a:rPr>
              <a:t>Proposal</a:t>
            </a:r>
            <a:r>
              <a:rPr lang="zh-CN" altLang="en-US" dirty="0" smtClean="0">
                <a:solidFill>
                  <a:srgbClr val="0070C0"/>
                </a:solidFill>
              </a:rPr>
              <a:t> </a:t>
            </a:r>
            <a:r>
              <a:rPr lang="en-US" altLang="zh-CN" dirty="0" smtClean="0">
                <a:solidFill>
                  <a:srgbClr val="0070C0"/>
                </a:solidFill>
              </a:rPr>
              <a:t>Presentation</a:t>
            </a:r>
            <a:endParaRPr lang="zh-CN" altLang="en-US" dirty="0" smtClean="0">
              <a:solidFill>
                <a:srgbClr val="0070C0"/>
              </a:solidFill>
            </a:endParaRPr>
          </a:p>
          <a:p>
            <a:pPr marL="658368" lvl="1" indent="-457200">
              <a:buClr>
                <a:srgbClr val="E48312"/>
              </a:buClr>
              <a:buFont typeface="+mj-lt"/>
              <a:buAutoNum type="arabicPeriod" startAt="6"/>
            </a:pPr>
            <a:r>
              <a:rPr lang="en-US" altLang="zh-CN" dirty="0">
                <a:solidFill>
                  <a:srgbClr val="0070C0"/>
                </a:solidFill>
              </a:rPr>
              <a:t>Visualization (D3) &amp; AWS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E3A43-AC7E-3F45-AE75-74CDB54BC34C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10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656447" y="2072640"/>
            <a:ext cx="180004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0070C0"/>
                </a:solidFill>
              </a:rPr>
              <a:t>Dr.</a:t>
            </a:r>
            <a:r>
              <a:rPr lang="zh-CN" altLang="en-US" dirty="0" smtClean="0">
                <a:solidFill>
                  <a:srgbClr val="0070C0"/>
                </a:solidFill>
              </a:rPr>
              <a:t> </a:t>
            </a:r>
            <a:r>
              <a:rPr lang="en-US" altLang="zh-CN" dirty="0" smtClean="0">
                <a:solidFill>
                  <a:srgbClr val="0070C0"/>
                </a:solidFill>
              </a:rPr>
              <a:t>Jiannan</a:t>
            </a:r>
            <a:r>
              <a:rPr lang="zh-CN" altLang="en-US" dirty="0" smtClean="0">
                <a:solidFill>
                  <a:srgbClr val="0070C0"/>
                </a:solidFill>
              </a:rPr>
              <a:t> </a:t>
            </a:r>
            <a:r>
              <a:rPr lang="en-US" altLang="zh-CN" dirty="0" smtClean="0">
                <a:solidFill>
                  <a:srgbClr val="0070C0"/>
                </a:solidFill>
              </a:rPr>
              <a:t>Wang</a:t>
            </a:r>
            <a:endParaRPr lang="zh-CN" altLang="en-US" dirty="0" smtClean="0">
              <a:solidFill>
                <a:srgbClr val="0070C0"/>
              </a:solidFill>
            </a:endParaRPr>
          </a:p>
          <a:p>
            <a:r>
              <a:rPr lang="en-US" altLang="zh-CN" dirty="0" smtClean="0">
                <a:solidFill>
                  <a:srgbClr val="00B050"/>
                </a:solidFill>
              </a:rPr>
              <a:t>Dr.</a:t>
            </a:r>
            <a:r>
              <a:rPr lang="zh-CN" altLang="en-US" dirty="0" smtClean="0">
                <a:solidFill>
                  <a:srgbClr val="00B050"/>
                </a:solidFill>
              </a:rPr>
              <a:t> </a:t>
            </a:r>
            <a:r>
              <a:rPr lang="en-US" altLang="zh-CN" dirty="0" err="1">
                <a:solidFill>
                  <a:srgbClr val="00B050"/>
                </a:solidFill>
              </a:rPr>
              <a:t>Apala</a:t>
            </a:r>
            <a:r>
              <a:rPr lang="en-US" altLang="zh-CN" dirty="0">
                <a:solidFill>
                  <a:srgbClr val="00B050"/>
                </a:solidFill>
              </a:rPr>
              <a:t> </a:t>
            </a:r>
            <a:r>
              <a:rPr lang="en-US" altLang="zh-CN" dirty="0" err="1">
                <a:solidFill>
                  <a:srgbClr val="00B050"/>
                </a:solidFill>
              </a:rPr>
              <a:t>Guha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65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Setup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15366"/>
          </a:xfrm>
        </p:spPr>
        <p:txBody>
          <a:bodyPr>
            <a:normAutofit/>
          </a:bodyPr>
          <a:lstStyle/>
          <a:p>
            <a:r>
              <a:rPr lang="en-US" b="1" dirty="0" smtClean="0"/>
              <a:t>Marking</a:t>
            </a:r>
          </a:p>
          <a:p>
            <a:pPr lvl="1">
              <a:buClr>
                <a:srgbClr val="E48312"/>
              </a:buClr>
            </a:pPr>
            <a:r>
              <a:rPr lang="en-US" altLang="zh-CN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Assignments: </a:t>
            </a:r>
            <a:r>
              <a:rPr lang="en-US" altLang="zh-CN" dirty="0">
                <a:solidFill>
                  <a:srgbClr val="000000">
                    <a:lumMod val="75000"/>
                    <a:lumOff val="25000"/>
                  </a:srgbClr>
                </a:solidFill>
              </a:rPr>
              <a:t>9</a:t>
            </a:r>
            <a:r>
              <a:rPr lang="it-IT" altLang="zh-CN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it-IT" altLang="zh-CN" dirty="0">
                <a:solidFill>
                  <a:srgbClr val="000000">
                    <a:lumMod val="75000"/>
                    <a:lumOff val="25000"/>
                  </a:srgbClr>
                </a:solidFill>
              </a:rPr>
              <a:t>x 8 = 72</a:t>
            </a:r>
            <a:r>
              <a:rPr lang="it-IT" altLang="zh-CN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%</a:t>
            </a:r>
          </a:p>
          <a:p>
            <a:pPr lvl="1">
              <a:buClr>
                <a:srgbClr val="E48312"/>
              </a:buClr>
            </a:pPr>
            <a:r>
              <a:rPr lang="it-IT" altLang="zh-CN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Project:  (</a:t>
            </a:r>
            <a:r>
              <a:rPr lang="it-IT" altLang="zh-CN" dirty="0" err="1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proposal</a:t>
            </a:r>
            <a:r>
              <a:rPr lang="it-IT" altLang="zh-CN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it-IT" altLang="zh-CN" dirty="0">
                <a:solidFill>
                  <a:srgbClr val="000000">
                    <a:lumMod val="75000"/>
                    <a:lumOff val="25000"/>
                  </a:srgbClr>
                </a:solidFill>
              </a:rPr>
              <a:t>+ </a:t>
            </a:r>
            <a:r>
              <a:rPr lang="it-IT" altLang="zh-CN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poster + report): 28%</a:t>
            </a:r>
            <a:endParaRPr lang="en-US" altLang="zh-CN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r>
              <a:rPr lang="en-US" b="1" dirty="0" smtClean="0"/>
              <a:t>Lectures (1 hour/week)</a:t>
            </a:r>
          </a:p>
          <a:p>
            <a:pPr lvl="1">
              <a:buClr>
                <a:srgbClr val="E48312"/>
              </a:buClr>
            </a:pPr>
            <a:r>
              <a:rPr lang="en-US" dirty="0" smtClean="0"/>
              <a:t>Group A, B: </a:t>
            </a:r>
            <a:r>
              <a:rPr lang="en-US" altLang="zh-CN" dirty="0" smtClean="0"/>
              <a:t>Monday</a:t>
            </a:r>
            <a:r>
              <a:rPr lang="zh-CN" altLang="en-US" dirty="0" smtClean="0"/>
              <a:t> </a:t>
            </a:r>
            <a:r>
              <a:rPr lang="en-US" dirty="0" smtClean="0"/>
              <a:t>9:30-10:20</a:t>
            </a:r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</a:pPr>
            <a:r>
              <a:rPr lang="en-US" sz="2400" b="1" dirty="0" smtClean="0"/>
              <a:t>Labs (5 hours/week)</a:t>
            </a:r>
          </a:p>
          <a:p>
            <a:pPr lvl="1">
              <a:buClr>
                <a:srgbClr val="E48312"/>
              </a:buClr>
            </a:pPr>
            <a:r>
              <a:rPr lang="en-US" dirty="0" smtClean="0"/>
              <a:t>Group A: Tues </a:t>
            </a:r>
            <a:r>
              <a:rPr lang="en-US" altLang="zh-CN" dirty="0" smtClean="0"/>
              <a:t>9</a:t>
            </a:r>
            <a:r>
              <a:rPr lang="en-US" dirty="0" smtClean="0"/>
              <a:t>:30–1</a:t>
            </a:r>
            <a:r>
              <a:rPr lang="en-US" altLang="zh-CN" dirty="0" smtClean="0"/>
              <a:t>1</a:t>
            </a:r>
            <a:r>
              <a:rPr lang="en-US" dirty="0" smtClean="0"/>
              <a:t>:20</a:t>
            </a:r>
            <a:r>
              <a:rPr lang="en-US" dirty="0"/>
              <a:t>, Thurs </a:t>
            </a:r>
            <a:r>
              <a:rPr lang="en-US" dirty="0" smtClean="0"/>
              <a:t>9:</a:t>
            </a:r>
            <a:r>
              <a:rPr lang="en-US" altLang="zh-CN" dirty="0" smtClean="0"/>
              <a:t>00</a:t>
            </a:r>
            <a:r>
              <a:rPr lang="en-US" dirty="0" smtClean="0"/>
              <a:t>–1</a:t>
            </a:r>
            <a:r>
              <a:rPr lang="en-US" altLang="zh-CN" dirty="0" smtClean="0"/>
              <a:t>1</a:t>
            </a:r>
            <a:r>
              <a:rPr lang="en-US" dirty="0" smtClean="0"/>
              <a:t>:</a:t>
            </a:r>
            <a:r>
              <a:rPr lang="en-US" altLang="zh-CN" dirty="0" smtClean="0"/>
              <a:t>5</a:t>
            </a:r>
            <a:r>
              <a:rPr lang="en-US" dirty="0" smtClean="0"/>
              <a:t>0</a:t>
            </a:r>
          </a:p>
          <a:p>
            <a:pPr lvl="1">
              <a:buClr>
                <a:srgbClr val="E48312"/>
              </a:buClr>
            </a:pPr>
            <a:r>
              <a:rPr lang="en-US" dirty="0" smtClean="0"/>
              <a:t>Group B: Tues </a:t>
            </a:r>
            <a:r>
              <a:rPr lang="en-US" altLang="zh-CN" dirty="0" smtClean="0"/>
              <a:t>14</a:t>
            </a:r>
            <a:r>
              <a:rPr lang="en-US" dirty="0" smtClean="0"/>
              <a:t>:30–</a:t>
            </a:r>
            <a:r>
              <a:rPr lang="en-US" altLang="zh-CN" dirty="0" smtClean="0"/>
              <a:t>16</a:t>
            </a:r>
            <a:r>
              <a:rPr lang="en-US" dirty="0" smtClean="0"/>
              <a:t>:20</a:t>
            </a:r>
            <a:r>
              <a:rPr lang="en-US" dirty="0"/>
              <a:t>, Thurs </a:t>
            </a:r>
            <a:r>
              <a:rPr lang="en-US" altLang="zh-CN" dirty="0" smtClean="0"/>
              <a:t>13</a:t>
            </a:r>
            <a:r>
              <a:rPr lang="en-US" dirty="0" smtClean="0"/>
              <a:t>:30–</a:t>
            </a:r>
            <a:r>
              <a:rPr lang="en-US" altLang="zh-CN" dirty="0" smtClean="0"/>
              <a:t>16</a:t>
            </a:r>
            <a:r>
              <a:rPr lang="en-US" dirty="0" smtClean="0"/>
              <a:t>:20</a:t>
            </a:r>
          </a:p>
          <a:p>
            <a:r>
              <a:rPr lang="en-US" b="1" dirty="0" smtClean="0"/>
              <a:t>TAs</a:t>
            </a:r>
            <a:endParaRPr lang="en-US" sz="2000" dirty="0"/>
          </a:p>
          <a:p>
            <a:pPr lvl="1">
              <a:buClr>
                <a:srgbClr val="E48312"/>
              </a:buClr>
            </a:pPr>
            <a:r>
              <a:rPr lang="en-US" dirty="0" err="1"/>
              <a:t>Venkatesh</a:t>
            </a:r>
            <a:r>
              <a:rPr lang="en-US" dirty="0"/>
              <a:t> </a:t>
            </a:r>
            <a:r>
              <a:rPr lang="en-US" dirty="0" err="1"/>
              <a:t>Palani</a:t>
            </a:r>
            <a:r>
              <a:rPr lang="en-US" dirty="0"/>
              <a:t> </a:t>
            </a:r>
            <a:r>
              <a:rPr lang="en-US" dirty="0" err="1"/>
              <a:t>Prabhu</a:t>
            </a:r>
            <a:r>
              <a:rPr lang="en-US" dirty="0"/>
              <a:t> </a:t>
            </a:r>
            <a:r>
              <a:rPr lang="en-US" dirty="0" err="1"/>
              <a:t>Angalakurichi</a:t>
            </a:r>
            <a:r>
              <a:rPr lang="en-US" dirty="0"/>
              <a:t> </a:t>
            </a:r>
            <a:r>
              <a:rPr lang="en-US" dirty="0" err="1"/>
              <a:t>Ramaraj</a:t>
            </a:r>
            <a:r>
              <a:rPr lang="en-US" dirty="0"/>
              <a:t> &lt;</a:t>
            </a:r>
            <a:r>
              <a:rPr lang="en-US" dirty="0">
                <a:hlinkClick r:id="rId3"/>
              </a:rPr>
              <a:t>vangalak@sfu.ca</a:t>
            </a:r>
            <a:r>
              <a:rPr lang="en-US" dirty="0"/>
              <a:t>&gt; </a:t>
            </a:r>
            <a:endParaRPr lang="zh-CN" altLang="en-US" dirty="0" smtClean="0"/>
          </a:p>
          <a:p>
            <a:pPr lvl="1">
              <a:buClr>
                <a:srgbClr val="E48312"/>
              </a:buClr>
            </a:pPr>
            <a:r>
              <a:rPr lang="en-US" dirty="0" err="1"/>
              <a:t>Jaypratap</a:t>
            </a:r>
            <a:r>
              <a:rPr lang="en-US" dirty="0"/>
              <a:t> Naidu &lt;</a:t>
            </a:r>
            <a:r>
              <a:rPr lang="en-US" dirty="0">
                <a:hlinkClick r:id="rId4"/>
              </a:rPr>
              <a:t>jna50@sfu.ca</a:t>
            </a:r>
            <a:r>
              <a:rPr lang="en-US" dirty="0"/>
              <a:t>&gt;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C24B-AB34-F140-BE68-93DD409A8392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5078" y="6416675"/>
            <a:ext cx="4822804" cy="365125"/>
          </a:xfrm>
        </p:spPr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51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Who</a:t>
            </a:r>
            <a:r>
              <a:rPr lang="zh-CN" altLang="en-US" dirty="0" smtClean="0"/>
              <a:t> </a:t>
            </a:r>
            <a:r>
              <a:rPr lang="en-US" altLang="zh-CN" dirty="0" smtClean="0"/>
              <a:t>am</a:t>
            </a:r>
            <a:r>
              <a:rPr lang="zh-CN" altLang="en-US" dirty="0" smtClean="0"/>
              <a:t> </a:t>
            </a:r>
            <a:r>
              <a:rPr lang="en-US" altLang="zh-CN" dirty="0" smtClean="0"/>
              <a:t>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400" dirty="0" smtClean="0"/>
              <a:t>Assistant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Professor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from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Simon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Fraser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University</a:t>
            </a:r>
            <a:r>
              <a:rPr lang="zh-CN" altLang="en-US" sz="2400" dirty="0" smtClean="0"/>
              <a:t> </a:t>
            </a:r>
          </a:p>
          <a:p>
            <a:r>
              <a:rPr lang="en-US" altLang="zh-CN" sz="2400" dirty="0" smtClean="0"/>
              <a:t>Postdoc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from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UC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Berkeley</a:t>
            </a:r>
            <a:r>
              <a:rPr lang="zh-CN" altLang="en-US" sz="2400" dirty="0" smtClean="0"/>
              <a:t> </a:t>
            </a:r>
            <a:r>
              <a:rPr lang="en-US" altLang="zh-CN" sz="2400" dirty="0" err="1" smtClean="0"/>
              <a:t>AMPLab</a:t>
            </a:r>
            <a:endParaRPr lang="zh-CN" altLang="en-US" sz="2400" dirty="0" smtClean="0"/>
          </a:p>
          <a:p>
            <a:r>
              <a:rPr lang="en-US" altLang="zh-CN" sz="2400" dirty="0" smtClean="0"/>
              <a:t>Ph.D.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from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Tsinghua</a:t>
            </a:r>
            <a:r>
              <a:rPr lang="zh-CN" altLang="en-US" sz="2400" dirty="0"/>
              <a:t> </a:t>
            </a:r>
            <a:r>
              <a:rPr lang="en-US" altLang="zh-CN" sz="2400" dirty="0" smtClean="0"/>
              <a:t>University</a:t>
            </a:r>
            <a:endParaRPr lang="zh-CN" altLang="en-US" sz="2400" dirty="0" smtClean="0"/>
          </a:p>
          <a:p>
            <a:endParaRPr lang="zh-CN" altLang="en-US" dirty="0"/>
          </a:p>
          <a:p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7165340" y="1845734"/>
            <a:ext cx="537210" cy="1405890"/>
          </a:xfrm>
          <a:prstGeom prst="rightBrace">
            <a:avLst>
              <a:gd name="adj1" fmla="val 31737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798472" y="2133180"/>
            <a:ext cx="4304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8</a:t>
            </a:r>
            <a:r>
              <a:rPr lang="en-US" altLang="zh-CN" sz="2400" dirty="0" smtClean="0"/>
              <a:t>+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years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of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research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experience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in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the</a:t>
            </a:r>
            <a:r>
              <a:rPr lang="zh-CN" altLang="en-US" sz="2400" dirty="0" smtClean="0"/>
              <a:t> </a:t>
            </a:r>
            <a:r>
              <a:rPr lang="en-US" altLang="zh-CN" sz="2400" b="1" dirty="0" smtClean="0"/>
              <a:t>database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field</a:t>
            </a:r>
            <a:endParaRPr lang="en-US" sz="24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BA6F7-62C2-A245-8A25-968A77867D9B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17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Database:</a:t>
            </a:r>
            <a:r>
              <a:rPr lang="zh-CN" altLang="en-US" dirty="0" smtClean="0"/>
              <a:t> </a:t>
            </a:r>
            <a:r>
              <a:rPr lang="en-US" altLang="zh-CN" dirty="0" smtClean="0"/>
              <a:t>Research</a:t>
            </a:r>
            <a:r>
              <a:rPr lang="zh-CN" altLang="en-US" dirty="0" smtClean="0"/>
              <a:t> </a:t>
            </a:r>
            <a:r>
              <a:rPr lang="en-US" altLang="zh-CN" dirty="0" smtClean="0"/>
              <a:t>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400" dirty="0"/>
              <a:t>I</a:t>
            </a:r>
            <a:r>
              <a:rPr lang="zh-CN" altLang="en-US" sz="2400" dirty="0"/>
              <a:t> </a:t>
            </a:r>
            <a:r>
              <a:rPr lang="en-US" altLang="zh-CN" sz="2400" dirty="0"/>
              <a:t>am</a:t>
            </a:r>
            <a:r>
              <a:rPr lang="zh-CN" altLang="en-US" sz="2400" dirty="0"/>
              <a:t> </a:t>
            </a:r>
            <a:r>
              <a:rPr lang="en-US" altLang="zh-CN" sz="2400" dirty="0"/>
              <a:t>so</a:t>
            </a:r>
            <a:r>
              <a:rPr lang="zh-CN" altLang="en-US" sz="2400" dirty="0"/>
              <a:t> </a:t>
            </a:r>
            <a:r>
              <a:rPr lang="en-US" altLang="zh-CN" sz="2400" dirty="0"/>
              <a:t>proud</a:t>
            </a:r>
            <a:r>
              <a:rPr lang="zh-CN" altLang="en-US" sz="2400" dirty="0"/>
              <a:t> </a:t>
            </a:r>
            <a:r>
              <a:rPr lang="en-US" altLang="zh-CN" sz="2400" dirty="0"/>
              <a:t>of</a:t>
            </a:r>
            <a:r>
              <a:rPr lang="zh-CN" altLang="en-US" sz="2400" dirty="0"/>
              <a:t> </a:t>
            </a:r>
            <a:r>
              <a:rPr lang="en-US" altLang="zh-CN" sz="2400" dirty="0"/>
              <a:t>being</a:t>
            </a:r>
            <a:r>
              <a:rPr lang="zh-CN" altLang="en-US" sz="2400" dirty="0"/>
              <a:t> </a:t>
            </a:r>
            <a:r>
              <a:rPr lang="en-US" altLang="zh-CN" sz="2400" dirty="0"/>
              <a:t>a</a:t>
            </a:r>
            <a:r>
              <a:rPr lang="zh-CN" altLang="en-US" sz="2400" dirty="0"/>
              <a:t> </a:t>
            </a:r>
            <a:r>
              <a:rPr lang="en-US" altLang="zh-CN" sz="2400" dirty="0"/>
              <a:t>database</a:t>
            </a:r>
            <a:r>
              <a:rPr lang="zh-CN" altLang="en-US" sz="2400" dirty="0"/>
              <a:t> </a:t>
            </a:r>
            <a:r>
              <a:rPr lang="en-US" altLang="zh-CN" sz="2400" dirty="0"/>
              <a:t>guy!</a:t>
            </a:r>
            <a:endParaRPr lang="zh-CN" altLang="en-US" sz="2400" dirty="0"/>
          </a:p>
          <a:p>
            <a:r>
              <a:rPr lang="zh-CN" altLang="en-US" dirty="0" smtClean="0"/>
              <a:t> 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117729" y="3211459"/>
            <a:ext cx="10058400" cy="22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1277749" y="3102874"/>
            <a:ext cx="228600" cy="217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65677" y="272318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1973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3565626" y="3102874"/>
            <a:ext cx="228600" cy="217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354252" y="275640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1981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411848" y="3125734"/>
            <a:ext cx="228600" cy="217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199776" y="278265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1998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10833229" y="3102874"/>
            <a:ext cx="228600" cy="217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621158" y="280001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2014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70034" y="3320267"/>
            <a:ext cx="1899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N</a:t>
            </a:r>
            <a:r>
              <a:rPr lang="en-US" dirty="0" smtClean="0"/>
              <a:t>etwork </a:t>
            </a:r>
            <a:r>
              <a:rPr lang="en-US" dirty="0"/>
              <a:t>database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59" y="4032637"/>
            <a:ext cx="914400" cy="139903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48074" y="5418562"/>
            <a:ext cx="2133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Charles W. Bachman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99647" y="1820531"/>
            <a:ext cx="4684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/>
              <a:t>4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Turing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Award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Winners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in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50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years</a:t>
            </a:r>
            <a:endParaRPr lang="en-US" sz="2400" b="1" dirty="0"/>
          </a:p>
        </p:txBody>
      </p:sp>
      <p:sp>
        <p:nvSpPr>
          <p:cNvPr id="18" name="Rectangle 17"/>
          <p:cNvSpPr/>
          <p:nvPr/>
        </p:nvSpPr>
        <p:spPr>
          <a:xfrm>
            <a:off x="2847236" y="3320044"/>
            <a:ext cx="20253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Relational</a:t>
            </a:r>
            <a:r>
              <a:rPr lang="en-US" dirty="0" smtClean="0"/>
              <a:t> </a:t>
            </a:r>
            <a:r>
              <a:rPr lang="en-US" dirty="0"/>
              <a:t>database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385904" y="3342693"/>
            <a:ext cx="2331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Transactional</a:t>
            </a:r>
            <a:r>
              <a:rPr lang="en-US" dirty="0" smtClean="0"/>
              <a:t> </a:t>
            </a:r>
            <a:r>
              <a:rPr lang="en-US" dirty="0"/>
              <a:t>database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470378" y="3362155"/>
            <a:ext cx="2627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Modern </a:t>
            </a:r>
            <a:r>
              <a:rPr lang="en-US" altLang="zh-CN" dirty="0"/>
              <a:t>database systems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453" y="3950308"/>
            <a:ext cx="1005546" cy="1429686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185459" y="5424498"/>
            <a:ext cx="1252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Edgar </a:t>
            </a:r>
            <a:r>
              <a:rPr lang="en-US" dirty="0" err="1"/>
              <a:t>Codd</a:t>
            </a:r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083" y="3899340"/>
            <a:ext cx="914401" cy="1531622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7138697" y="5430591"/>
            <a:ext cx="1001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Jim Gray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7" r="16211"/>
          <a:stretch/>
        </p:blipFill>
        <p:spPr>
          <a:xfrm>
            <a:off x="10367010" y="3956478"/>
            <a:ext cx="1074420" cy="1423516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9821391" y="5418562"/>
            <a:ext cx="2165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Michael</a:t>
            </a:r>
            <a:r>
              <a:rPr lang="zh-CN" altLang="en-US" dirty="0" smtClean="0"/>
              <a:t> </a:t>
            </a:r>
            <a:r>
              <a:rPr lang="en-US" altLang="zh-CN" dirty="0" err="1" smtClean="0"/>
              <a:t>Stonebraker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0E03-D4E6-6C43-A5EB-630BAAE126B9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29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/>
      <p:bldP spid="16" grpId="0"/>
      <p:bldP spid="17" grpId="0"/>
      <p:bldP spid="18" grpId="0"/>
      <p:bldP spid="19" grpId="0"/>
      <p:bldP spid="20" grpId="0"/>
      <p:bldP spid="22" grpId="0"/>
      <p:bldP spid="24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Database:</a:t>
            </a:r>
            <a:r>
              <a:rPr lang="zh-CN" altLang="en-US" dirty="0" smtClean="0"/>
              <a:t> </a:t>
            </a:r>
            <a:r>
              <a:rPr lang="en-US" altLang="zh-CN" dirty="0" smtClean="0"/>
              <a:t>Industry</a:t>
            </a:r>
            <a:r>
              <a:rPr lang="zh-CN" altLang="en-US" dirty="0" smtClean="0"/>
              <a:t> </a:t>
            </a:r>
            <a:r>
              <a:rPr lang="en-US" altLang="zh-CN" dirty="0" smtClean="0"/>
              <a:t>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dirty="0" smtClean="0"/>
              <a:t>I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am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so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proud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of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being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a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database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guy!</a:t>
            </a:r>
            <a:endParaRPr lang="zh-CN" altLang="en-US" sz="2400" dirty="0" smtClean="0"/>
          </a:p>
          <a:p>
            <a:endParaRPr lang="zh-CN" altLang="en-US" sz="2400" dirty="0"/>
          </a:p>
          <a:p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400" y="2858877"/>
            <a:ext cx="5851021" cy="33999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56103" y="5456397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.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.</a:t>
            </a:r>
            <a:r>
              <a:rPr lang="zh-CN" altLang="en-US" sz="2400" dirty="0" smtClean="0"/>
              <a:t> </a:t>
            </a:r>
            <a:r>
              <a:rPr lang="en-US" altLang="zh-CN" sz="2400" dirty="0" smtClean="0"/>
              <a:t>.</a:t>
            </a:r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" y="2953528"/>
            <a:ext cx="1571636" cy="12755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021" y="4519578"/>
            <a:ext cx="2294459" cy="70598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590" y="3160438"/>
            <a:ext cx="2100072" cy="103022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13833" y="1806521"/>
            <a:ext cx="4313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smtClean="0"/>
              <a:t>$30~$50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billion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market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per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year</a:t>
            </a:r>
            <a:r>
              <a:rPr lang="zh-CN" altLang="en-US" sz="2400" b="1" dirty="0" smtClean="0"/>
              <a:t> </a:t>
            </a:r>
            <a:endParaRPr lang="en-US" sz="2400" b="1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AC89D-2CC8-7C48-9BF9-AF6EBF35E4D6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</a:t>
            </a:fld>
            <a:endParaRPr lang="en-US" dirty="0"/>
          </a:p>
        </p:txBody>
      </p:sp>
      <p:sp>
        <p:nvSpPr>
          <p:cNvPr id="18" name="Circular Arrow 17"/>
          <p:cNvSpPr/>
          <p:nvPr/>
        </p:nvSpPr>
        <p:spPr>
          <a:xfrm rot="5400000">
            <a:off x="10750223" y="4024571"/>
            <a:ext cx="722335" cy="691092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205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332661" y="4108507"/>
            <a:ext cx="912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/>
              <a:t>3x</a:t>
            </a:r>
            <a:r>
              <a:rPr lang="zh-CN" altLang="en-US" sz="1400" dirty="0" smtClean="0"/>
              <a:t> </a:t>
            </a:r>
            <a:r>
              <a:rPr lang="en-US" altLang="zh-CN" sz="1400" dirty="0" smtClean="0"/>
              <a:t>faster</a:t>
            </a:r>
            <a:r>
              <a:rPr lang="zh-CN" altLang="en-US" sz="1400" dirty="0" smtClean="0"/>
              <a:t> </a:t>
            </a:r>
            <a:r>
              <a:rPr lang="en-US" altLang="zh-CN" sz="1400" dirty="0" smtClean="0"/>
              <a:t>growth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3249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8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412730" cy="1450757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>But,</a:t>
            </a:r>
            <a:r>
              <a:rPr lang="zh-CN" altLang="en-US" dirty="0" smtClean="0"/>
              <a:t> </a:t>
            </a:r>
            <a:r>
              <a:rPr lang="en-US" altLang="zh-CN" dirty="0" smtClean="0"/>
              <a:t>what</a:t>
            </a:r>
            <a:r>
              <a:rPr lang="zh-CN" altLang="en-US" dirty="0" smtClean="0"/>
              <a:t> </a:t>
            </a:r>
            <a:r>
              <a:rPr lang="en-US" altLang="zh-CN" dirty="0" smtClean="0"/>
              <a:t>has</a:t>
            </a:r>
            <a:r>
              <a:rPr lang="zh-CN" altLang="en-US" dirty="0" smtClean="0"/>
              <a:t> </a:t>
            </a:r>
            <a:r>
              <a:rPr lang="en-US" altLang="zh-CN" dirty="0" smtClean="0"/>
              <a:t>changed</a:t>
            </a:r>
            <a:r>
              <a:rPr lang="zh-CN" altLang="en-US" dirty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</a:t>
            </a:r>
            <a:r>
              <a:rPr lang="zh-CN" altLang="en-US" dirty="0" smtClean="0"/>
              <a:t> </a:t>
            </a:r>
            <a:r>
              <a:rPr lang="en-US" altLang="zh-CN" dirty="0" smtClean="0"/>
              <a:t>“Big</a:t>
            </a:r>
            <a:r>
              <a:rPr lang="zh-CN" altLang="en-US" dirty="0" smtClean="0"/>
              <a:t> </a:t>
            </a:r>
            <a:r>
              <a:rPr lang="en-US" altLang="zh-CN" dirty="0" smtClean="0"/>
              <a:t>Data”</a:t>
            </a:r>
            <a:r>
              <a:rPr lang="zh-CN" altLang="en-US" dirty="0" smtClean="0"/>
              <a:t> </a:t>
            </a:r>
            <a:r>
              <a:rPr lang="en-US" altLang="zh-CN" dirty="0" smtClean="0"/>
              <a:t>world?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People</a:t>
            </a:r>
            <a:r>
              <a:rPr lang="zh-CN" altLang="en-US" dirty="0" smtClean="0"/>
              <a:t> </a:t>
            </a:r>
            <a:r>
              <a:rPr lang="en-US" altLang="zh-CN" dirty="0" smtClean="0"/>
              <a:t>have</a:t>
            </a:r>
            <a:r>
              <a:rPr lang="zh-CN" altLang="en-US" dirty="0" smtClean="0"/>
              <a:t> </a:t>
            </a:r>
            <a:r>
              <a:rPr lang="en-US" altLang="zh-CN" dirty="0" smtClean="0"/>
              <a:t>different</a:t>
            </a:r>
            <a:r>
              <a:rPr lang="zh-CN" altLang="en-US" dirty="0" smtClean="0"/>
              <a:t> </a:t>
            </a:r>
            <a:r>
              <a:rPr lang="en-US" altLang="zh-CN" dirty="0" smtClean="0"/>
              <a:t>opinions</a:t>
            </a:r>
            <a:r>
              <a:rPr lang="zh-CN" altLang="en-US" dirty="0" smtClean="0"/>
              <a:t> </a:t>
            </a:r>
            <a:r>
              <a:rPr lang="en-US" altLang="zh-CN" dirty="0" smtClean="0"/>
              <a:t>on</a:t>
            </a:r>
            <a:r>
              <a:rPr lang="zh-CN" altLang="en-US" dirty="0" smtClean="0"/>
              <a:t> </a:t>
            </a:r>
            <a:r>
              <a:rPr lang="en-US" altLang="zh-CN" dirty="0" smtClean="0"/>
              <a:t>this</a:t>
            </a:r>
            <a:r>
              <a:rPr lang="zh-CN" altLang="en-US" dirty="0" smtClean="0"/>
              <a:t> </a:t>
            </a:r>
            <a:r>
              <a:rPr lang="en-US" altLang="zh-CN" dirty="0" smtClean="0"/>
              <a:t>question. </a:t>
            </a:r>
          </a:p>
          <a:p>
            <a:r>
              <a:rPr lang="en-US" altLang="zh-CN" dirty="0"/>
              <a:t>You</a:t>
            </a:r>
            <a:r>
              <a:rPr lang="zh-CN" altLang="en-US" dirty="0"/>
              <a:t> </a:t>
            </a:r>
            <a:r>
              <a:rPr lang="en-US" altLang="zh-CN" dirty="0"/>
              <a:t>should</a:t>
            </a:r>
            <a:r>
              <a:rPr lang="zh-CN" altLang="en-US" dirty="0"/>
              <a:t> </a:t>
            </a:r>
            <a:r>
              <a:rPr lang="en-US" altLang="zh-CN" dirty="0"/>
              <a:t>have</a:t>
            </a:r>
            <a:r>
              <a:rPr lang="zh-CN" altLang="en-US" dirty="0"/>
              <a:t> </a:t>
            </a:r>
            <a:r>
              <a:rPr lang="en-US" altLang="zh-CN" dirty="0"/>
              <a:t>your</a:t>
            </a:r>
            <a:r>
              <a:rPr lang="zh-CN" altLang="en-US" dirty="0"/>
              <a:t> </a:t>
            </a:r>
            <a:r>
              <a:rPr lang="en-US" altLang="zh-CN" dirty="0"/>
              <a:t>own opinion</a:t>
            </a:r>
            <a:r>
              <a:rPr lang="en-US" altLang="zh-CN" dirty="0" smtClean="0"/>
              <a:t>!</a:t>
            </a:r>
            <a:endParaRPr lang="zh-CN" altLang="en-US" dirty="0" smtClean="0"/>
          </a:p>
          <a:p>
            <a:r>
              <a:rPr lang="en-US" altLang="zh-CN" dirty="0" smtClean="0"/>
              <a:t>I</a:t>
            </a:r>
            <a:r>
              <a:rPr lang="zh-CN" altLang="en-US" dirty="0" smtClean="0"/>
              <a:t> </a:t>
            </a:r>
            <a:r>
              <a:rPr lang="en-US" altLang="zh-CN" dirty="0" smtClean="0"/>
              <a:t>believe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there</a:t>
            </a:r>
            <a:r>
              <a:rPr lang="zh-CN" altLang="en-US" dirty="0" smtClean="0"/>
              <a:t> </a:t>
            </a:r>
            <a:r>
              <a:rPr lang="en-US" altLang="zh-CN" dirty="0" smtClean="0"/>
              <a:t>are</a:t>
            </a:r>
            <a:r>
              <a:rPr lang="zh-CN" altLang="en-US" dirty="0" smtClean="0"/>
              <a:t> </a:t>
            </a:r>
            <a:r>
              <a:rPr lang="en-US" altLang="zh-CN" dirty="0" smtClean="0"/>
              <a:t>two</a:t>
            </a:r>
            <a:r>
              <a:rPr lang="zh-CN" altLang="en-US" dirty="0" smtClean="0"/>
              <a:t> </a:t>
            </a:r>
            <a:r>
              <a:rPr lang="en-US" altLang="zh-CN" dirty="0" smtClean="0"/>
              <a:t>major</a:t>
            </a:r>
            <a:r>
              <a:rPr lang="zh-CN" altLang="en-US" dirty="0" smtClean="0"/>
              <a:t> </a:t>
            </a:r>
            <a:r>
              <a:rPr lang="en-US" altLang="zh-CN" dirty="0" smtClean="0"/>
              <a:t>changes: </a:t>
            </a:r>
            <a:r>
              <a:rPr lang="en-US" altLang="zh-CN" b="1" dirty="0" smtClean="0"/>
              <a:t>Cloud Computing </a:t>
            </a:r>
            <a:r>
              <a:rPr lang="en-US" altLang="zh-CN" dirty="0" smtClean="0"/>
              <a:t>and </a:t>
            </a:r>
            <a:r>
              <a:rPr lang="en-US" altLang="zh-CN" b="1" dirty="0" smtClean="0"/>
              <a:t>Machine Learning</a:t>
            </a:r>
            <a:endParaRPr lang="zh-CN" altLang="en-US" b="1" dirty="0" smtClean="0"/>
          </a:p>
          <a:p>
            <a:endParaRPr lang="en-US" b="1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FEEDE-66E5-0145-B12B-B52B3D3C257F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51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Computing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9646920" cy="4023360"/>
          </a:xfrm>
        </p:spPr>
        <p:txBody>
          <a:bodyPr/>
          <a:lstStyle/>
          <a:p>
            <a:r>
              <a:rPr lang="en-US" dirty="0" smtClean="0"/>
              <a:t>Making it tremendously </a:t>
            </a:r>
            <a:r>
              <a:rPr lang="en-US" b="1" dirty="0" smtClean="0"/>
              <a:t>easier and cheaper </a:t>
            </a:r>
            <a:r>
              <a:rPr lang="en-US" dirty="0" smtClean="0"/>
              <a:t>to run applications on a cluster (e.g., 50 nodes)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280" y="3424373"/>
            <a:ext cx="2836948" cy="21923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380691" y="2744378"/>
            <a:ext cx="2927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Oracle’s Biggest Competitor</a:t>
            </a:r>
            <a:r>
              <a:rPr lang="en-US" altLang="zh-CN" b="1" dirty="0" smtClean="0"/>
              <a:t>?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186546" y="2696025"/>
            <a:ext cx="20379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/>
              <a:t>How</a:t>
            </a:r>
            <a:r>
              <a:rPr lang="zh-CN" altLang="en-US" sz="2000" b="1" dirty="0" smtClean="0"/>
              <a:t> </a:t>
            </a:r>
            <a:r>
              <a:rPr lang="en-US" altLang="zh-CN" sz="2000" b="1" dirty="0" smtClean="0"/>
              <a:t>to</a:t>
            </a:r>
            <a:r>
              <a:rPr lang="zh-CN" altLang="en-US" sz="2000" b="1" dirty="0" smtClean="0"/>
              <a:t> </a:t>
            </a:r>
            <a:r>
              <a:rPr lang="en-US" altLang="zh-CN" sz="2000" b="1" dirty="0" smtClean="0"/>
              <a:t>Program</a:t>
            </a:r>
            <a:r>
              <a:rPr lang="en-US" sz="2000" b="1" dirty="0" smtClean="0"/>
              <a:t>?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188242" y="3150004"/>
            <a:ext cx="34252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CMPT </a:t>
            </a:r>
            <a:r>
              <a:rPr lang="en-US" b="1" dirty="0"/>
              <a:t>732. </a:t>
            </a:r>
            <a:r>
              <a:rPr lang="en-US" b="1" dirty="0">
                <a:hlinkClick r:id="rId4"/>
              </a:rPr>
              <a:t>http://</a:t>
            </a:r>
            <a:r>
              <a:rPr lang="en-US" b="1" dirty="0" err="1">
                <a:hlinkClick r:id="rId4"/>
              </a:rPr>
              <a:t>bit.ly</a:t>
            </a:r>
            <a:r>
              <a:rPr lang="en-US" b="1" dirty="0">
                <a:hlinkClick r:id="rId4"/>
              </a:rPr>
              <a:t>/2iaNKuT</a:t>
            </a:r>
            <a:endParaRPr lang="en-US" b="1" dirty="0" smtClean="0"/>
          </a:p>
          <a:p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059" y="3561533"/>
            <a:ext cx="3390399" cy="22876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000750" y="3119544"/>
            <a:ext cx="4903470" cy="27097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533F7-3ADF-0B41-B7D7-24DC4FDAECF6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04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Machine Learning (ML)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People are not only interested in </a:t>
            </a:r>
            <a:r>
              <a:rPr lang="en-US" sz="2400" b="1" dirty="0" smtClean="0"/>
              <a:t>understanding </a:t>
            </a:r>
            <a:r>
              <a:rPr lang="en-US" sz="2400" b="1" dirty="0" smtClean="0">
                <a:solidFill>
                  <a:schemeClr val="tx1"/>
                </a:solidFill>
              </a:rPr>
              <a:t>the past </a:t>
            </a:r>
            <a:r>
              <a:rPr lang="en-US" sz="2400" dirty="0" smtClean="0"/>
              <a:t>but also in </a:t>
            </a:r>
            <a:r>
              <a:rPr lang="en-US" sz="2400" b="1" dirty="0" smtClean="0"/>
              <a:t>predicting</a:t>
            </a:r>
            <a:r>
              <a:rPr lang="en-US" sz="2400" dirty="0" smtClean="0"/>
              <a:t> </a:t>
            </a:r>
            <a:r>
              <a:rPr lang="en-US" sz="2400" b="1" dirty="0" smtClean="0"/>
              <a:t>the future</a:t>
            </a:r>
            <a:endParaRPr lang="en-US" sz="2400" b="1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733718"/>
              </p:ext>
            </p:extLst>
          </p:nvPr>
        </p:nvGraphicFramePr>
        <p:xfrm>
          <a:off x="1929130" y="3440854"/>
          <a:ext cx="8689340" cy="283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4670"/>
                <a:gridCol w="434467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Understanding the past</a:t>
                      </a:r>
                      <a:endParaRPr lang="zh-CN" altLang="en-US" sz="1800" dirty="0" smtClean="0"/>
                    </a:p>
                    <a:p>
                      <a:pPr algn="ctr"/>
                      <a:r>
                        <a:rPr lang="en-US" altLang="zh-CN" sz="1800" dirty="0" smtClean="0"/>
                        <a:t>(SQL</a:t>
                      </a:r>
                      <a:r>
                        <a:rPr lang="zh-CN" altLang="en-US" sz="1800" dirty="0" smtClean="0"/>
                        <a:t> </a:t>
                      </a:r>
                      <a:r>
                        <a:rPr lang="en-US" altLang="zh-CN" sz="1800" dirty="0" smtClean="0"/>
                        <a:t>Analytics)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Predicating the future</a:t>
                      </a:r>
                      <a:endParaRPr lang="zh-CN" altLang="en-US" sz="1800" dirty="0" smtClean="0"/>
                    </a:p>
                    <a:p>
                      <a:pPr algn="ctr"/>
                      <a:r>
                        <a:rPr lang="en-US" altLang="zh-CN" sz="1800" dirty="0" smtClean="0"/>
                        <a:t>(Machine</a:t>
                      </a:r>
                      <a:r>
                        <a:rPr lang="zh-CN" altLang="en-US" sz="1800" dirty="0" smtClean="0"/>
                        <a:t> </a:t>
                      </a:r>
                      <a:r>
                        <a:rPr lang="en-US" altLang="zh-CN" sz="1800" dirty="0" smtClean="0"/>
                        <a:t>Learning)</a:t>
                      </a:r>
                      <a:endParaRPr lang="en-US" sz="1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 smtClean="0"/>
                    </a:p>
                    <a:p>
                      <a:endParaRPr lang="zh-CN" alt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 smtClean="0"/>
                    </a:p>
                    <a:p>
                      <a:endParaRPr lang="zh-CN" alt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636375" y="2963148"/>
            <a:ext cx="507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/>
              <a:t>Imagine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your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boss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asks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you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the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following</a:t>
            </a:r>
            <a:r>
              <a:rPr lang="zh-CN" altLang="en-US" b="1" dirty="0" smtClean="0"/>
              <a:t> </a:t>
            </a:r>
            <a:r>
              <a:rPr lang="en-US" altLang="zh-CN" b="1" dirty="0" smtClean="0"/>
              <a:t>questions</a:t>
            </a:r>
            <a:endParaRPr lang="en-US" b="1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56F4E-4F18-E940-879C-9F4C12ED1430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7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131565" y="4214383"/>
            <a:ext cx="3685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lang="en-US" altLang="zh-CN" dirty="0"/>
              <a:t>How</a:t>
            </a:r>
            <a:r>
              <a:rPr lang="zh-CN" altLang="en-US" dirty="0"/>
              <a:t> </a:t>
            </a:r>
            <a:r>
              <a:rPr lang="en-US" altLang="zh-CN" dirty="0"/>
              <a:t>many</a:t>
            </a:r>
            <a:r>
              <a:rPr lang="zh-CN" altLang="en-US" dirty="0"/>
              <a:t> </a:t>
            </a:r>
            <a:r>
              <a:rPr lang="en-US" altLang="zh-CN" dirty="0"/>
              <a:t>Apple</a:t>
            </a:r>
            <a:r>
              <a:rPr lang="zh-CN" altLang="en-US" dirty="0"/>
              <a:t> </a:t>
            </a:r>
            <a:r>
              <a:rPr lang="en-US" altLang="zh-CN" dirty="0"/>
              <a:t>Watches</a:t>
            </a:r>
            <a:r>
              <a:rPr lang="zh-CN" altLang="en-US" dirty="0"/>
              <a:t> </a:t>
            </a:r>
            <a:r>
              <a:rPr lang="en-US" altLang="zh-CN" dirty="0"/>
              <a:t>did</a:t>
            </a:r>
            <a:r>
              <a:rPr lang="zh-CN" altLang="en-US" dirty="0"/>
              <a:t> </a:t>
            </a:r>
            <a:r>
              <a:rPr lang="en-US" altLang="zh-CN" dirty="0"/>
              <a:t>we</a:t>
            </a:r>
            <a:r>
              <a:rPr lang="zh-CN" altLang="en-US" dirty="0"/>
              <a:t> </a:t>
            </a:r>
            <a:r>
              <a:rPr lang="en-US" altLang="zh-CN" dirty="0" smtClean="0"/>
              <a:t>sell</a:t>
            </a:r>
            <a:endParaRPr lang="zh-CN" altLang="en-US" dirty="0" smtClean="0"/>
          </a:p>
          <a:p>
            <a:pPr defTabSz="914400">
              <a:defRPr/>
            </a:pP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2015</a:t>
            </a:r>
            <a:r>
              <a:rPr lang="en-US" altLang="zh-CN" dirty="0"/>
              <a:t>?</a:t>
            </a:r>
            <a:r>
              <a:rPr lang="zh-CN" altLang="en-US" dirty="0"/>
              <a:t>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400002" y="4214383"/>
            <a:ext cx="4217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altLang="zh-CN" dirty="0"/>
              <a:t>How</a:t>
            </a:r>
            <a:r>
              <a:rPr lang="zh-CN" altLang="en-US" dirty="0"/>
              <a:t> </a:t>
            </a:r>
            <a:r>
              <a:rPr lang="en-US" altLang="zh-CN" dirty="0"/>
              <a:t>many</a:t>
            </a:r>
            <a:r>
              <a:rPr lang="zh-CN" altLang="en-US" dirty="0"/>
              <a:t> </a:t>
            </a:r>
            <a:r>
              <a:rPr lang="en-US" altLang="zh-CN" dirty="0"/>
              <a:t>Apple</a:t>
            </a:r>
            <a:r>
              <a:rPr lang="zh-CN" altLang="en-US" dirty="0"/>
              <a:t> </a:t>
            </a:r>
            <a:r>
              <a:rPr lang="en-US" altLang="zh-CN" dirty="0"/>
              <a:t>Watches</a:t>
            </a:r>
            <a:r>
              <a:rPr lang="zh-CN" altLang="en-US" dirty="0"/>
              <a:t> </a:t>
            </a:r>
            <a:r>
              <a:rPr lang="en-US" altLang="zh-CN" dirty="0"/>
              <a:t>will</a:t>
            </a:r>
            <a:r>
              <a:rPr lang="zh-CN" altLang="en-US" dirty="0"/>
              <a:t> </a:t>
            </a:r>
            <a:r>
              <a:rPr lang="en-US" altLang="zh-CN" dirty="0"/>
              <a:t>we</a:t>
            </a:r>
            <a:r>
              <a:rPr lang="zh-CN" altLang="en-US" dirty="0"/>
              <a:t> </a:t>
            </a:r>
            <a:r>
              <a:rPr lang="en-US" altLang="zh-CN" dirty="0"/>
              <a:t>sell</a:t>
            </a:r>
            <a:r>
              <a:rPr lang="zh-CN" altLang="en-US" dirty="0"/>
              <a:t> </a:t>
            </a:r>
            <a:endParaRPr lang="zh-CN" altLang="en-US" dirty="0" smtClean="0"/>
          </a:p>
          <a:p>
            <a:pPr defTabSz="914400">
              <a:defRPr/>
            </a:pP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/>
              <a:t>2016?</a:t>
            </a:r>
            <a:r>
              <a:rPr lang="zh-CN" altLang="en-US" dirty="0"/>
              <a:t>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131565" y="5142048"/>
            <a:ext cx="3135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lang="en-US" altLang="zh-CN" dirty="0"/>
              <a:t>Which</a:t>
            </a:r>
            <a:r>
              <a:rPr lang="zh-CN" altLang="en-US" dirty="0"/>
              <a:t> </a:t>
            </a:r>
            <a:r>
              <a:rPr lang="en-US" altLang="zh-CN" dirty="0"/>
              <a:t>movies</a:t>
            </a:r>
            <a:r>
              <a:rPr lang="zh-CN" altLang="en-US" dirty="0"/>
              <a:t> </a:t>
            </a:r>
            <a:r>
              <a:rPr lang="en-US" altLang="zh-CN" dirty="0"/>
              <a:t>did </a:t>
            </a:r>
            <a:r>
              <a:rPr lang="en-US" altLang="zh-CN" dirty="0" smtClean="0"/>
              <a:t>“Bob”</a:t>
            </a:r>
            <a:r>
              <a:rPr lang="zh-CN" altLang="en-US" dirty="0" smtClean="0"/>
              <a:t> </a:t>
            </a:r>
            <a:r>
              <a:rPr lang="en-US" altLang="zh-CN" dirty="0" smtClean="0"/>
              <a:t>watch</a:t>
            </a:r>
            <a:r>
              <a:rPr lang="zh-CN" altLang="en-US" dirty="0" smtClean="0"/>
              <a:t> </a:t>
            </a:r>
          </a:p>
          <a:p>
            <a:pPr defTabSz="914400">
              <a:defRPr/>
            </a:pPr>
            <a:r>
              <a:rPr lang="en-US" altLang="zh-CN" dirty="0" smtClean="0"/>
              <a:t>before</a:t>
            </a:r>
            <a:r>
              <a:rPr lang="en-US" altLang="zh-CN" dirty="0"/>
              <a:t>?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400002" y="5097040"/>
            <a:ext cx="3786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lang="en-US" altLang="zh-CN" dirty="0"/>
              <a:t>Which</a:t>
            </a:r>
            <a:r>
              <a:rPr lang="zh-CN" altLang="en-US" dirty="0"/>
              <a:t> </a:t>
            </a:r>
            <a:r>
              <a:rPr lang="en-US" altLang="zh-CN" dirty="0"/>
              <a:t>movies</a:t>
            </a:r>
            <a:r>
              <a:rPr lang="zh-CN" altLang="en-US" dirty="0"/>
              <a:t> </a:t>
            </a:r>
            <a:r>
              <a:rPr lang="en-US" altLang="zh-CN" dirty="0" smtClean="0"/>
              <a:t>will</a:t>
            </a:r>
            <a:r>
              <a:rPr lang="zh-CN" altLang="en-US" dirty="0" smtClean="0"/>
              <a:t> </a:t>
            </a:r>
            <a:r>
              <a:rPr lang="en-US" altLang="zh-CN" dirty="0" smtClean="0"/>
              <a:t>“Bob”</a:t>
            </a:r>
            <a:r>
              <a:rPr lang="zh-CN" altLang="en-US" dirty="0" smtClean="0"/>
              <a:t> </a:t>
            </a:r>
            <a:r>
              <a:rPr lang="en-US" altLang="zh-CN" dirty="0" smtClean="0"/>
              <a:t>like</a:t>
            </a:r>
            <a:r>
              <a:rPr lang="zh-CN" altLang="en-US" dirty="0" smtClean="0"/>
              <a:t> </a:t>
            </a:r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watch</a:t>
            </a:r>
            <a:r>
              <a:rPr lang="zh-CN" altLang="en-US" dirty="0"/>
              <a:t> </a:t>
            </a:r>
            <a:endParaRPr lang="zh-CN" altLang="en-US" dirty="0" smtClean="0"/>
          </a:p>
          <a:p>
            <a:pPr defTabSz="914400">
              <a:defRPr/>
            </a:pP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future?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131565" y="5951600"/>
            <a:ext cx="343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altLang="zh-CN" dirty="0"/>
              <a:t>…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400002" y="5931421"/>
            <a:ext cx="343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altLang="zh-CN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36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10" grpId="0"/>
      <p:bldP spid="11" grpId="0"/>
      <p:bldP spid="17" grpId="0"/>
      <p:bldP spid="5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ML in </a:t>
            </a:r>
            <a:r>
              <a:rPr lang="en-US" altLang="zh-CN" dirty="0" smtClean="0"/>
              <a:t>Class</a:t>
            </a:r>
            <a:r>
              <a:rPr lang="zh-CN" altLang="en-US" dirty="0" smtClean="0"/>
              <a:t> </a:t>
            </a:r>
            <a:r>
              <a:rPr lang="en-US" dirty="0" smtClean="0"/>
              <a:t>vs. ML in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549890" cy="4023360"/>
          </a:xfrm>
        </p:spPr>
        <p:txBody>
          <a:bodyPr/>
          <a:lstStyle/>
          <a:p>
            <a:r>
              <a:rPr lang="en-US" altLang="zh-CN" sz="2400" b="1" dirty="0" smtClean="0"/>
              <a:t>ML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in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Class</a:t>
            </a:r>
            <a:endParaRPr lang="zh-CN" altLang="en-US" sz="2400" b="1" dirty="0" smtClean="0"/>
          </a:p>
          <a:p>
            <a:pPr lvl="1"/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clean,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comes</a:t>
            </a:r>
            <a:r>
              <a:rPr lang="zh-CN" altLang="en-US" dirty="0" smtClean="0"/>
              <a:t> </a:t>
            </a:r>
            <a:r>
              <a:rPr lang="en-US" altLang="zh-CN" dirty="0" smtClean="0"/>
              <a:t>from</a:t>
            </a:r>
            <a:r>
              <a:rPr lang="zh-CN" altLang="en-US" dirty="0" smtClean="0"/>
              <a:t> </a:t>
            </a:r>
            <a:r>
              <a:rPr lang="en-US" altLang="zh-CN" dirty="0" smtClean="0"/>
              <a:t>a</a:t>
            </a:r>
            <a:r>
              <a:rPr lang="zh-CN" altLang="en-US" dirty="0" smtClean="0"/>
              <a:t> </a:t>
            </a:r>
            <a:r>
              <a:rPr lang="en-US" altLang="zh-CN" dirty="0" smtClean="0"/>
              <a:t>single</a:t>
            </a:r>
            <a:r>
              <a:rPr lang="zh-CN" altLang="en-US" dirty="0" smtClean="0"/>
              <a:t> </a:t>
            </a:r>
            <a:r>
              <a:rPr lang="en-US" altLang="zh-CN" dirty="0" smtClean="0"/>
              <a:t>source</a:t>
            </a:r>
            <a:r>
              <a:rPr lang="zh-CN" altLang="en-US" dirty="0" smtClean="0"/>
              <a:t> </a:t>
            </a:r>
          </a:p>
          <a:p>
            <a:pPr lvl="1"/>
            <a:r>
              <a:rPr lang="en-US" altLang="zh-CN" dirty="0" smtClean="0"/>
              <a:t>Developing a new</a:t>
            </a:r>
            <a:r>
              <a:rPr lang="zh-CN" altLang="en-US" dirty="0" smtClean="0"/>
              <a:t> </a:t>
            </a:r>
            <a:r>
              <a:rPr lang="en-US" altLang="zh-CN" dirty="0" smtClean="0"/>
              <a:t>ML</a:t>
            </a:r>
            <a:r>
              <a:rPr lang="zh-CN" altLang="en-US" dirty="0" smtClean="0"/>
              <a:t> </a:t>
            </a:r>
            <a:r>
              <a:rPr lang="en-US" altLang="zh-CN" dirty="0" smtClean="0"/>
              <a:t>model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quite</a:t>
            </a:r>
            <a:r>
              <a:rPr lang="zh-CN" altLang="en-US" dirty="0" smtClean="0"/>
              <a:t> </a:t>
            </a:r>
            <a:r>
              <a:rPr lang="en-US" altLang="zh-CN" dirty="0" smtClean="0"/>
              <a:t>important</a:t>
            </a:r>
            <a:endParaRPr lang="zh-CN" altLang="en-US" dirty="0" smtClean="0"/>
          </a:p>
          <a:p>
            <a:pPr lvl="1"/>
            <a:r>
              <a:rPr lang="en-US" altLang="zh-CN" dirty="0" smtClean="0"/>
              <a:t>A model</a:t>
            </a:r>
            <a:r>
              <a:rPr lang="zh-CN" altLang="en-US" dirty="0" smtClean="0"/>
              <a:t> </a:t>
            </a:r>
            <a:r>
              <a:rPr lang="en-US" altLang="zh-CN" dirty="0" smtClean="0"/>
              <a:t>should</a:t>
            </a:r>
            <a:r>
              <a:rPr lang="zh-CN" altLang="en-US" dirty="0" smtClean="0"/>
              <a:t> </a:t>
            </a:r>
            <a:r>
              <a:rPr lang="en-US" altLang="zh-CN" dirty="0" smtClean="0"/>
              <a:t>have</a:t>
            </a:r>
            <a:r>
              <a:rPr lang="zh-CN" altLang="en-US" dirty="0" smtClean="0"/>
              <a:t> </a:t>
            </a:r>
            <a:r>
              <a:rPr lang="en-US" altLang="zh-CN" dirty="0" smtClean="0"/>
              <a:t>good</a:t>
            </a:r>
            <a:r>
              <a:rPr lang="zh-CN" altLang="en-US" dirty="0" smtClean="0"/>
              <a:t> </a:t>
            </a:r>
            <a:r>
              <a:rPr lang="en-US" altLang="zh-CN" dirty="0"/>
              <a:t>properties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theory</a:t>
            </a:r>
            <a:endParaRPr lang="zh-CN" altLang="en-US" dirty="0" smtClean="0"/>
          </a:p>
          <a:p>
            <a:pPr marL="201168" lvl="1" indent="0">
              <a:buNone/>
            </a:pPr>
            <a:endParaRPr lang="zh-CN" altLang="en-US" sz="2200" dirty="0" smtClean="0"/>
          </a:p>
          <a:p>
            <a:r>
              <a:rPr lang="en-US" altLang="zh-CN" sz="2400" b="1" dirty="0" smtClean="0"/>
              <a:t>ML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in</a:t>
            </a:r>
            <a:r>
              <a:rPr lang="zh-CN" altLang="en-US" sz="2400" b="1" dirty="0" smtClean="0"/>
              <a:t> </a:t>
            </a:r>
            <a:r>
              <a:rPr lang="en-US" altLang="zh-CN" sz="2400" b="1" dirty="0" smtClean="0"/>
              <a:t>Practice</a:t>
            </a:r>
            <a:endParaRPr lang="zh-CN" altLang="en-US" sz="2400" b="1" dirty="0" smtClean="0"/>
          </a:p>
          <a:p>
            <a:pPr lvl="1"/>
            <a:r>
              <a:rPr lang="en-US" altLang="zh-CN" dirty="0" smtClean="0"/>
              <a:t>Data</a:t>
            </a:r>
            <a:r>
              <a:rPr lang="zh-CN" altLang="en-US" dirty="0" smtClean="0"/>
              <a:t> </a:t>
            </a:r>
            <a:r>
              <a:rPr lang="en-US" altLang="zh-CN" dirty="0" smtClean="0"/>
              <a:t>is</a:t>
            </a:r>
            <a:r>
              <a:rPr lang="zh-CN" altLang="en-US" dirty="0" smtClean="0"/>
              <a:t> </a:t>
            </a:r>
            <a:r>
              <a:rPr lang="en-US" altLang="zh-CN" dirty="0" smtClean="0"/>
              <a:t>messy,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often</a:t>
            </a:r>
            <a:r>
              <a:rPr lang="zh-CN" altLang="en-US" dirty="0" smtClean="0"/>
              <a:t> </a:t>
            </a:r>
            <a:r>
              <a:rPr lang="en-US" altLang="zh-CN" dirty="0" smtClean="0"/>
              <a:t>comes</a:t>
            </a:r>
            <a:r>
              <a:rPr lang="zh-CN" altLang="en-US" dirty="0" smtClean="0"/>
              <a:t> </a:t>
            </a:r>
            <a:r>
              <a:rPr lang="en-US" altLang="zh-CN" dirty="0" smtClean="0"/>
              <a:t>from</a:t>
            </a:r>
            <a:r>
              <a:rPr lang="zh-CN" altLang="en-US" dirty="0" smtClean="0"/>
              <a:t> </a:t>
            </a:r>
            <a:r>
              <a:rPr lang="en-US" altLang="zh-CN" dirty="0" smtClean="0"/>
              <a:t>multiple</a:t>
            </a:r>
            <a:r>
              <a:rPr lang="zh-CN" altLang="en-US" dirty="0" smtClean="0"/>
              <a:t> </a:t>
            </a:r>
            <a:r>
              <a:rPr lang="en-US" altLang="zh-CN" dirty="0" smtClean="0"/>
              <a:t>sources</a:t>
            </a:r>
            <a:r>
              <a:rPr lang="zh-CN" altLang="en-US" dirty="0" smtClean="0"/>
              <a:t> </a:t>
            </a:r>
          </a:p>
          <a:p>
            <a:pPr lvl="1"/>
            <a:r>
              <a:rPr lang="en-US" altLang="zh-CN" dirty="0" smtClean="0"/>
              <a:t>Feature selection</a:t>
            </a:r>
            <a:r>
              <a:rPr lang="zh-CN" altLang="en-US" dirty="0" smtClean="0"/>
              <a:t> </a:t>
            </a:r>
            <a:r>
              <a:rPr lang="en-US" altLang="zh-CN" dirty="0" smtClean="0"/>
              <a:t>and</a:t>
            </a:r>
            <a:r>
              <a:rPr lang="zh-CN" altLang="en-US" dirty="0" smtClean="0"/>
              <a:t> </a:t>
            </a:r>
            <a:r>
              <a:rPr lang="en-US" altLang="zh-CN" dirty="0" smtClean="0"/>
              <a:t>parameter tuning are</a:t>
            </a:r>
            <a:r>
              <a:rPr lang="zh-CN" altLang="en-US" dirty="0" smtClean="0"/>
              <a:t> </a:t>
            </a:r>
            <a:r>
              <a:rPr lang="en-US" altLang="zh-CN" dirty="0" smtClean="0"/>
              <a:t>quite</a:t>
            </a:r>
            <a:r>
              <a:rPr lang="zh-CN" altLang="en-US" dirty="0" smtClean="0"/>
              <a:t> </a:t>
            </a:r>
            <a:r>
              <a:rPr lang="en-US" altLang="zh-CN" dirty="0" smtClean="0"/>
              <a:t>important</a:t>
            </a:r>
            <a:endParaRPr lang="zh-CN" altLang="en-US" dirty="0" smtClean="0"/>
          </a:p>
          <a:p>
            <a:pPr lvl="1"/>
            <a:r>
              <a:rPr lang="en-US" altLang="zh-CN" dirty="0" smtClean="0"/>
              <a:t>A model</a:t>
            </a:r>
            <a:r>
              <a:rPr lang="zh-CN" altLang="en-US" dirty="0" smtClean="0"/>
              <a:t> </a:t>
            </a:r>
            <a:r>
              <a:rPr lang="en-US" altLang="zh-CN" dirty="0" smtClean="0"/>
              <a:t>should</a:t>
            </a:r>
            <a:r>
              <a:rPr lang="zh-CN" altLang="en-US" dirty="0" smtClean="0"/>
              <a:t> </a:t>
            </a:r>
            <a:r>
              <a:rPr lang="en-US" altLang="zh-CN" dirty="0" smtClean="0"/>
              <a:t>have</a:t>
            </a:r>
            <a:r>
              <a:rPr lang="zh-CN" altLang="en-US" dirty="0" smtClean="0"/>
              <a:t> </a:t>
            </a:r>
            <a:r>
              <a:rPr lang="en-US" altLang="zh-CN" dirty="0" smtClean="0"/>
              <a:t>good</a:t>
            </a:r>
            <a:r>
              <a:rPr lang="zh-CN" altLang="en-US" dirty="0" smtClean="0"/>
              <a:t> </a:t>
            </a:r>
            <a:r>
              <a:rPr lang="en-US" altLang="zh-CN" dirty="0" smtClean="0"/>
              <a:t>performance</a:t>
            </a:r>
            <a:r>
              <a:rPr lang="zh-CN" altLang="en-US" dirty="0" smtClean="0"/>
              <a:t> </a:t>
            </a:r>
            <a:r>
              <a:rPr lang="en-US" altLang="zh-CN" dirty="0" smtClean="0"/>
              <a:t>in</a:t>
            </a:r>
            <a:r>
              <a:rPr lang="zh-CN" altLang="en-US" dirty="0" smtClean="0"/>
              <a:t> </a:t>
            </a:r>
            <a:r>
              <a:rPr lang="en-US" altLang="zh-CN" dirty="0" smtClean="0"/>
              <a:t>production</a:t>
            </a:r>
            <a:endParaRPr lang="zh-CN" altLang="en-US" dirty="0"/>
          </a:p>
          <a:p>
            <a:endParaRPr lang="zh-CN" altLang="en-US" sz="2400" dirty="0" smtClean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141D1-139A-1E4F-9281-F8D6CA2F3A34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53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this course about?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b="1" dirty="0" smtClean="0"/>
              <a:t>Goals</a:t>
            </a:r>
            <a:endParaRPr lang="zh-CN" altLang="en-US" sz="2400" b="1" dirty="0" smtClean="0"/>
          </a:p>
          <a:p>
            <a:pPr lvl="1"/>
            <a:r>
              <a:rPr lang="en-US" altLang="zh-CN" dirty="0" smtClean="0"/>
              <a:t>Advanced analytics (beyond SQL analytics)</a:t>
            </a:r>
          </a:p>
          <a:p>
            <a:pPr lvl="0">
              <a:buClr>
                <a:srgbClr val="E48312"/>
              </a:buClr>
            </a:pPr>
            <a:r>
              <a:rPr lang="en-US" altLang="zh-CN" sz="24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Tools</a:t>
            </a:r>
            <a:endParaRPr lang="zh-CN" altLang="en-US" sz="2400" b="1" dirty="0" smtClean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altLang="zh-CN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Spark </a:t>
            </a:r>
            <a:r>
              <a:rPr lang="en-US" altLang="zh-CN" dirty="0" err="1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MLlib</a:t>
            </a:r>
            <a:r>
              <a:rPr lang="en-US" altLang="zh-CN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, </a:t>
            </a:r>
            <a:r>
              <a:rPr lang="en-US" altLang="zh-CN" dirty="0" err="1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Scikit</a:t>
            </a:r>
            <a:r>
              <a:rPr lang="en-US" altLang="zh-CN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-Learn, </a:t>
            </a:r>
            <a:r>
              <a:rPr lang="en-US" altLang="zh-CN" dirty="0" err="1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Caffee</a:t>
            </a:r>
            <a:endParaRPr lang="en-US" altLang="zh-CN" dirty="0" smtClean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0">
              <a:buClr>
                <a:srgbClr val="E48312"/>
              </a:buClr>
            </a:pPr>
            <a:r>
              <a:rPr lang="en-US" altLang="zh-CN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Lecture style</a:t>
            </a:r>
          </a:p>
          <a:p>
            <a:pPr lvl="1">
              <a:buClr>
                <a:srgbClr val="E48312"/>
              </a:buClr>
            </a:pPr>
            <a:r>
              <a:rPr lang="en-US" altLang="zh-CN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More “why” less “how”</a:t>
            </a:r>
          </a:p>
          <a:p>
            <a:pPr lvl="0">
              <a:buClr>
                <a:srgbClr val="E48312"/>
              </a:buClr>
            </a:pPr>
            <a:r>
              <a:rPr lang="en-US" altLang="zh-CN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Assignment style</a:t>
            </a:r>
            <a:endParaRPr lang="zh-CN" altLang="en-US" b="1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r>
              <a:rPr lang="en-US" dirty="0"/>
              <a:t>P</a:t>
            </a:r>
            <a:r>
              <a:rPr lang="en-US" dirty="0" smtClean="0"/>
              <a:t>roblem centric instead </a:t>
            </a:r>
            <a:r>
              <a:rPr lang="en-US" dirty="0"/>
              <a:t>of tool </a:t>
            </a:r>
            <a:r>
              <a:rPr lang="en-US" dirty="0" smtClean="0"/>
              <a:t>centric</a:t>
            </a:r>
            <a:endParaRPr lang="en-US" dirty="0"/>
          </a:p>
          <a:p>
            <a:pPr lvl="1">
              <a:buClr>
                <a:srgbClr val="E48312"/>
              </a:buClr>
            </a:pPr>
            <a:endParaRPr lang="en-US" altLang="zh-CN" dirty="0" smtClean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endParaRPr lang="en-US" altLang="zh-CN" dirty="0" smtClean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>
              <a:buClr>
                <a:srgbClr val="E48312"/>
              </a:buClr>
            </a:pPr>
            <a:endParaRPr lang="zh-CN" altLang="en-US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0">
              <a:buClr>
                <a:srgbClr val="E48312"/>
              </a:buClr>
            </a:pPr>
            <a:endParaRPr lang="zh-CN" altLang="en-US" sz="24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D14CB-3317-5D4B-839A-BE78293DA763}" type="datetime1">
              <a:rPr lang="en-US" smtClean="0"/>
              <a:t>1/2/17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Jiannan Wang - CMPT 733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58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2208</TotalTime>
  <Words>608</Words>
  <Application>Microsoft Macintosh PowerPoint</Application>
  <PresentationFormat>Widescreen</PresentationFormat>
  <Paragraphs>149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Calibri Light</vt:lpstr>
      <vt:lpstr>宋体</vt:lpstr>
      <vt:lpstr>Retrospect</vt:lpstr>
      <vt:lpstr>Big Data Programming II Course Introduction</vt:lpstr>
      <vt:lpstr>Who am I?</vt:lpstr>
      <vt:lpstr>Database: Research Success</vt:lpstr>
      <vt:lpstr>Database: Industry Success</vt:lpstr>
      <vt:lpstr>But, what has changed in the “Big Data” world?</vt:lpstr>
      <vt:lpstr>Cloud Computing</vt:lpstr>
      <vt:lpstr>Machine Learning (ML)</vt:lpstr>
      <vt:lpstr>ML in Class vs. ML in Practice</vt:lpstr>
      <vt:lpstr>What’s this course about?</vt:lpstr>
      <vt:lpstr>Course Plan</vt:lpstr>
      <vt:lpstr>Course Setup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Introduction</dc:title>
  <dc:creator>Jiannan Wang</dc:creator>
  <cp:lastModifiedBy>Jiannan Wang</cp:lastModifiedBy>
  <cp:revision>115</cp:revision>
  <dcterms:created xsi:type="dcterms:W3CDTF">2015-12-16T22:20:54Z</dcterms:created>
  <dcterms:modified xsi:type="dcterms:W3CDTF">2017-01-03T00:56:56Z</dcterms:modified>
</cp:coreProperties>
</file>