
<file path=[Content_Types].xml><?xml version="1.0" encoding="utf-8"?>
<Types xmlns="http://schemas.openxmlformats.org/package/2006/content-types">
  <Default Extension="emf" ContentType="image/x-emf"/>
  <Default Extension="jpeg" ContentType="image/jpeg"/>
  <Override PartName="/ppt/slideLayouts/slideLayout6.xml" ContentType="application/vnd.openxmlformats-officedocument.presentationml.slideLayout+xml"/>
  <Override PartName="/ppt/embeddings/Microsoft_Equation2.bin" ContentType="application/vnd.openxmlformats-officedocument.oleObject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Default Extension="wmf" ContentType="image/x-wmf"/>
  <Override PartName="/ppt/embeddings/Microsoft_Equation1.bin" ContentType="application/vnd.openxmlformats-officedocument.oleObject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pdf" ContentType="application/pd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</p:sldIdLst>
  <p:sldSz cx="39958963" cy="19796125"/>
  <p:notesSz cx="6858000" cy="9144000"/>
  <p:defaultTextStyle>
    <a:defPPr>
      <a:defRPr lang="en-US"/>
    </a:defPPr>
    <a:lvl1pPr marL="0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707276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3414552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5121829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6829105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8536381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0243657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1950934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13658210" algn="l" defTabSz="170727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192" y="-584"/>
      </p:cViewPr>
      <p:guideLst>
        <p:guide orient="horz" pos="6235"/>
        <p:guide pos="125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6922" y="6149631"/>
            <a:ext cx="33965119" cy="424333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3845" y="11217804"/>
            <a:ext cx="27971274" cy="50590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07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14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21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2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36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4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50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5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599154" y="2286637"/>
            <a:ext cx="39286041" cy="4875712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4090" y="2286637"/>
            <a:ext cx="117199083" cy="4875712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483" y="12720845"/>
            <a:ext cx="33965119" cy="3931730"/>
          </a:xfrm>
        </p:spPr>
        <p:txBody>
          <a:bodyPr anchor="t"/>
          <a:lstStyle>
            <a:lvl1pPr algn="l">
              <a:defRPr sz="149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6483" y="8390444"/>
            <a:ext cx="33965119" cy="4330401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0727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414552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2182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829105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536381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24365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95093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65821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4090" y="13334890"/>
            <a:ext cx="78239095" cy="37708870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639165" y="13334890"/>
            <a:ext cx="78246030" cy="37708870"/>
          </a:xfrm>
        </p:spPr>
        <p:txBody>
          <a:bodyPr/>
          <a:lstStyle>
            <a:lvl1pPr>
              <a:defRPr sz="10500"/>
            </a:lvl1pPr>
            <a:lvl2pPr>
              <a:defRPr sz="9000"/>
            </a:lvl2pPr>
            <a:lvl3pPr>
              <a:defRPr sz="75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948" y="792763"/>
            <a:ext cx="35963067" cy="3299354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948" y="4431218"/>
            <a:ext cx="17655481" cy="1846720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07276" indent="0">
              <a:buNone/>
              <a:defRPr sz="7500" b="1"/>
            </a:lvl2pPr>
            <a:lvl3pPr marL="3414552" indent="0">
              <a:buNone/>
              <a:defRPr sz="6700" b="1"/>
            </a:lvl3pPr>
            <a:lvl4pPr marL="5121829" indent="0">
              <a:buNone/>
              <a:defRPr sz="6000" b="1"/>
            </a:lvl4pPr>
            <a:lvl5pPr marL="6829105" indent="0">
              <a:buNone/>
              <a:defRPr sz="6000" b="1"/>
            </a:lvl5pPr>
            <a:lvl6pPr marL="8536381" indent="0">
              <a:buNone/>
              <a:defRPr sz="6000" b="1"/>
            </a:lvl6pPr>
            <a:lvl7pPr marL="10243657" indent="0">
              <a:buNone/>
              <a:defRPr sz="6000" b="1"/>
            </a:lvl7pPr>
            <a:lvl8pPr marL="11950934" indent="0">
              <a:buNone/>
              <a:defRPr sz="6000" b="1"/>
            </a:lvl8pPr>
            <a:lvl9pPr marL="13658210" indent="0">
              <a:buNone/>
              <a:defRPr sz="60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7948" y="6277938"/>
            <a:ext cx="17655481" cy="11405686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298600" y="4431218"/>
            <a:ext cx="17662417" cy="1846720"/>
          </a:xfrm>
        </p:spPr>
        <p:txBody>
          <a:bodyPr anchor="b"/>
          <a:lstStyle>
            <a:lvl1pPr marL="0" indent="0">
              <a:buNone/>
              <a:defRPr sz="9000" b="1"/>
            </a:lvl1pPr>
            <a:lvl2pPr marL="1707276" indent="0">
              <a:buNone/>
              <a:defRPr sz="7500" b="1"/>
            </a:lvl2pPr>
            <a:lvl3pPr marL="3414552" indent="0">
              <a:buNone/>
              <a:defRPr sz="6700" b="1"/>
            </a:lvl3pPr>
            <a:lvl4pPr marL="5121829" indent="0">
              <a:buNone/>
              <a:defRPr sz="6000" b="1"/>
            </a:lvl4pPr>
            <a:lvl5pPr marL="6829105" indent="0">
              <a:buNone/>
              <a:defRPr sz="6000" b="1"/>
            </a:lvl5pPr>
            <a:lvl6pPr marL="8536381" indent="0">
              <a:buNone/>
              <a:defRPr sz="6000" b="1"/>
            </a:lvl6pPr>
            <a:lvl7pPr marL="10243657" indent="0">
              <a:buNone/>
              <a:defRPr sz="6000" b="1"/>
            </a:lvl7pPr>
            <a:lvl8pPr marL="11950934" indent="0">
              <a:buNone/>
              <a:defRPr sz="6000" b="1"/>
            </a:lvl8pPr>
            <a:lvl9pPr marL="13658210" indent="0">
              <a:buNone/>
              <a:defRPr sz="60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98600" y="6277938"/>
            <a:ext cx="17662417" cy="11405686"/>
          </a:xfrm>
        </p:spPr>
        <p:txBody>
          <a:bodyPr/>
          <a:lstStyle>
            <a:lvl1pPr>
              <a:defRPr sz="9000"/>
            </a:lvl1pPr>
            <a:lvl2pPr>
              <a:defRPr sz="7500"/>
            </a:lvl2pPr>
            <a:lvl3pPr>
              <a:defRPr sz="67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950" y="788179"/>
            <a:ext cx="13146224" cy="3354343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2845" y="788181"/>
            <a:ext cx="22338170" cy="16895444"/>
          </a:xfrm>
        </p:spPr>
        <p:txBody>
          <a:bodyPr/>
          <a:lstStyle>
            <a:lvl1pPr>
              <a:defRPr sz="11900"/>
            </a:lvl1pPr>
            <a:lvl2pPr>
              <a:defRPr sz="10500"/>
            </a:lvl2pPr>
            <a:lvl3pPr>
              <a:defRPr sz="90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7950" y="4142524"/>
            <a:ext cx="13146224" cy="13541101"/>
          </a:xfrm>
        </p:spPr>
        <p:txBody>
          <a:bodyPr/>
          <a:lstStyle>
            <a:lvl1pPr marL="0" indent="0">
              <a:buNone/>
              <a:defRPr sz="5200"/>
            </a:lvl1pPr>
            <a:lvl2pPr marL="1707276" indent="0">
              <a:buNone/>
              <a:defRPr sz="4500"/>
            </a:lvl2pPr>
            <a:lvl3pPr marL="3414552" indent="0">
              <a:buNone/>
              <a:defRPr sz="3700"/>
            </a:lvl3pPr>
            <a:lvl4pPr marL="5121829" indent="0">
              <a:buNone/>
              <a:defRPr sz="3400"/>
            </a:lvl4pPr>
            <a:lvl5pPr marL="6829105" indent="0">
              <a:buNone/>
              <a:defRPr sz="3400"/>
            </a:lvl5pPr>
            <a:lvl6pPr marL="8536381" indent="0">
              <a:buNone/>
              <a:defRPr sz="3400"/>
            </a:lvl6pPr>
            <a:lvl7pPr marL="10243657" indent="0">
              <a:buNone/>
              <a:defRPr sz="3400"/>
            </a:lvl7pPr>
            <a:lvl8pPr marL="11950934" indent="0">
              <a:buNone/>
              <a:defRPr sz="3400"/>
            </a:lvl8pPr>
            <a:lvl9pPr marL="13658210" indent="0">
              <a:buNone/>
              <a:defRPr sz="3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2236" y="13857288"/>
            <a:ext cx="23975378" cy="1635931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32236" y="1768820"/>
            <a:ext cx="23975378" cy="11877675"/>
          </a:xfrm>
        </p:spPr>
        <p:txBody>
          <a:bodyPr/>
          <a:lstStyle>
            <a:lvl1pPr marL="0" indent="0">
              <a:buNone/>
              <a:defRPr sz="11900"/>
            </a:lvl1pPr>
            <a:lvl2pPr marL="1707276" indent="0">
              <a:buNone/>
              <a:defRPr sz="10500"/>
            </a:lvl2pPr>
            <a:lvl3pPr marL="3414552" indent="0">
              <a:buNone/>
              <a:defRPr sz="9000"/>
            </a:lvl3pPr>
            <a:lvl4pPr marL="5121829" indent="0">
              <a:buNone/>
              <a:defRPr sz="7500"/>
            </a:lvl4pPr>
            <a:lvl5pPr marL="6829105" indent="0">
              <a:buNone/>
              <a:defRPr sz="7500"/>
            </a:lvl5pPr>
            <a:lvl6pPr marL="8536381" indent="0">
              <a:buNone/>
              <a:defRPr sz="7500"/>
            </a:lvl6pPr>
            <a:lvl7pPr marL="10243657" indent="0">
              <a:buNone/>
              <a:defRPr sz="7500"/>
            </a:lvl7pPr>
            <a:lvl8pPr marL="11950934" indent="0">
              <a:buNone/>
              <a:defRPr sz="7500"/>
            </a:lvl8pPr>
            <a:lvl9pPr marL="13658210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2236" y="15493219"/>
            <a:ext cx="23975378" cy="2323294"/>
          </a:xfrm>
        </p:spPr>
        <p:txBody>
          <a:bodyPr/>
          <a:lstStyle>
            <a:lvl1pPr marL="0" indent="0">
              <a:buNone/>
              <a:defRPr sz="5200"/>
            </a:lvl1pPr>
            <a:lvl2pPr marL="1707276" indent="0">
              <a:buNone/>
              <a:defRPr sz="4500"/>
            </a:lvl2pPr>
            <a:lvl3pPr marL="3414552" indent="0">
              <a:buNone/>
              <a:defRPr sz="3700"/>
            </a:lvl3pPr>
            <a:lvl4pPr marL="5121829" indent="0">
              <a:buNone/>
              <a:defRPr sz="3400"/>
            </a:lvl4pPr>
            <a:lvl5pPr marL="6829105" indent="0">
              <a:buNone/>
              <a:defRPr sz="3400"/>
            </a:lvl5pPr>
            <a:lvl6pPr marL="8536381" indent="0">
              <a:buNone/>
              <a:defRPr sz="3400"/>
            </a:lvl6pPr>
            <a:lvl7pPr marL="10243657" indent="0">
              <a:buNone/>
              <a:defRPr sz="3400"/>
            </a:lvl7pPr>
            <a:lvl8pPr marL="11950934" indent="0">
              <a:buNone/>
              <a:defRPr sz="3400"/>
            </a:lvl8pPr>
            <a:lvl9pPr marL="13658210" indent="0">
              <a:buNone/>
              <a:defRPr sz="3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7948" y="792763"/>
            <a:ext cx="35963067" cy="3299354"/>
          </a:xfrm>
          <a:prstGeom prst="rect">
            <a:avLst/>
          </a:prstGeom>
        </p:spPr>
        <p:txBody>
          <a:bodyPr vert="horz" lIns="341455" tIns="170728" rIns="341455" bIns="170728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7948" y="4619098"/>
            <a:ext cx="35963067" cy="13064527"/>
          </a:xfrm>
          <a:prstGeom prst="rect">
            <a:avLst/>
          </a:prstGeom>
        </p:spPr>
        <p:txBody>
          <a:bodyPr vert="horz" lIns="341455" tIns="170728" rIns="341455" bIns="17072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7948" y="18348077"/>
            <a:ext cx="9323758" cy="1053960"/>
          </a:xfrm>
          <a:prstGeom prst="rect">
            <a:avLst/>
          </a:prstGeom>
        </p:spPr>
        <p:txBody>
          <a:bodyPr vert="horz" lIns="341455" tIns="170728" rIns="341455" bIns="170728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9E0B6-72B8-0D42-A391-29A862D5DA8A}" type="datetimeFigureOut">
              <a:rPr lang="en-US" smtClean="0"/>
              <a:pPr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52646" y="18348077"/>
            <a:ext cx="12653672" cy="1053960"/>
          </a:xfrm>
          <a:prstGeom prst="rect">
            <a:avLst/>
          </a:prstGeom>
        </p:spPr>
        <p:txBody>
          <a:bodyPr vert="horz" lIns="341455" tIns="170728" rIns="341455" bIns="170728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637257" y="18348077"/>
            <a:ext cx="9323758" cy="1053960"/>
          </a:xfrm>
          <a:prstGeom prst="rect">
            <a:avLst/>
          </a:prstGeom>
        </p:spPr>
        <p:txBody>
          <a:bodyPr vert="horz" lIns="341455" tIns="170728" rIns="341455" bIns="170728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B4E4-11DA-2A4C-A5F2-E2377786E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07276" rtl="0" eaLnBrk="1" latinLnBrk="0" hangingPunct="1">
        <a:spcBef>
          <a:spcPct val="0"/>
        </a:spcBef>
        <a:buNone/>
        <a:defRPr sz="16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457" indent="-1280457" algn="l" defTabSz="1707276" rtl="0" eaLnBrk="1" latinLnBrk="0" hangingPunct="1">
        <a:spcBef>
          <a:spcPct val="20000"/>
        </a:spcBef>
        <a:buFont typeface="Arial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774324" indent="-1067048" algn="l" defTabSz="1707276" rtl="0" eaLnBrk="1" latinLnBrk="0" hangingPunct="1">
        <a:spcBef>
          <a:spcPct val="20000"/>
        </a:spcBef>
        <a:buFont typeface="Arial"/>
        <a:buChar char="–"/>
        <a:defRPr sz="10500" kern="1200">
          <a:solidFill>
            <a:schemeClr val="tx1"/>
          </a:solidFill>
          <a:latin typeface="+mn-lt"/>
          <a:ea typeface="+mn-ea"/>
          <a:cs typeface="+mn-cs"/>
        </a:defRPr>
      </a:lvl2pPr>
      <a:lvl3pPr marL="4268191" indent="-853638" algn="l" defTabSz="1707276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3pPr>
      <a:lvl4pPr marL="5975467" indent="-853638" algn="l" defTabSz="1707276" rtl="0" eaLnBrk="1" latinLnBrk="0" hangingPunct="1">
        <a:spcBef>
          <a:spcPct val="20000"/>
        </a:spcBef>
        <a:buFont typeface="Arial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682743" indent="-853638" algn="l" defTabSz="1707276" rtl="0" eaLnBrk="1" latinLnBrk="0" hangingPunct="1">
        <a:spcBef>
          <a:spcPct val="20000"/>
        </a:spcBef>
        <a:buFont typeface="Arial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390019" indent="-853638" algn="l" defTabSz="170727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097296" indent="-853638" algn="l" defTabSz="170727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4572" indent="-853638" algn="l" defTabSz="170727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511848" indent="-853638" algn="l" defTabSz="1707276" rtl="0" eaLnBrk="1" latinLnBrk="0" hangingPunct="1">
        <a:spcBef>
          <a:spcPct val="20000"/>
        </a:spcBef>
        <a:buFont typeface="Arial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707276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414552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121829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29105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536381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43657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950934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658210" algn="l" defTabSz="1707276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jpeg"/><Relationship Id="rId25" Type="http://schemas.openxmlformats.org/officeDocument/2006/relationships/oleObject" Target="../embeddings/Microsoft_Equation2.bin"/><Relationship Id="rId26" Type="http://schemas.openxmlformats.org/officeDocument/2006/relationships/image" Target="../media/image24.pdf"/><Relationship Id="rId27" Type="http://schemas.openxmlformats.org/officeDocument/2006/relationships/image" Target="../media/image251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6" Type="http://schemas.openxmlformats.org/officeDocument/2006/relationships/image" Target="../media/image15.jpeg"/><Relationship Id="rId17" Type="http://schemas.openxmlformats.org/officeDocument/2006/relationships/image" Target="../media/image16.jpe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oleObject" Target="../embeddings/Microsoft_Equation1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1"/>
          <p:cNvSpPr txBox="1">
            <a:spLocks/>
          </p:cNvSpPr>
          <p:nvPr/>
        </p:nvSpPr>
        <p:spPr>
          <a:xfrm>
            <a:off x="20071082" y="2395445"/>
            <a:ext cx="9601200" cy="7951578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41271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PROBLEM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Perform video retrieval and detect semantic tags.  Training these models is difficult: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– </a:t>
            </a:r>
            <a:r>
              <a:rPr lang="en-US" sz="2800" b="1" dirty="0" smtClean="0">
                <a:ea typeface="+mj-ea"/>
                <a:cs typeface="+mj-cs"/>
              </a:rPr>
              <a:t>noisy training data for tags </a:t>
            </a:r>
            <a:r>
              <a:rPr lang="en-US" sz="2800" dirty="0" smtClean="0">
                <a:ea typeface="+mj-ea"/>
                <a:cs typeface="+mj-cs"/>
              </a:rPr>
              <a:t>either due to visual ambiguity or missing labels on training data</a:t>
            </a: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ea typeface="+mj-ea"/>
                <a:cs typeface="+mj-cs"/>
              </a:rPr>
              <a:t>Contribution: </a:t>
            </a:r>
            <a:r>
              <a:rPr lang="en-US" sz="2800" dirty="0" smtClean="0"/>
              <a:t>A </a:t>
            </a:r>
            <a:r>
              <a:rPr lang="en-US" sz="2800" dirty="0" smtClean="0">
                <a:ea typeface="+mj-ea"/>
                <a:cs typeface="+mj-cs"/>
              </a:rPr>
              <a:t>novel learning algorithm </a:t>
            </a:r>
            <a:r>
              <a:rPr lang="en-US" sz="2800" dirty="0" err="1" smtClean="0">
                <a:ea typeface="+mj-ea"/>
                <a:cs typeface="+mj-cs"/>
              </a:rPr>
              <a:t>FlipSVM</a:t>
            </a:r>
            <a:r>
              <a:rPr lang="en-US" sz="2800" dirty="0" smtClean="0">
                <a:ea typeface="+mj-ea"/>
                <a:cs typeface="+mj-cs"/>
              </a:rPr>
              <a:t> that models label noise by flipping labels on training data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9842482" y="1483089"/>
            <a:ext cx="437322" cy="8895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9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5146" y="3410403"/>
            <a:ext cx="3695700" cy="33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813283" y="3410403"/>
            <a:ext cx="3924300" cy="33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0" y="67191"/>
            <a:ext cx="3770492" cy="1659255"/>
            <a:chOff x="261674" y="-423855"/>
            <a:chExt cx="7611998" cy="3429000"/>
          </a:xfrm>
        </p:grpSpPr>
        <p:pic>
          <p:nvPicPr>
            <p:cNvPr id="5" name="Picture 4" descr="SFU_BlockSFUTag_P187_wht_ex.eps"/>
            <p:cNvPicPr>
              <a:picLocks noChangeAspect="1"/>
            </p:cNvPicPr>
            <p:nvPr/>
          </p:nvPicPr>
          <p:blipFill rotWithShape="1">
            <a:blip r:embed="rId5" cstate="print"/>
            <a:srcRect l="1" r="69175"/>
            <a:stretch/>
          </p:blipFill>
          <p:spPr>
            <a:xfrm>
              <a:off x="1896758" y="-423855"/>
              <a:ext cx="3848100" cy="2926081"/>
            </a:xfrm>
            <a:prstGeom prst="rect">
              <a:avLst/>
            </a:prstGeom>
          </p:spPr>
        </p:pic>
        <p:sp>
          <p:nvSpPr>
            <p:cNvPr id="6" name="Title 1"/>
            <p:cNvSpPr txBox="1">
              <a:spLocks/>
            </p:cNvSpPr>
            <p:nvPr/>
          </p:nvSpPr>
          <p:spPr>
            <a:xfrm>
              <a:off x="261674" y="2502226"/>
              <a:ext cx="7611998" cy="502919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000" dirty="0" smtClean="0">
                  <a:latin typeface="+mj-lt"/>
                  <a:ea typeface="+mj-ea"/>
                  <a:cs typeface="Times New Roman" pitchFamily="18" charset="0"/>
                </a:rPr>
                <a:t>Simon Fraser University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478757" y="50634"/>
            <a:ext cx="4560446" cy="2315449"/>
            <a:chOff x="35625916" y="-74807"/>
            <a:chExt cx="5737625" cy="3872107"/>
          </a:xfrm>
        </p:grpSpPr>
        <p:pic>
          <p:nvPicPr>
            <p:cNvPr id="8" name="Picture 7" descr="VaML Logo Web (on Light Background).png"/>
            <p:cNvPicPr>
              <a:picLocks noChangeAspect="1"/>
            </p:cNvPicPr>
            <p:nvPr/>
          </p:nvPicPr>
          <p:blipFill rotWithShape="1">
            <a:blip r:embed="rId6" cstate="print"/>
            <a:srcRect b="19024"/>
            <a:stretch/>
          </p:blipFill>
          <p:spPr>
            <a:xfrm>
              <a:off x="35890200" y="-74807"/>
              <a:ext cx="5372389" cy="2743201"/>
            </a:xfrm>
            <a:prstGeom prst="rect">
              <a:avLst/>
            </a:prstGeom>
          </p:spPr>
        </p:pic>
        <p:sp>
          <p:nvSpPr>
            <p:cNvPr id="9" name="Title 1"/>
            <p:cNvSpPr txBox="1">
              <a:spLocks/>
            </p:cNvSpPr>
            <p:nvPr/>
          </p:nvSpPr>
          <p:spPr>
            <a:xfrm>
              <a:off x="35625916" y="2743199"/>
              <a:ext cx="5737625" cy="1054101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3200" dirty="0" smtClean="0">
                  <a:latin typeface="+mj-lt"/>
                  <a:ea typeface="+mj-ea"/>
                  <a:cs typeface="Times New Roman" pitchFamily="18" charset="0"/>
                </a:rPr>
                <a:t>Vision and Media Lab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309640" y="2366083"/>
            <a:ext cx="9601200" cy="9124539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41271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PROBLEM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Perform action classification while:  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– </a:t>
            </a:r>
            <a:r>
              <a:rPr lang="en-US" sz="2800" b="1" dirty="0" smtClean="0">
                <a:ea typeface="+mj-ea"/>
                <a:cs typeface="+mj-cs"/>
              </a:rPr>
              <a:t>localizing  the evidence </a:t>
            </a:r>
            <a:r>
              <a:rPr lang="en-US" sz="2800" dirty="0" smtClean="0">
                <a:ea typeface="+mj-ea"/>
                <a:cs typeface="+mj-cs"/>
              </a:rPr>
              <a:t>from the video that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smtClean="0">
                <a:ea typeface="+mj-ea"/>
                <a:cs typeface="+mj-cs"/>
              </a:rPr>
              <a:t>  led to the classification decision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/>
              <a:t>–</a:t>
            </a: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2800" b="1" dirty="0" smtClean="0">
                <a:ea typeface="+mj-ea"/>
                <a:cs typeface="+mj-cs"/>
              </a:rPr>
              <a:t>encouraging consistency</a:t>
            </a:r>
            <a:r>
              <a:rPr lang="en-US" sz="2800" dirty="0" smtClean="0">
                <a:ea typeface="+mj-ea"/>
                <a:cs typeface="+mj-cs"/>
              </a:rPr>
              <a:t> of latent variables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>
                <a:ea typeface="+mj-ea"/>
                <a:cs typeface="+mj-cs"/>
              </a:rPr>
              <a:t> </a:t>
            </a:r>
            <a:r>
              <a:rPr lang="en-US" sz="2800" dirty="0" smtClean="0">
                <a:ea typeface="+mj-ea"/>
                <a:cs typeface="+mj-cs"/>
              </a:rPr>
              <a:t>  across all the training data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b="1" dirty="0" smtClean="0">
                <a:ea typeface="+mj-ea"/>
                <a:cs typeface="+mj-cs"/>
              </a:rPr>
              <a:t>Contribution: </a:t>
            </a:r>
            <a:r>
              <a:rPr lang="en-US" sz="2800" dirty="0" smtClean="0"/>
              <a:t>A </a:t>
            </a:r>
            <a:r>
              <a:rPr lang="en-US" sz="2800" dirty="0" smtClean="0">
                <a:ea typeface="+mj-ea"/>
                <a:cs typeface="+mj-cs"/>
              </a:rPr>
              <a:t>novel  </a:t>
            </a:r>
            <a:r>
              <a:rPr lang="en-US" sz="2800" i="1" dirty="0" smtClean="0">
                <a:ea typeface="+mj-ea"/>
                <a:cs typeface="+mj-cs"/>
              </a:rPr>
              <a:t>Similarity Constrained Latent SVM</a:t>
            </a:r>
            <a:r>
              <a:rPr lang="en-US" sz="2800" dirty="0" smtClean="0">
                <a:ea typeface="+mj-ea"/>
                <a:cs typeface="+mj-cs"/>
              </a:rPr>
              <a:t> that considers pairwise similarity of latent variables across all the training data</a:t>
            </a:r>
            <a:r>
              <a:rPr lang="en-US" sz="2800" dirty="0" smtClean="0"/>
              <a:t> </a:t>
            </a:r>
            <a:endParaRPr lang="en-US" sz="2800" dirty="0" smtClean="0">
              <a:ea typeface="+mj-ea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0198" y="5918666"/>
            <a:ext cx="6574682" cy="4428356"/>
            <a:chOff x="1085484" y="8092440"/>
            <a:chExt cx="9259033" cy="6669405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1097280" y="8092440"/>
              <a:ext cx="9144000" cy="652439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2000" dirty="0" smtClean="0">
                  <a:latin typeface="Arial" pitchFamily="34" charset="0"/>
                  <a:ea typeface="+mj-ea"/>
                  <a:cs typeface="Arial" pitchFamily="34" charset="0"/>
                </a:rPr>
                <a:t>Training videos                                  Test video</a:t>
              </a: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7465219" y="13990320"/>
              <a:ext cx="2286000" cy="771525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2000" dirty="0" smtClean="0">
                  <a:latin typeface="Arial" pitchFamily="34" charset="0"/>
                  <a:ea typeface="+mj-ea"/>
                  <a:cs typeface="Arial" pitchFamily="34" charset="0"/>
                </a:rPr>
                <a:t>Output</a:t>
              </a:r>
            </a:p>
          </p:txBody>
        </p:sp>
        <p:pic>
          <p:nvPicPr>
            <p:cNvPr id="14" name="Picture 9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484" y="8665845"/>
              <a:ext cx="9259033" cy="5530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6283220" y="11704321"/>
              <a:ext cx="2483577" cy="617220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1600" b="1" dirty="0" smtClean="0">
                  <a:solidFill>
                    <a:srgbClr val="FF0000"/>
                  </a:solidFill>
                  <a:latin typeface="Arial" pitchFamily="34" charset="0"/>
                  <a:ea typeface="+mj-ea"/>
                  <a:cs typeface="Arial" pitchFamily="34" charset="0"/>
                </a:rPr>
                <a:t>Diving</a:t>
              </a:r>
            </a:p>
          </p:txBody>
        </p:sp>
      </p:grp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3429000" y="1"/>
            <a:ext cx="32259818" cy="148308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cs typeface="Times New Roman" pitchFamily="18" charset="0"/>
              </a:rPr>
              <a:t>Weakly Supervised </a:t>
            </a:r>
            <a:r>
              <a:rPr lang="en-US" sz="4800" b="1" smtClean="0">
                <a:cs typeface="Times New Roman" pitchFamily="18" charset="0"/>
              </a:rPr>
              <a:t>Action Recognition</a:t>
            </a:r>
            <a:endParaRPr lang="en-US" sz="4800" b="1" dirty="0">
              <a:cs typeface="Times New Roman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108960" y="977981"/>
            <a:ext cx="35753040" cy="1779155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Nataliya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Shapovalova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Arash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Vahdat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, Kevin Cannons, </a:t>
            </a: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Tian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+mj-lt"/>
                <a:ea typeface="+mj-ea"/>
                <a:cs typeface="Times New Roman" pitchFamily="18" charset="0"/>
              </a:rPr>
              <a:t>Lan</a:t>
            </a:r>
            <a:r>
              <a:rPr lang="en-US" sz="4000" dirty="0" smtClean="0">
                <a:latin typeface="+mj-lt"/>
                <a:ea typeface="+mj-ea"/>
                <a:cs typeface="Times New Roman" pitchFamily="18" charset="0"/>
              </a:rPr>
              <a:t>, and Greg Mori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910840" y="2366119"/>
            <a:ext cx="9931642" cy="9124504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41271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MODEL FORMULATION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The </a:t>
            </a:r>
            <a:r>
              <a:rPr lang="en-US" sz="2800" dirty="0">
                <a:ea typeface="+mj-ea"/>
                <a:cs typeface="+mj-cs"/>
              </a:rPr>
              <a:t>s</a:t>
            </a:r>
            <a:r>
              <a:rPr lang="en-US" sz="2800" dirty="0" smtClean="0">
                <a:ea typeface="+mj-ea"/>
                <a:cs typeface="+mj-cs"/>
              </a:rPr>
              <a:t>coring function for image feature </a:t>
            </a:r>
            <a:r>
              <a:rPr lang="en-US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sz="2800" dirty="0" smtClean="0">
                <a:ea typeface="+mj-ea"/>
                <a:cs typeface="+mj-cs"/>
              </a:rPr>
              <a:t>, latent region </a:t>
            </a:r>
            <a:r>
              <a:rPr lang="en-US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2800" dirty="0" smtClean="0">
                <a:ea typeface="+mj-ea"/>
                <a:cs typeface="+mj-cs"/>
              </a:rPr>
              <a:t> and action label </a:t>
            </a:r>
            <a:r>
              <a:rPr lang="en-US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y</a:t>
            </a:r>
            <a:r>
              <a:rPr lang="en-US" sz="2800" dirty="0" smtClean="0">
                <a:ea typeface="+mj-ea"/>
                <a:cs typeface="+mj-cs"/>
              </a:rPr>
              <a:t> is defined as:  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Latent variable </a:t>
            </a:r>
            <a:r>
              <a:rPr lang="en-US" sz="28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2800" dirty="0" smtClean="0">
                <a:ea typeface="+mj-ea"/>
                <a:cs typeface="+mj-cs"/>
              </a:rPr>
              <a:t> is a collection of similar regions across all the frames of the video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1369329" y="8209901"/>
            <a:ext cx="8475534" cy="1761450"/>
            <a:chOff x="1236663" y="22037040"/>
            <a:chExt cx="9281319" cy="2372187"/>
          </a:xfrm>
        </p:grpSpPr>
        <p:grpSp>
          <p:nvGrpSpPr>
            <p:cNvPr id="24" name="Group 53"/>
            <p:cNvGrpSpPr/>
            <p:nvPr/>
          </p:nvGrpSpPr>
          <p:grpSpPr>
            <a:xfrm>
              <a:off x="1236663" y="22037040"/>
              <a:ext cx="9050337" cy="1828800"/>
              <a:chOff x="1236663" y="22402800"/>
              <a:chExt cx="9050337" cy="1828800"/>
            </a:xfrm>
          </p:grpSpPr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21655523"/>
                  </p:ext>
                </p:extLst>
              </p:nvPr>
            </p:nvGraphicFramePr>
            <p:xfrm>
              <a:off x="1236663" y="22402800"/>
              <a:ext cx="9050337" cy="1819275"/>
            </p:xfrm>
            <a:graphic>
              <a:graphicData uri="http://schemas.openxmlformats.org/presentationml/2006/ole">
                <p:oleObj spid="_x0000_s3074" name="Equation" r:id="rId8" imgW="2400120" imgH="482400" progId="Equation.3">
                  <p:embed/>
                </p:oleObj>
              </a:graphicData>
            </a:graphic>
          </p:graphicFrame>
          <p:sp>
            <p:nvSpPr>
              <p:cNvPr id="30" name="Rounded Rectangle 29"/>
              <p:cNvSpPr/>
              <p:nvPr/>
            </p:nvSpPr>
            <p:spPr>
              <a:xfrm>
                <a:off x="4800600" y="23500080"/>
                <a:ext cx="1959114" cy="721019"/>
              </a:xfrm>
              <a:prstGeom prst="roundRect">
                <a:avLst>
                  <a:gd name="adj" fmla="val 8643"/>
                </a:avLst>
              </a:prstGeom>
              <a:solidFill>
                <a:srgbClr val="93BCDD">
                  <a:alpha val="29804"/>
                </a:srgb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7772400" y="23510581"/>
                <a:ext cx="2514600" cy="721019"/>
              </a:xfrm>
              <a:prstGeom prst="roundRect">
                <a:avLst>
                  <a:gd name="adj" fmla="val 8643"/>
                </a:avLst>
              </a:prstGeom>
              <a:solidFill>
                <a:schemeClr val="accent4">
                  <a:lumMod val="60000"/>
                  <a:lumOff val="40000"/>
                  <a:alpha val="30000"/>
                </a:schemeClr>
              </a:solidFill>
              <a:ln>
                <a:solidFill>
                  <a:schemeClr val="accent4">
                    <a:lumMod val="75000"/>
                    <a:alpha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1848937" y="24170958"/>
              <a:ext cx="4247223" cy="232489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en-US" sz="2400" dirty="0" smtClean="0">
                  <a:ea typeface="+mj-ea"/>
                  <a:cs typeface="Times New Roman" pitchFamily="18" charset="0"/>
                </a:rPr>
                <a:t>video-action potential</a:t>
              </a:r>
            </a:p>
          </p:txBody>
        </p:sp>
        <p:sp>
          <p:nvSpPr>
            <p:cNvPr id="26" name="Title 1"/>
            <p:cNvSpPr txBox="1">
              <a:spLocks/>
            </p:cNvSpPr>
            <p:nvPr/>
          </p:nvSpPr>
          <p:spPr>
            <a:xfrm>
              <a:off x="5410740" y="24176738"/>
              <a:ext cx="5107242" cy="232489"/>
            </a:xfrm>
            <a:prstGeom prst="rect">
              <a:avLst/>
            </a:prstGeom>
          </p:spPr>
          <p:txBody>
            <a:bodyPr vert="horz" lIns="412778" tIns="206389" rIns="412778" bIns="206389" rtlCol="0" anchor="ctr">
              <a:noAutofit/>
            </a:bodyPr>
            <a:lstStyle/>
            <a:p>
              <a:pPr algn="r">
                <a:spcBef>
                  <a:spcPct val="0"/>
                </a:spcBef>
                <a:defRPr/>
              </a:pPr>
              <a:r>
                <a:rPr lang="en-US" sz="2400" dirty="0" smtClean="0">
                  <a:ea typeface="+mj-ea"/>
                  <a:cs typeface="Times New Roman" pitchFamily="18" charset="0"/>
                </a:rPr>
                <a:t>latent region-action potential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8608219" y="23865840"/>
              <a:ext cx="304261" cy="323850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5410739" y="23865840"/>
              <a:ext cx="304261" cy="323850"/>
            </a:xfrm>
            <a:prstGeom prst="straightConnector1">
              <a:avLst/>
            </a:prstGeom>
            <a:ln w="25400">
              <a:solidFill>
                <a:schemeClr val="tx2">
                  <a:lumMod val="50000"/>
                </a:schemeClr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itle 1"/>
          <p:cNvSpPr txBox="1">
            <a:spLocks/>
          </p:cNvSpPr>
          <p:nvPr/>
        </p:nvSpPr>
        <p:spPr>
          <a:xfrm>
            <a:off x="18013683" y="5144025"/>
            <a:ext cx="2057399" cy="783215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Video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6813167" y="3475805"/>
            <a:ext cx="2800717" cy="783215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200" dirty="0" smtClean="0">
                <a:latin typeface="Arial" pitchFamily="34" charset="0"/>
                <a:ea typeface="+mj-ea"/>
                <a:cs typeface="Arial" pitchFamily="34" charset="0"/>
              </a:rPr>
              <a:t>Action label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9293015" y="11519983"/>
            <a:ext cx="10551847" cy="8014076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36570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EXPERIMENTS                             </a:t>
            </a:r>
            <a:r>
              <a:rPr lang="en-US" sz="2400" b="1" dirty="0" smtClean="0">
                <a:ea typeface="+mj-ea"/>
                <a:cs typeface="+mj-cs"/>
              </a:rPr>
              <a:t>Dataset: </a:t>
            </a:r>
            <a:r>
              <a:rPr lang="en-US" sz="2400" dirty="0" smtClean="0">
                <a:ea typeface="+mj-ea"/>
                <a:cs typeface="+mj-cs"/>
              </a:rPr>
              <a:t>UCF-sports </a:t>
            </a:r>
          </a:p>
          <a:p>
            <a:pPr>
              <a:spcBef>
                <a:spcPts val="600"/>
              </a:spcBef>
              <a:defRPr/>
            </a:pPr>
            <a:r>
              <a:rPr lang="en-US" sz="2800" dirty="0" smtClean="0"/>
              <a:t>Quantitative results of classification accuracy and regions similarity: </a:t>
            </a: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Qualitative examples of classification and evidence localization: </a:t>
            </a: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51818586"/>
              </p:ext>
            </p:extLst>
          </p:nvPr>
        </p:nvGraphicFramePr>
        <p:xfrm>
          <a:off x="11928448" y="13123500"/>
          <a:ext cx="7914034" cy="133240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64753"/>
                <a:gridCol w="1182556"/>
                <a:gridCol w="1182556"/>
                <a:gridCol w="1182556"/>
                <a:gridCol w="2001613"/>
              </a:tblGrid>
              <a:tr h="43704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BoW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LSVM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SCLSVM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Lan</a:t>
                      </a:r>
                      <a:r>
                        <a:rPr lang="en-US" sz="2000" dirty="0" smtClean="0"/>
                        <a:t> et al.</a:t>
                      </a:r>
                      <a:r>
                        <a:rPr lang="en-US" sz="2000" baseline="0" dirty="0" smtClean="0"/>
                        <a:t> ICCV11</a:t>
                      </a:r>
                      <a:endParaRPr lang="en-US" sz="2000" dirty="0"/>
                    </a:p>
                  </a:txBody>
                  <a:tcPr marT="46413" marB="46413" anchor="ctr"/>
                </a:tc>
              </a:tr>
              <a:tr h="4476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Accuracy</a:t>
                      </a:r>
                      <a:endParaRPr lang="en-US" sz="2000" dirty="0"/>
                    </a:p>
                  </a:txBody>
                  <a:tcPr marT="46413" marB="46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65.4</a:t>
                      </a:r>
                      <a:endParaRPr lang="en-US" sz="2000" dirty="0"/>
                    </a:p>
                  </a:txBody>
                  <a:tcPr marT="46413" marB="46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70.4</a:t>
                      </a:r>
                      <a:endParaRPr lang="en-US" sz="2000" dirty="0"/>
                    </a:p>
                  </a:txBody>
                  <a:tcPr marT="46413" marB="46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75.3</a:t>
                      </a:r>
                      <a:endParaRPr lang="en-US" sz="2000" b="1" dirty="0"/>
                    </a:p>
                  </a:txBody>
                  <a:tcPr marT="46413" marB="46413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73.3</a:t>
                      </a:r>
                      <a:endParaRPr lang="en-US" sz="2000" dirty="0"/>
                    </a:p>
                  </a:txBody>
                  <a:tcPr marT="46413" marB="46413" anchor="ctr">
                    <a:noFill/>
                  </a:tcPr>
                </a:tc>
              </a:tr>
              <a:tr h="4476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Regions Similarity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0.1928</a:t>
                      </a:r>
                      <a:endParaRPr lang="en-US" sz="2000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0.2322</a:t>
                      </a:r>
                      <a:endParaRPr lang="en-US" sz="2000" b="1" dirty="0"/>
                    </a:p>
                  </a:txBody>
                  <a:tcPr marT="46413" marB="464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–</a:t>
                      </a:r>
                      <a:endParaRPr lang="en-US" sz="2000" dirty="0"/>
                    </a:p>
                  </a:txBody>
                  <a:tcPr marT="46413" marB="46413" anchor="ctr"/>
                </a:tc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10643636" y="15527548"/>
            <a:ext cx="8567559" cy="3780285"/>
            <a:chOff x="27889200" y="8321040"/>
            <a:chExt cx="12847320" cy="7852410"/>
          </a:xfrm>
        </p:grpSpPr>
        <p:grpSp>
          <p:nvGrpSpPr>
            <p:cNvPr id="41" name="Group 31"/>
            <p:cNvGrpSpPr/>
            <p:nvPr/>
          </p:nvGrpSpPr>
          <p:grpSpPr>
            <a:xfrm>
              <a:off x="27889200" y="8321040"/>
              <a:ext cx="3017520" cy="7852410"/>
              <a:chOff x="28126805" y="5943600"/>
              <a:chExt cx="2926080" cy="7852410"/>
            </a:xfrm>
          </p:grpSpPr>
          <p:pic>
            <p:nvPicPr>
              <p:cNvPr id="60" name="Picture 499" descr="C:\Users\zhanwu\Downloads\fig_res\Kicking-Front_003-007.jpg"/>
              <p:cNvPicPr preferRelativeResize="0"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6805" y="594360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00" descr="C:\Users\zhanwu\Downloads\fig_res\Kicking-Front_005-008.jpg"/>
              <p:cNvPicPr preferRelativeResize="0"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6805" y="792099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502" descr="C:\Users\zhanwu\Downloads\fig_res\Riding-Horse_003-002.jpg"/>
              <p:cNvPicPr preferRelativeResize="0"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6805" y="989838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503" descr="C:\Users\zhanwu\Downloads\fig_res\Riding-Horse_004-013.jpg"/>
              <p:cNvPicPr preferRelativeResize="0"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26805" y="1187577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2" name="Group 32"/>
            <p:cNvGrpSpPr/>
            <p:nvPr/>
          </p:nvGrpSpPr>
          <p:grpSpPr>
            <a:xfrm>
              <a:off x="31165800" y="8321040"/>
              <a:ext cx="3017520" cy="7852410"/>
              <a:chOff x="31331823" y="5943600"/>
              <a:chExt cx="2926080" cy="7852410"/>
            </a:xfrm>
          </p:grpSpPr>
          <p:pic>
            <p:nvPicPr>
              <p:cNvPr id="55" name="Picture 501" descr="C:\Users\zhanwu\Downloads\fig_res\Lifting_001-078.jpg"/>
              <p:cNvPicPr preferRelativeResize="0"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1823" y="1187577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509" descr="C:\Users\zhanwu\Downloads\fig_res\SkateBoarding-Front_002-014.jpg"/>
              <p:cNvPicPr preferRelativeResize="0"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1823" y="594360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511" descr="C:\Users\zhanwu\Downloads\fig_res\Swing-Bench_003-006.jpg"/>
              <p:cNvPicPr preferRelativeResize="0"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1823" y="7920989"/>
                <a:ext cx="2926080" cy="1920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12" descr="C:\Users\zhanwu\Downloads\fig_res\Swing-Bench_005-018.jpg"/>
              <p:cNvPicPr preferRelativeResize="0"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31823" y="989838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3" name="Group 33"/>
            <p:cNvGrpSpPr/>
            <p:nvPr/>
          </p:nvGrpSpPr>
          <p:grpSpPr>
            <a:xfrm>
              <a:off x="34442400" y="8321040"/>
              <a:ext cx="3017520" cy="7852410"/>
              <a:chOff x="34525411" y="5943600"/>
              <a:chExt cx="2926080" cy="7852410"/>
            </a:xfrm>
          </p:grpSpPr>
          <p:pic>
            <p:nvPicPr>
              <p:cNvPr id="50" name="Picture 495" descr="C:\Users\zhanwu\Downloads\fig_res\Diving-Side_003-004.jpg"/>
              <p:cNvPicPr preferRelativeResize="0"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5411" y="594360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96" descr="C:\Users\zhanwu\Downloads\fig_res\Diving-Side_004-019.jpg"/>
              <p:cNvPicPr preferRelativeResize="0"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5411" y="792099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97" descr="C:\Users\zhanwu\Downloads\fig_res\Golf-Swing-Back_003-024.jpg"/>
              <p:cNvPicPr preferRelativeResize="0"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5411" y="1187577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505" descr="C:\Users\zhanwu\Downloads\fig_res\Run-Side_002-005.jpg"/>
              <p:cNvPicPr preferRelativeResize="0">
                <a:picLocks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5411" y="989838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7719000" y="8321040"/>
              <a:ext cx="3017520" cy="7852410"/>
              <a:chOff x="37719000" y="5943600"/>
              <a:chExt cx="2926080" cy="7852410"/>
            </a:xfrm>
          </p:grpSpPr>
          <p:pic>
            <p:nvPicPr>
              <p:cNvPr id="45" name="Picture 498" descr="C:\Users\zhanwu\Downloads\fig_res\Golf-Swing-Back_004-014.jpg"/>
              <p:cNvPicPr preferRelativeResize="0">
                <a:picLocks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0" y="1187577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06" descr="C:\Users\zhanwu\Downloads\fig_res\Run-Side_003-016.jpg"/>
              <p:cNvPicPr preferRelativeResize="0"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0" y="792099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510" descr="C:\Users\zhanwu\Downloads\fig_res\SkateBoarding-Front_003-001.jpg"/>
              <p:cNvPicPr preferRelativeResize="0">
                <a:picLocks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0" y="594360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514" descr="C:\Users\zhanwu\Downloads\fig_res\Walk-Front_007-026.jpg"/>
              <p:cNvPicPr preferRelativeResize="0">
                <a:picLocks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19000" y="9898380"/>
                <a:ext cx="2926080" cy="1920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5" name="Title 1"/>
          <p:cNvSpPr txBox="1">
            <a:spLocks/>
          </p:cNvSpPr>
          <p:nvPr/>
        </p:nvSpPr>
        <p:spPr>
          <a:xfrm>
            <a:off x="9086112" y="14990875"/>
            <a:ext cx="10549467" cy="536672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r>
              <a:rPr lang="en-US" sz="2000" dirty="0" smtClean="0">
                <a:latin typeface="Arial" pitchFamily="34" charset="0"/>
                <a:ea typeface="+mj-ea"/>
                <a:cs typeface="Arial" pitchFamily="34" charset="0"/>
              </a:rPr>
              <a:t>Examples of correctly classified testing videos                  Misclassified videos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309640" y="11490622"/>
            <a:ext cx="8983375" cy="8043437"/>
          </a:xfrm>
          <a:prstGeom prst="rect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41271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SIMILARITY CONSTRAINED LSVM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Extends the Latent SVM, adding one more slack variable: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SCLSVM learning requires inference of  </a:t>
            </a:r>
            <a:r>
              <a:rPr lang="en-US" sz="3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sz="2800" dirty="0" smtClean="0">
                <a:ea typeface="+mj-ea"/>
                <a:cs typeface="+mj-cs"/>
              </a:rPr>
              <a:t>, which is challenging due to the added constraint that links all the latent variables  for all videos in the training set.</a:t>
            </a:r>
            <a:endParaRPr lang="en-US" sz="2800" b="1" dirty="0" smtClean="0">
              <a:ea typeface="+mj-ea"/>
              <a:cs typeface="+mj-cs"/>
            </a:endParaRPr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9915123"/>
              </p:ext>
            </p:extLst>
          </p:nvPr>
        </p:nvGraphicFramePr>
        <p:xfrm>
          <a:off x="309640" y="13140518"/>
          <a:ext cx="8160478" cy="3074264"/>
        </p:xfrm>
        <a:graphic>
          <a:graphicData uri="http://schemas.openxmlformats.org/presentationml/2006/ole">
            <p:oleObj spid="_x0000_s3075" name="Equation" r:id="rId25" imgW="3860640" imgH="1168200" progId="Equation.3">
              <p:embed/>
            </p:oleObj>
          </a:graphicData>
        </a:graphic>
      </p:graphicFrame>
      <p:sp>
        <p:nvSpPr>
          <p:cNvPr id="68" name="Title 1"/>
          <p:cNvSpPr txBox="1">
            <a:spLocks/>
          </p:cNvSpPr>
          <p:nvPr/>
        </p:nvSpPr>
        <p:spPr>
          <a:xfrm>
            <a:off x="5882481" y="13267922"/>
            <a:ext cx="3203631" cy="1032683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3F3F"/>
                </a:solidFill>
                <a:ea typeface="+mj-ea"/>
                <a:cs typeface="Times New Roman" pitchFamily="18" charset="0"/>
              </a:rPr>
              <a:t>new term, penalty for dissimilarity of latent variables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429000" y="13019563"/>
            <a:ext cx="1288063" cy="1315383"/>
          </a:xfrm>
          <a:prstGeom prst="roundRect">
            <a:avLst>
              <a:gd name="adj" fmla="val 8643"/>
            </a:avLst>
          </a:prstGeom>
          <a:solidFill>
            <a:srgbClr val="FF8181">
              <a:alpha val="29804"/>
            </a:srgbClr>
          </a:solidFill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739481" y="13784262"/>
            <a:ext cx="1143000" cy="2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64436" y="15109833"/>
            <a:ext cx="1794096" cy="835429"/>
          </a:xfrm>
          <a:prstGeom prst="roundRect">
            <a:avLst>
              <a:gd name="adj" fmla="val 8643"/>
            </a:avLst>
          </a:prstGeom>
          <a:solidFill>
            <a:srgbClr val="FF8181">
              <a:alpha val="30000"/>
            </a:srgbClr>
          </a:solidFill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15894" y="16451984"/>
            <a:ext cx="3413106" cy="1508413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3F3F"/>
                </a:solidFill>
                <a:ea typeface="+mj-ea"/>
                <a:cs typeface="Times New Roman" pitchFamily="18" charset="0"/>
              </a:rPr>
              <a:t>constraint on similarity; linking all the latent variables together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rot="5400000">
            <a:off x="1185117" y="16119984"/>
            <a:ext cx="489913" cy="242572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247186" y="15183280"/>
            <a:ext cx="1371600" cy="835429"/>
          </a:xfrm>
          <a:prstGeom prst="roundRect">
            <a:avLst>
              <a:gd name="adj" fmla="val 8643"/>
            </a:avLst>
          </a:prstGeom>
          <a:solidFill>
            <a:srgbClr val="BAFF97">
              <a:alpha val="29804"/>
            </a:srgbClr>
          </a:solidFill>
          <a:ln>
            <a:solidFill>
              <a:srgbClr val="00B050">
                <a:alpha val="25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en-US"/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3561386" y="16383050"/>
            <a:ext cx="5731629" cy="1160318"/>
          </a:xfrm>
          <a:prstGeom prst="rect">
            <a:avLst/>
          </a:prstGeom>
        </p:spPr>
        <p:txBody>
          <a:bodyPr vert="horz" lIns="412712" tIns="206356" rIns="412712" bIns="20635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dirty="0" smtClean="0">
                <a:ea typeface="+mj-ea"/>
                <a:cs typeface="Times New Roman" pitchFamily="18" charset="0"/>
              </a:rPr>
              <a:t>pairwise dissimilarity between selected latent region of video </a:t>
            </a:r>
            <a:r>
              <a:rPr lang="en-US" sz="20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i</a:t>
            </a:r>
            <a:r>
              <a:rPr lang="en-US" sz="2000" dirty="0" smtClean="0">
                <a:ea typeface="+mj-ea"/>
                <a:cs typeface="Times New Roman" pitchFamily="18" charset="0"/>
              </a:rPr>
              <a:t> and latent region of video </a:t>
            </a:r>
            <a:r>
              <a:rPr lang="en-US" sz="20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j</a:t>
            </a:r>
            <a:r>
              <a:rPr lang="en-US" sz="2000" dirty="0" smtClean="0">
                <a:ea typeface="+mj-ea"/>
                <a:cs typeface="Times New Roman" pitchFamily="18" charset="0"/>
              </a:rPr>
              <a:t> </a:t>
            </a:r>
          </a:p>
        </p:txBody>
      </p:sp>
      <p:cxnSp>
        <p:nvCxnSpPr>
          <p:cNvPr id="78" name="Straight Arrow Connector 77"/>
          <p:cNvCxnSpPr/>
          <p:nvPr/>
        </p:nvCxnSpPr>
        <p:spPr>
          <a:xfrm rot="16200000" flipH="1">
            <a:off x="5319158" y="16222014"/>
            <a:ext cx="370657" cy="228600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w="lg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fig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6"/>
              <a:srcRect l="21475" t="13895" r="21475" b="3242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27"/>
              <a:srcRect l="21475" t="13895" r="21475" b="32422"/>
              <a:stretch>
                <a:fillRect/>
              </a:stretch>
            </p:blipFill>
          </mc:Fallback>
        </mc:AlternateContent>
        <p:spPr>
          <a:xfrm>
            <a:off x="21663917" y="5144025"/>
            <a:ext cx="5738283" cy="4172445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5843054" y="10793568"/>
            <a:ext cx="13792987" cy="4570186"/>
          </a:xfrm>
          <a:prstGeom prst="rect">
            <a:avLst/>
          </a:prstGeom>
        </p:spPr>
      </p:pic>
      <p:sp>
        <p:nvSpPr>
          <p:cNvPr id="85" name="Title 1"/>
          <p:cNvSpPr txBox="1">
            <a:spLocks/>
          </p:cNvSpPr>
          <p:nvPr/>
        </p:nvSpPr>
        <p:spPr>
          <a:xfrm>
            <a:off x="20071082" y="10448863"/>
            <a:ext cx="19706067" cy="5280274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36570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EXPERIMENTS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Calibri (Headings)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Calibri (Headings)"/>
              </a:rPr>
              <a:t>TRECVID MED11 DEV-T/O.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Calibri (Headings)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Calibri (Headings)"/>
              </a:rPr>
              <a:t>Extract 100 tags from training data.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Calibri (Headings)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Calibri (Headings)"/>
              </a:rPr>
              <a:t>Predict event category and tags on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Calibri (Headings)"/>
              </a:rPr>
              <a:t>test  data.</a:t>
            </a:r>
          </a:p>
          <a:p>
            <a:pPr>
              <a:spcBef>
                <a:spcPct val="0"/>
              </a:spcBef>
              <a:defRPr/>
            </a:pPr>
            <a:endParaRPr lang="en-US" sz="24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ea typeface="+mj-ea"/>
                <a:cs typeface="+mj-cs"/>
              </a:rPr>
              <a:t>Retrieved video rank and tags shown.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672281" y="2395479"/>
            <a:ext cx="10104867" cy="8053384"/>
          </a:xfrm>
          <a:prstGeom prst="rect">
            <a:avLst/>
          </a:prstGeom>
          <a:ln w="50800" cap="rnd">
            <a:solidFill>
              <a:schemeClr val="accent1">
                <a:lumMod val="75000"/>
              </a:schemeClr>
            </a:solidFill>
          </a:ln>
        </p:spPr>
        <p:txBody>
          <a:bodyPr vert="horz" lIns="412712" tIns="206356" rIns="412712" bIns="206356" rtlCol="0" anchor="t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FLIP SVM</a:t>
            </a: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Training with images </a:t>
            </a:r>
            <a:r>
              <a:rPr lang="en-US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en-US" sz="2800" dirty="0" smtClean="0">
                <a:ea typeface="+mj-ea"/>
                <a:cs typeface="+mj-cs"/>
              </a:rPr>
              <a:t>, tags </a:t>
            </a:r>
            <a:r>
              <a:rPr lang="en-US" sz="32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sz="3200" i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smtClean="0">
                <a:ea typeface="+mj-ea"/>
                <a:cs typeface="+mj-cs"/>
              </a:rPr>
              <a:t>and video label </a:t>
            </a:r>
            <a:r>
              <a:rPr lang="en-US" sz="3200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y</a:t>
            </a:r>
            <a:r>
              <a:rPr lang="en-US" sz="2800" dirty="0" smtClean="0">
                <a:ea typeface="+mj-ea"/>
                <a:cs typeface="+mj-cs"/>
              </a:rPr>
              <a:t>.</a:t>
            </a:r>
          </a:p>
          <a:p>
            <a:pPr>
              <a:spcBef>
                <a:spcPct val="0"/>
              </a:spcBef>
              <a:buFont typeface="Arial"/>
              <a:buChar char="•"/>
              <a:defRPr/>
            </a:pPr>
            <a:r>
              <a:rPr lang="en-US" sz="2800" dirty="0" smtClean="0">
                <a:ea typeface="+mj-ea"/>
                <a:cs typeface="+mj-cs"/>
              </a:rPr>
              <a:t> Tags automatically obtained, either from human labeling (</a:t>
            </a:r>
            <a:r>
              <a:rPr lang="en-US" sz="2800" dirty="0" err="1" smtClean="0">
                <a:ea typeface="+mj-ea"/>
                <a:cs typeface="+mj-cs"/>
              </a:rPr>
              <a:t>aPASCAL</a:t>
            </a:r>
            <a:r>
              <a:rPr lang="en-US" sz="2800" dirty="0" smtClean="0">
                <a:ea typeface="+mj-ea"/>
                <a:cs typeface="+mj-cs"/>
              </a:rPr>
              <a:t>, </a:t>
            </a:r>
            <a:r>
              <a:rPr lang="en-US" sz="2800" dirty="0" err="1" smtClean="0">
                <a:ea typeface="+mj-ea"/>
                <a:cs typeface="+mj-cs"/>
              </a:rPr>
              <a:t>aYahoo</a:t>
            </a:r>
            <a:r>
              <a:rPr lang="en-US" sz="2800" dirty="0" smtClean="0">
                <a:ea typeface="+mj-ea"/>
                <a:cs typeface="+mj-cs"/>
              </a:rPr>
              <a:t> attributes datasets) or automatic text analysis of captions (</a:t>
            </a:r>
            <a:r>
              <a:rPr lang="en-US" sz="2800" dirty="0" err="1" smtClean="0">
                <a:ea typeface="+mj-ea"/>
                <a:cs typeface="+mj-cs"/>
              </a:rPr>
              <a:t>Topia</a:t>
            </a:r>
            <a:r>
              <a:rPr lang="en-US" sz="2800" dirty="0" smtClean="0">
                <a:ea typeface="+mj-ea"/>
                <a:cs typeface="+mj-cs"/>
              </a:rPr>
              <a:t>)  </a:t>
            </a:r>
          </a:p>
          <a:p>
            <a:pPr marL="625475" lvl="1">
              <a:spcBef>
                <a:spcPct val="0"/>
              </a:spcBef>
              <a:buFont typeface="Arial"/>
              <a:buChar char="•"/>
              <a:defRPr/>
            </a:pPr>
            <a:r>
              <a:rPr lang="en-US" sz="2800" dirty="0" smtClean="0">
                <a:ea typeface="+mj-ea"/>
                <a:cs typeface="+mj-cs"/>
              </a:rPr>
              <a:t>Both result in noisy tags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en-US" sz="2800" dirty="0" smtClean="0">
                <a:ea typeface="+mj-ea"/>
                <a:cs typeface="+mj-cs"/>
              </a:rPr>
              <a:t>Choose model parameters, modifying </a:t>
            </a:r>
            <a:r>
              <a:rPr lang="en-US" sz="2800" dirty="0" err="1" smtClean="0">
                <a:ea typeface="+mj-ea"/>
                <a:cs typeface="+mj-cs"/>
              </a:rPr>
              <a:t>SVMstruct</a:t>
            </a:r>
            <a:r>
              <a:rPr lang="en-US" sz="2800" dirty="0" smtClean="0">
                <a:ea typeface="+mj-ea"/>
                <a:cs typeface="+mj-cs"/>
              </a:rPr>
              <a:t> framework to permit label flips, penalizing for too many flips</a:t>
            </a: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2800" dirty="0" smtClean="0"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en-US" sz="3200" dirty="0" smtClean="0">
              <a:ea typeface="+mj-ea"/>
              <a:cs typeface="+mj-cs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233068" y="7008785"/>
            <a:ext cx="9042400" cy="261620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38341252" y="7872096"/>
            <a:ext cx="934215" cy="1152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402</Words>
  <Application>Microsoft Macintosh PowerPoint</Application>
  <PresentationFormat>Custom</PresentationFormat>
  <Paragraphs>145</Paragraphs>
  <Slides>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Weakly Supervised Action Recognition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Similarity Constrained Latent Support Vector Machines:  An Application to Weakly Supervised Action Classification</dc:title>
  <dc:creator>Greg Mori</dc:creator>
  <cp:lastModifiedBy>Greg Mori</cp:lastModifiedBy>
  <cp:revision>15</cp:revision>
  <dcterms:created xsi:type="dcterms:W3CDTF">2014-11-05T21:03:58Z</dcterms:created>
  <dcterms:modified xsi:type="dcterms:W3CDTF">2014-11-05T21:05:36Z</dcterms:modified>
</cp:coreProperties>
</file>