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5" r:id="rId3"/>
    <p:sldId id="359" r:id="rId4"/>
    <p:sldId id="331" r:id="rId5"/>
    <p:sldId id="371" r:id="rId6"/>
    <p:sldId id="372" r:id="rId7"/>
    <p:sldId id="373" r:id="rId8"/>
    <p:sldId id="374" r:id="rId9"/>
    <p:sldId id="360" r:id="rId10"/>
    <p:sldId id="257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8" autoAdjust="0"/>
  </p:normalViewPr>
  <p:slideViewPr>
    <p:cSldViewPr snapToGrid="0" snapToObjects="1">
      <p:cViewPr>
        <p:scale>
          <a:sx n="156" d="100"/>
          <a:sy n="156" d="100"/>
        </p:scale>
        <p:origin x="-1896" y="1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2017-11-09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2017-11-09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use “insert slide number” under “Footer”, that text box only displays the slide number, not the total number of slides. So I use a new textbox for the slide number in </a:t>
            </a:r>
            <a:r>
              <a:rPr lang="en-US" baseline="0" smtClean="0"/>
              <a:t>the master.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collinear = angle = 0</a:t>
            </a:r>
            <a:r>
              <a:rPr lang="en-US" baseline="0" dirty="0" smtClean="0"/>
              <a:t> = cosine = 1</a:t>
            </a:r>
          </a:p>
          <a:p>
            <a:r>
              <a:rPr lang="en-US" baseline="0" dirty="0" smtClean="0"/>
              <a:t>N x covariance = dot product for centered vectors</a:t>
            </a:r>
          </a:p>
          <a:p>
            <a:r>
              <a:rPr lang="en-US" baseline="0" dirty="0" smtClean="0"/>
              <a:t>bias term is subtracted for technical reasons, can be positive or negative</a:t>
            </a:r>
          </a:p>
          <a:p>
            <a:r>
              <a:rPr lang="en-US" baseline="0" dirty="0" smtClean="0"/>
              <a:t>consistent with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</a:t>
            </a:r>
            <a:r>
              <a:rPr lang="en-US" dirty="0" err="1" smtClean="0"/>
              <a:t>kinect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 k points</a:t>
            </a:r>
            <a:r>
              <a:rPr lang="en-US" baseline="0" dirty="0" smtClean="0"/>
              <a:t> in sphere.</a:t>
            </a:r>
          </a:p>
          <a:p>
            <a:r>
              <a:rPr lang="en-US" baseline="0" dirty="0" smtClean="0"/>
              <a:t>Legend:</a:t>
            </a:r>
          </a:p>
          <a:p>
            <a:r>
              <a:rPr lang="en-US" baseline="0" dirty="0" smtClean="0"/>
              <a:t>Green circle = test case.</a:t>
            </a:r>
          </a:p>
          <a:p>
            <a:r>
              <a:rPr lang="en-US" baseline="0" dirty="0" smtClean="0"/>
              <a:t>Solid circle: k = 3</a:t>
            </a:r>
          </a:p>
          <a:p>
            <a:r>
              <a:rPr lang="en-US" baseline="0" dirty="0" smtClean="0"/>
              <a:t>Dashed circle: k =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8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show in</a:t>
            </a:r>
            <a:r>
              <a:rPr lang="en-US" baseline="0" dirty="0" smtClean="0"/>
              <a:t> 1 D</a:t>
            </a:r>
          </a:p>
          <a:p>
            <a:endParaRPr lang="en-US" baseline="0" dirty="0" smtClean="0"/>
          </a:p>
          <a:p>
            <a:r>
              <a:rPr lang="en-US" baseline="0" dirty="0" smtClean="0"/>
              <a:t>+ + +   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circles are support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Legend:</a:t>
            </a:r>
          </a:p>
          <a:p>
            <a:r>
              <a:rPr lang="en-US" dirty="0" smtClean="0"/>
              <a:t>left: </a:t>
            </a:r>
            <a:r>
              <a:rPr lang="en-US" dirty="0" err="1" smtClean="0"/>
              <a:t>datapoints</a:t>
            </a:r>
            <a:r>
              <a:rPr lang="en-US" dirty="0" smtClean="0"/>
              <a:t> in 2D. Red and blue are class labels (ignore).</a:t>
            </a:r>
            <a:r>
              <a:rPr lang="en-US" baseline="0" dirty="0" smtClean="0"/>
              <a:t> – 2 Gaussian basis functions, we see the centers shown as crosses and the </a:t>
            </a:r>
            <a:r>
              <a:rPr lang="en-US" baseline="0" dirty="0" err="1" smtClean="0"/>
              <a:t>countours</a:t>
            </a:r>
            <a:r>
              <a:rPr lang="en-US" baseline="0" dirty="0" smtClean="0"/>
              <a:t> shown by green circles.</a:t>
            </a:r>
          </a:p>
          <a:p>
            <a:r>
              <a:rPr lang="en-US" baseline="0" dirty="0" smtClean="0"/>
              <a:t>Right: Each point is now mapped to another pair of numbers phi 1 = (1-distance to blue 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)/2. phi 2: (1-distance to red </a:t>
            </a:r>
            <a:r>
              <a:rPr lang="en-US" baseline="0" dirty="0" err="1" smtClean="0"/>
              <a:t>centre</a:t>
            </a:r>
            <a:r>
              <a:rPr lang="en-US" baseline="0" smtClean="0"/>
              <a:t>)/2</a:t>
            </a:r>
            <a:endParaRPr lang="en-US" baseline="0" dirty="0" smtClean="0"/>
          </a:p>
          <a:p>
            <a:r>
              <a:rPr lang="en-US" baseline="0" dirty="0" smtClean="0"/>
              <a:t>On right, classes are linearly separable, see black line. The black line on right corresponds to the black circle on left.</a:t>
            </a:r>
          </a:p>
          <a:p>
            <a:r>
              <a:rPr lang="en-US" baseline="0" dirty="0" smtClean="0"/>
              <a:t>Intuitive example: think of Gaussian centers as indicating parts of a picture, or parts of a body.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svm</a:t>
            </a:r>
            <a:r>
              <a:rPr lang="en-US" baseline="0" dirty="0" smtClean="0"/>
              <a:t> video at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=3liCbRZPrZA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2017-11-09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2017-11-09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 smtClean="0"/>
              <a:t>/57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Schulte</a:t>
            </a:r>
          </a:p>
          <a:p>
            <a:r>
              <a:rPr lang="en-US" dirty="0" smtClean="0"/>
              <a:t>CMPT 726 Machine Learning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Nonparametric Methods: Support Vector Machines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SVMs Are Linear Classifiers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1492" y="1757933"/>
            <a:ext cx="8328166" cy="3765388"/>
          </a:xfrm>
        </p:spPr>
        <p:txBody>
          <a:bodyPr>
            <a:normAutofit/>
          </a:bodyPr>
          <a:lstStyle/>
          <a:p>
            <a:r>
              <a:rPr lang="en-US" dirty="0" smtClean="0"/>
              <a:t>Assuming dot product, that is.</a:t>
            </a:r>
          </a:p>
          <a:p>
            <a:r>
              <a:rPr lang="en-US" dirty="0" smtClean="0"/>
              <a:t>Dot product is linear in its arguments</a:t>
            </a:r>
          </a:p>
          <a:p>
            <a:pPr>
              <a:buFont typeface="Wingdings" charset="2"/>
              <a:buChar char="Ø"/>
            </a:pPr>
            <a:r>
              <a:rPr lang="en-US" sz="2400" dirty="0" err="1"/>
              <a:t>Σ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b="1" dirty="0"/>
              <a:t>α</a:t>
            </a:r>
            <a:r>
              <a:rPr lang="en-US" sz="2400" b="1" baseline="-25000" dirty="0"/>
              <a:t>j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/>
              <a:t> </a:t>
            </a:r>
            <a:r>
              <a:rPr lang="en-US" sz="2400" dirty="0" smtClean="0"/>
              <a:t>x) = 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α</a:t>
            </a:r>
            <a:r>
              <a:rPr lang="en-US" sz="2800" b="1" baseline="-25000" dirty="0" smtClean="0"/>
              <a:t>j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x) </a:t>
            </a:r>
            <a:r>
              <a:rPr lang="en-US" sz="2800" dirty="0" smtClean="0"/>
              <a:t>= (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j</a:t>
            </a:r>
            <a:r>
              <a:rPr lang="en-US" sz="2400" baseline="-25000" dirty="0" smtClean="0"/>
              <a:t> </a:t>
            </a:r>
            <a:r>
              <a:rPr lang="en-US" sz="2400" b="1" dirty="0" smtClean="0"/>
              <a:t>α</a:t>
            </a:r>
            <a:r>
              <a:rPr lang="en-US" sz="2400" b="1" baseline="-25000" dirty="0" smtClean="0"/>
              <a:t>j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</a:p>
          <a:p>
            <a:r>
              <a:rPr lang="en-US" sz="2400" dirty="0" smtClean="0"/>
              <a:t>Defining </a:t>
            </a:r>
            <a:r>
              <a:rPr lang="en-US" sz="2400" b="1" dirty="0" smtClean="0"/>
              <a:t>w</a:t>
            </a:r>
            <a:r>
              <a:rPr lang="en-US" sz="2400" dirty="0" smtClean="0"/>
              <a:t> := </a:t>
            </a:r>
            <a:r>
              <a:rPr lang="en-US" sz="3200" dirty="0"/>
              <a:t>(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b="1" dirty="0"/>
              <a:t>α</a:t>
            </a:r>
            <a:r>
              <a:rPr lang="en-US" sz="2800" b="1" baseline="-25000" dirty="0"/>
              <a:t>j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 smtClean="0"/>
              <a:t>), the SVM discriminant function is</a:t>
            </a:r>
            <a:br>
              <a:rPr lang="en-US" sz="2800" dirty="0" smtClean="0"/>
            </a:br>
            <a:r>
              <a:rPr lang="en-US" sz="2800" b="1" dirty="0" smtClean="0"/>
              <a:t>w</a:t>
            </a:r>
            <a:r>
              <a:rPr lang="en-US" sz="2800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/>
              <a:t> </a:t>
            </a:r>
            <a:r>
              <a:rPr lang="en-US" sz="2800" b="1" dirty="0" smtClean="0"/>
              <a:t>x</a:t>
            </a:r>
            <a:r>
              <a:rPr lang="en-US" sz="2800" dirty="0" smtClean="0"/>
              <a:t>-b – linear classifier!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53995" y="174997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combination of data points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83695" y="2211637"/>
            <a:ext cx="295325" cy="594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Points for Linear Classifiers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5803" y="1477224"/>
            <a:ext cx="3719681" cy="4572000"/>
          </a:xfrm>
        </p:spPr>
        <p:txBody>
          <a:bodyPr/>
          <a:lstStyle/>
          <a:p>
            <a:r>
              <a:rPr lang="en-US" dirty="0" smtClean="0"/>
              <a:t>Assume linear </a:t>
            </a:r>
            <a:r>
              <a:rPr lang="en-US" dirty="0" err="1" smtClean="0"/>
              <a:t>separability</a:t>
            </a:r>
            <a:endParaRPr lang="en-US" dirty="0" smtClean="0"/>
          </a:p>
          <a:p>
            <a:r>
              <a:rPr lang="en-US" dirty="0" smtClean="0"/>
              <a:t>What points matter for determining the line?</a:t>
            </a:r>
          </a:p>
          <a:p>
            <a:r>
              <a:rPr lang="en-US" dirty="0" smtClean="0"/>
              <a:t>The borderline points!</a:t>
            </a:r>
          </a:p>
          <a:p>
            <a:r>
              <a:rPr lang="en-US" dirty="0" smtClean="0"/>
              <a:t>These are called </a:t>
            </a:r>
            <a:r>
              <a:rPr lang="en-US" b="1" dirty="0" smtClean="0"/>
              <a:t>support vectors</a:t>
            </a:r>
            <a:endParaRPr lang="en-US" b="1" dirty="0"/>
          </a:p>
        </p:txBody>
      </p:sp>
      <p:pic>
        <p:nvPicPr>
          <p:cNvPr id="5" name="Content Placeholder 20" descr="earthquake-pap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3413530" y="1417638"/>
            <a:ext cx="6251587" cy="36774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01824" y="3389311"/>
            <a:ext cx="295325" cy="22152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Drawing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2815" y="1642019"/>
            <a:ext cx="4214482" cy="2037504"/>
          </a:xfrm>
        </p:spPr>
        <p:txBody>
          <a:bodyPr>
            <a:normAutofit/>
          </a:bodyPr>
          <a:lstStyle/>
          <a:p>
            <a:r>
              <a:rPr lang="en-US" dirty="0" smtClean="0"/>
              <a:t>The second big idea of SVMs</a:t>
            </a:r>
          </a:p>
          <a:p>
            <a:r>
              <a:rPr lang="en-US" dirty="0" smtClean="0"/>
              <a:t>Where should we try the line between the classes?</a:t>
            </a:r>
          </a:p>
          <a:p>
            <a:r>
              <a:rPr lang="en-US" dirty="0" smtClean="0"/>
              <a:t>Right in the middle!</a:t>
            </a:r>
            <a:endParaRPr lang="en-US" dirty="0"/>
          </a:p>
        </p:txBody>
      </p:sp>
      <p:pic>
        <p:nvPicPr>
          <p:cNvPr id="5" name="Picture 4" descr="linear-op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97" y="1642019"/>
            <a:ext cx="3686569" cy="3686569"/>
          </a:xfrm>
          <a:prstGeom prst="rect">
            <a:avLst/>
          </a:prstGeom>
        </p:spPr>
      </p:pic>
      <p:pic>
        <p:nvPicPr>
          <p:cNvPr id="6" name="Picture 5" descr="max-marg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3554110"/>
            <a:ext cx="3333426" cy="33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Maximum Margin Classifier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17035" y="1447800"/>
            <a:ext cx="8255427" cy="4572000"/>
          </a:xfrm>
        </p:spPr>
        <p:txBody>
          <a:bodyPr/>
          <a:lstStyle/>
          <a:p>
            <a:r>
              <a:rPr lang="en-US" dirty="0" smtClean="0"/>
              <a:t>Distance from positive/negative class to decision boundary =</a:t>
            </a:r>
            <a:br>
              <a:rPr lang="en-US" dirty="0" smtClean="0"/>
            </a:br>
            <a:r>
              <a:rPr lang="en-US" dirty="0" smtClean="0"/>
              <a:t>distance of closest positive/negative class to boundary</a:t>
            </a:r>
          </a:p>
          <a:p>
            <a:r>
              <a:rPr lang="en-US" b="1" dirty="0"/>
              <a:t>Margin</a:t>
            </a:r>
            <a:r>
              <a:rPr lang="en-US" dirty="0"/>
              <a:t> = minimum distance of either class to </a:t>
            </a:r>
            <a:r>
              <a:rPr lang="en-US" dirty="0" smtClean="0"/>
              <a:t>boundary</a:t>
            </a:r>
          </a:p>
          <a:p>
            <a:r>
              <a:rPr lang="en-US" dirty="0" smtClean="0"/>
              <a:t>Line in the middle =  both classes at same distance = max margin</a:t>
            </a:r>
          </a:p>
        </p:txBody>
      </p:sp>
      <p:pic>
        <p:nvPicPr>
          <p:cNvPr id="12" name="Content Placeholder 14" descr="Figure7-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9781"/>
          <a:stretch>
            <a:fillRect/>
          </a:stretch>
        </p:blipFill>
        <p:spPr>
          <a:xfrm>
            <a:off x="1052797" y="3540270"/>
            <a:ext cx="3098543" cy="3225014"/>
          </a:xfrm>
          <a:prstGeom prst="rect">
            <a:avLst/>
          </a:prstGeom>
        </p:spPr>
      </p:pic>
      <p:pic>
        <p:nvPicPr>
          <p:cNvPr id="13" name="Content Placeholder 15" descr="Figure7-1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60" b="-12160"/>
          <a:stretch>
            <a:fillRect/>
          </a:stretch>
        </p:blipFill>
        <p:spPr>
          <a:xfrm>
            <a:off x="4953000" y="3618936"/>
            <a:ext cx="3098543" cy="3225014"/>
          </a:xfrm>
          <a:prstGeom prst="rect">
            <a:avLst/>
          </a:prstGeom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981850" y="3335787"/>
            <a:ext cx="2906722" cy="5413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Maximum Margin</a:t>
            </a:r>
            <a:endParaRPr lang="en-US" dirty="0"/>
          </a:p>
        </p:txBody>
      </p:sp>
      <p:sp>
        <p:nvSpPr>
          <p:cNvPr id="15" name="Text Placeholder 10"/>
          <p:cNvSpPr txBox="1">
            <a:spLocks/>
          </p:cNvSpPr>
          <p:nvPr/>
        </p:nvSpPr>
        <p:spPr>
          <a:xfrm>
            <a:off x="5292529" y="3387045"/>
            <a:ext cx="2906722" cy="5413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Smaller Margin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8337" y="3830851"/>
            <a:ext cx="213106" cy="1827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2749" y="4455445"/>
            <a:ext cx="39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6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find the weights?</a:t>
            </a:r>
          </a:p>
          <a:p>
            <a:r>
              <a:rPr lang="en-US" dirty="0" smtClean="0"/>
              <a:t>After a lot of math, maximizing the following function does it</a:t>
            </a:r>
            <a:br>
              <a:rPr lang="en-US" dirty="0" smtClean="0"/>
            </a:br>
            <a:r>
              <a:rPr lang="en-US" dirty="0" err="1" smtClean="0"/>
              <a:t>argmax</a:t>
            </a:r>
            <a:r>
              <a:rPr lang="en-US" dirty="0" smtClean="0"/>
              <a:t>{</a:t>
            </a:r>
            <a:r>
              <a:rPr lang="en-US" sz="2800" dirty="0" smtClean="0"/>
              <a:t>α</a:t>
            </a:r>
            <a:r>
              <a:rPr lang="en-US" sz="2800" baseline="-25000" dirty="0" smtClean="0"/>
              <a:t>j</a:t>
            </a:r>
            <a:r>
              <a:rPr lang="en-US" dirty="0" smtClean="0"/>
              <a:t>: 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α</a:t>
            </a:r>
            <a:r>
              <a:rPr lang="en-US" sz="2400" baseline="-25000" dirty="0" smtClean="0"/>
              <a:t>j </a:t>
            </a:r>
            <a:r>
              <a:rPr lang="en-US" sz="2400" dirty="0" smtClean="0"/>
              <a:t>- 1/2Σ</a:t>
            </a:r>
            <a:r>
              <a:rPr lang="en-US" sz="2400" baseline="-25000" dirty="0" smtClean="0"/>
              <a:t>j,k </a:t>
            </a:r>
            <a:r>
              <a:rPr lang="en-US" sz="2400" dirty="0"/>
              <a:t>(</a:t>
            </a:r>
            <a:r>
              <a:rPr lang="en-US" sz="2400" b="1" dirty="0" smtClean="0"/>
              <a:t>α</a:t>
            </a:r>
            <a:r>
              <a:rPr lang="en-US" sz="2400" b="1" baseline="-25000" dirty="0" smtClean="0"/>
              <a:t>j</a:t>
            </a:r>
            <a:r>
              <a:rPr lang="en-US" sz="2400" b="1" dirty="0" smtClean="0"/>
              <a:t>α</a:t>
            </a:r>
            <a:r>
              <a:rPr lang="en-US" sz="2400" b="1" baseline="-25000" dirty="0" smtClean="0"/>
              <a:t>k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baseline="-25000" dirty="0" smtClean="0"/>
              <a:t>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/>
              <a:t> x) </a:t>
            </a:r>
            <a:r>
              <a:rPr lang="en-US" sz="2400" dirty="0" smtClean="0"/>
              <a:t>}</a:t>
            </a:r>
            <a:br>
              <a:rPr lang="en-US" sz="2400" dirty="0" smtClean="0"/>
            </a:br>
            <a:r>
              <a:rPr lang="en-US" sz="2400" dirty="0" smtClean="0"/>
              <a:t>where 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≥0 and 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α</a:t>
            </a:r>
            <a:r>
              <a:rPr lang="en-US" sz="2800" baseline="-25000" dirty="0" err="1" smtClean="0"/>
              <a:t>j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=0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Quadratic problem: convex, tractable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α</a:t>
            </a:r>
            <a:r>
              <a:rPr lang="en-US" sz="2800" baseline="-25000" dirty="0" smtClean="0"/>
              <a:t>j</a:t>
            </a:r>
            <a:r>
              <a:rPr lang="en-US" sz="2800" dirty="0" smtClean="0"/>
              <a:t>&gt;0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support vector. For most j, we have </a:t>
            </a:r>
            <a:r>
              <a:rPr lang="en-US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=0.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Can replace </a:t>
            </a:r>
            <a:r>
              <a:rPr lang="en-US" sz="2800" dirty="0"/>
              <a:t>(</a:t>
            </a:r>
            <a:r>
              <a:rPr lang="en-US" sz="2800" baseline="-250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x) </a:t>
            </a:r>
            <a:r>
              <a:rPr lang="en-US" sz="2800" dirty="0" smtClean="0"/>
              <a:t> by other similarity metrics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16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7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Non-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the data are not linearly separable?</a:t>
            </a:r>
          </a:p>
          <a:p>
            <a:r>
              <a:rPr lang="en-US" sz="2800" dirty="0" smtClean="0"/>
              <a:t>recall: Can transform the data with basis functions so that they are linearly separable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39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Classification With Gaussian Basis Function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Bishop 4.12</a:t>
            </a:r>
            <a:endParaRPr lang="en-US" dirty="0"/>
          </a:p>
        </p:txBody>
      </p:sp>
      <p:pic>
        <p:nvPicPr>
          <p:cNvPr id="6" name="Content Placeholder 5" descr="Figure4.12a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5" b="-10965"/>
          <a:stretch>
            <a:fillRect/>
          </a:stretch>
        </p:blipFill>
        <p:spPr>
          <a:xfrm>
            <a:off x="914400" y="1447800"/>
            <a:ext cx="3749675" cy="4572000"/>
          </a:xfrm>
        </p:spPr>
      </p:pic>
      <p:pic>
        <p:nvPicPr>
          <p:cNvPr id="7" name="Content Placeholder 6" descr="Figure4.12b.pdf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6" b="-1097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33041" y="5629087"/>
            <a:ext cx="76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3D 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3950" y="5676126"/>
            <a:ext cx="387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φ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measures closeness to blue </a:t>
            </a:r>
            <a:r>
              <a:rPr lang="en-US" sz="2000" dirty="0" err="1" smtClean="0"/>
              <a:t>centre</a:t>
            </a:r>
            <a:endParaRPr lang="en-US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933950" y="1318915"/>
            <a:ext cx="387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φ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measures closeness to red </a:t>
            </a:r>
            <a:r>
              <a:rPr lang="en-US" sz="2000" dirty="0" err="1" smtClean="0"/>
              <a:t>centre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11296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Linearly Non-separable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Linearly Separable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kernel-machine-3D.tiff"/>
          <p:cNvPicPr>
            <a:picLocks noGrp="1" noChangeAspect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1961"/>
          <a:stretch>
            <a:fillRect/>
          </a:stretch>
        </p:blipFill>
        <p:spPr/>
      </p:pic>
      <p:pic>
        <p:nvPicPr>
          <p:cNvPr id="7" name="Picture 6" descr="kernel-machine-2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" y="2405913"/>
            <a:ext cx="3673462" cy="3673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1181459"/>
            <a:ext cx="349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</a:t>
            </a:r>
            <a:r>
              <a:rPr lang="en-US" sz="2400" dirty="0"/>
              <a:t>(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=0 is boundary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60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Naive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basis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dot product for basis functions</a:t>
            </a:r>
          </a:p>
          <a:p>
            <a:r>
              <a:rPr lang="en-US" dirty="0" smtClean="0"/>
              <a:t>Kernel  Trick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dot product for basis functions </a:t>
            </a:r>
            <a:r>
              <a:rPr lang="en-US" b="1" dirty="0" smtClean="0"/>
              <a:t>directly</a:t>
            </a:r>
            <a:r>
              <a:rPr lang="en-US" dirty="0" smtClean="0"/>
              <a:t> using similarity metric on </a:t>
            </a:r>
            <a:r>
              <a:rPr lang="en-US" b="1" dirty="0" smtClean="0"/>
              <a:t>original feature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Support Vector Machine Classification Formula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4430281"/>
              </p:ext>
            </p:extLst>
          </p:nvPr>
        </p:nvGraphicFramePr>
        <p:xfrm>
          <a:off x="914400" y="1832287"/>
          <a:ext cx="4663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(x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√2x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x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624" y="4430598"/>
            <a:ext cx="834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Exercise: show that </a:t>
            </a:r>
            <a:br>
              <a:rPr lang="en-US" sz="2800" dirty="0" smtClean="0"/>
            </a:br>
            <a:r>
              <a:rPr lang="en-US" sz="2800" dirty="0" smtClean="0"/>
              <a:t>(f1,f2,f3)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/>
              <a:t>(g1, g2,g3) = [(x1,x2)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/>
              <a:t> (z1,z2)]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1533830"/>
              </p:ext>
            </p:extLst>
          </p:nvPr>
        </p:nvGraphicFramePr>
        <p:xfrm>
          <a:off x="914400" y="3146866"/>
          <a:ext cx="4663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(z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(z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√2z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z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62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43397"/>
          </a:xfrm>
        </p:spPr>
        <p:txBody>
          <a:bodyPr/>
          <a:lstStyle/>
          <a:p>
            <a:r>
              <a:rPr lang="en-US" dirty="0" smtClean="0"/>
              <a:t>A kernel converts distance to similarity</a:t>
            </a:r>
          </a:p>
          <a:p>
            <a:r>
              <a:rPr lang="en-US" dirty="0" smtClean="0"/>
              <a:t>E.g. K(d) = max{0,1-(2|x|/10)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5" name="Picture 4" descr="kern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89" y="2609568"/>
            <a:ext cx="3361711" cy="2348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60" y="5198419"/>
            <a:ext cx="81805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also define kernels directly as similarity metrics: K(</a:t>
            </a:r>
            <a:r>
              <a:rPr lang="en-US" sz="2400" b="1" dirty="0" err="1" smtClean="0"/>
              <a:t>x,z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Many kernels exist, e.g. for vectors, matrices, strings, graphs, images....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562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Mercer’s Theorem (1909)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any reasonable kernel K, there is a set of basis functions F such that K(</a:t>
            </a:r>
            <a:r>
              <a:rPr lang="en-US" dirty="0" err="1" smtClean="0"/>
              <a:t>x,z</a:t>
            </a:r>
            <a:r>
              <a:rPr lang="en-US" dirty="0" smtClean="0"/>
              <a:t>) = F(x)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F(z).</a:t>
            </a:r>
          </a:p>
          <a:p>
            <a:r>
              <a:rPr lang="en-US" dirty="0" smtClean="0"/>
              <a:t>In words, the kernel computes the dot product in basis function space without actually computing the basis functions!</a:t>
            </a:r>
          </a:p>
          <a:p>
            <a:r>
              <a:rPr lang="en-US" dirty="0" smtClean="0"/>
              <a:t>For SMVS, this means that we can find the support vectors for non-separable problems </a:t>
            </a:r>
            <a:r>
              <a:rPr lang="en-US" i="1" dirty="0" smtClean="0"/>
              <a:t>without having to compute basis functions.</a:t>
            </a:r>
          </a:p>
          <a:p>
            <a:r>
              <a:rPr lang="en-US" dirty="0" smtClean="0"/>
              <a:t>Set of basis functions can be very large, even infinite.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8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99955"/>
          </a:xfrm>
        </p:spPr>
        <p:txBody>
          <a:bodyPr/>
          <a:lstStyle/>
          <a:p>
            <a:r>
              <a:rPr lang="en-US" dirty="0" smtClean="0"/>
              <a:t>SVM with Gaussian kernel K(</a:t>
            </a:r>
            <a:r>
              <a:rPr lang="en-US" dirty="0" err="1" smtClean="0"/>
              <a:t>x,z</a:t>
            </a:r>
            <a:r>
              <a:rPr lang="en-US" dirty="0" smtClean="0"/>
              <a:t>) = </a:t>
            </a:r>
            <a:r>
              <a:rPr lang="en-US" dirty="0" err="1" smtClean="0"/>
              <a:t>exp</a:t>
            </a:r>
            <a:r>
              <a:rPr lang="en-US" dirty="0" smtClean="0"/>
              <a:t>{- </a:t>
            </a:r>
            <a:r>
              <a:rPr lang="en-US" dirty="0" err="1" smtClean="0"/>
              <a:t>dist</a:t>
            </a:r>
            <a:r>
              <a:rPr lang="en-US" dirty="0" smtClean="0"/>
              <a:t>(</a:t>
            </a:r>
            <a:r>
              <a:rPr lang="en-US" dirty="0" err="1" smtClean="0"/>
              <a:t>x,z</a:t>
            </a:r>
            <a:r>
              <a:rPr lang="en-US" dirty="0" smtClean="0"/>
              <a:t>)/2σ</a:t>
            </a:r>
            <a:r>
              <a:rPr lang="en-US" baseline="30000" dirty="0" smtClean="0"/>
              <a:t>2</a:t>
            </a:r>
            <a:r>
              <a:rPr lang="en-US" dirty="0" smtClean="0"/>
              <a:t>}</a:t>
            </a:r>
          </a:p>
          <a:p>
            <a:r>
              <a:rPr lang="en-US" dirty="0" smtClean="0"/>
              <a:t>Support vectors circled</a:t>
            </a:r>
          </a:p>
          <a:p>
            <a:r>
              <a:rPr lang="en-US" dirty="0" smtClean="0"/>
              <a:t>Linear decision boundary in basis function space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/>
              <a:t>non-linear in original feature space</a:t>
            </a:r>
            <a:endParaRPr lang="en-US" dirty="0"/>
          </a:p>
        </p:txBody>
      </p:sp>
      <p:pic>
        <p:nvPicPr>
          <p:cNvPr id="5" name="Picture 4" descr="Figure7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48" y="3401549"/>
            <a:ext cx="3711627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21873"/>
          </a:xfrm>
        </p:spPr>
        <p:txBody>
          <a:bodyPr/>
          <a:lstStyle/>
          <a:p>
            <a:r>
              <a:rPr lang="en-US" dirty="0" smtClean="0"/>
              <a:t>SVM trained using cubic polynomial kernel </a:t>
            </a:r>
            <a:br>
              <a:rPr lang="en-US" dirty="0" smtClean="0"/>
            </a:br>
            <a:r>
              <a:rPr lang="en-US" dirty="0" smtClean="0"/>
              <a:t>K(</a:t>
            </a:r>
            <a:r>
              <a:rPr lang="en-US" b="1" dirty="0" err="1" smtClean="0"/>
              <a:t>x,z</a:t>
            </a:r>
            <a:r>
              <a:rPr lang="en-US" dirty="0" smtClean="0"/>
              <a:t>) = 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/>
              <a:t> </a:t>
            </a:r>
            <a:r>
              <a:rPr lang="en-US" sz="2400" b="1" dirty="0" smtClean="0"/>
              <a:t>z</a:t>
            </a:r>
            <a:r>
              <a:rPr lang="en-US" sz="2400" dirty="0" smtClean="0"/>
              <a:t> +1)</a:t>
            </a:r>
            <a:r>
              <a:rPr lang="en-US" sz="2400" baseline="30000" dirty="0" smtClean="0"/>
              <a:t>3</a:t>
            </a:r>
            <a:endParaRPr lang="en-US" baseline="30000" dirty="0"/>
          </a:p>
        </p:txBody>
      </p:sp>
      <p:pic>
        <p:nvPicPr>
          <p:cNvPr id="5" name="Picture 4" descr="poly3_sep_burg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" y="2569673"/>
            <a:ext cx="2790980" cy="2555596"/>
          </a:xfrm>
          <a:prstGeom prst="rect">
            <a:avLst/>
          </a:prstGeom>
        </p:spPr>
      </p:pic>
      <p:pic>
        <p:nvPicPr>
          <p:cNvPr id="6" name="Picture 5" descr="poly3_nonsep_burg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18" y="2569673"/>
            <a:ext cx="2877952" cy="264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21" y="5493784"/>
            <a:ext cx="320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linearly separable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4718" y="5513270"/>
            <a:ext cx="320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linearly separable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8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Nearest </a:t>
            </a:r>
            <a:r>
              <a:rPr lang="en-US" dirty="0" err="1" smtClean="0"/>
              <a:t>Neighbour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08747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5-nearest </a:t>
            </a:r>
            <a:r>
              <a:rPr lang="en-US" sz="2800" dirty="0" err="1" smtClean="0"/>
              <a:t>neighbour</a:t>
            </a:r>
            <a:r>
              <a:rPr lang="en-US" sz="2800" dirty="0"/>
              <a:t> </a:t>
            </a:r>
            <a:r>
              <a:rPr lang="en-US" sz="2800" dirty="0" smtClean="0"/>
              <a:t>classifies green point as </a:t>
            </a:r>
            <a:r>
              <a:rPr lang="en-US" sz="2800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sz="2800" dirty="0" smtClean="0"/>
              <a:t>But the red triangles are much closer</a:t>
            </a:r>
          </a:p>
          <a:p>
            <a:r>
              <a:rPr lang="en-US" sz="2800" dirty="0" smtClean="0"/>
              <a:t>Could consider a </a:t>
            </a:r>
            <a:r>
              <a:rPr lang="en-US" sz="2800" i="1" dirty="0" smtClean="0"/>
              <a:t>weighted average vote </a:t>
            </a:r>
            <a:r>
              <a:rPr lang="en-US" sz="2800" dirty="0" smtClean="0"/>
              <a:t>where closer data points count for more</a:t>
            </a:r>
            <a:endParaRPr lang="en-US" sz="2800" dirty="0"/>
          </a:p>
        </p:txBody>
      </p:sp>
      <p:pic>
        <p:nvPicPr>
          <p:cNvPr id="5" name="Picture 4" descr="knn-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3" y="1447800"/>
            <a:ext cx="4885267" cy="44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1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Weighted Vote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Vector Machine provide a form of weighted average vote</a:t>
            </a:r>
          </a:p>
          <a:p>
            <a:r>
              <a:rPr lang="en-US" dirty="0" smtClean="0"/>
              <a:t>To understand the motivation, let’s consider the challenges in developing the idea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Measuring closeness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Encoding class labels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Restricting the vote to important data 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Closeness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32473"/>
          </a:xfrm>
        </p:spPr>
        <p:txBody>
          <a:bodyPr/>
          <a:lstStyle/>
          <a:p>
            <a:r>
              <a:rPr lang="en-US" dirty="0" smtClean="0"/>
              <a:t>How to quantify how close a data point is to the query point?</a:t>
            </a:r>
          </a:p>
          <a:p>
            <a:r>
              <a:rPr lang="en-US" dirty="0" smtClean="0"/>
              <a:t>Can use a kernel to converts distances to similarity/closeness</a:t>
            </a:r>
          </a:p>
          <a:p>
            <a:pPr lvl="1"/>
            <a:r>
              <a:rPr lang="en-US" dirty="0" smtClean="0"/>
              <a:t>More on that later</a:t>
            </a:r>
          </a:p>
          <a:p>
            <a:r>
              <a:rPr lang="en-US" dirty="0" smtClean="0"/>
              <a:t>For now we use the dot product (x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Measures the cosine of the angle between two vectors</a:t>
            </a:r>
          </a:p>
          <a:p>
            <a:pPr lvl="1"/>
            <a:r>
              <a:rPr lang="en-US" dirty="0" smtClean="0"/>
              <a:t>For centered vectors, measures their covariance</a:t>
            </a:r>
          </a:p>
          <a:p>
            <a:r>
              <a:rPr lang="en-US" dirty="0" smtClean="0"/>
              <a:t>Possible classification formula (not yet final)</a:t>
            </a:r>
          </a:p>
          <a:p>
            <a:pPr marL="320040" lvl="1" indent="0">
              <a:buNone/>
            </a:pPr>
            <a:r>
              <a:rPr lang="en-US" sz="2800" dirty="0" smtClean="0"/>
              <a:t>h(x) = [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/>
              <a:t>(x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 smtClean="0"/>
              <a:t>)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] - b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42586" y="5035967"/>
            <a:ext cx="1447093" cy="786568"/>
            <a:chOff x="3809692" y="5035967"/>
            <a:chExt cx="1447093" cy="786568"/>
          </a:xfrm>
        </p:grpSpPr>
        <p:sp>
          <p:nvSpPr>
            <p:cNvPr id="5" name="TextBox 4"/>
            <p:cNvSpPr txBox="1"/>
            <p:nvPr/>
          </p:nvSpPr>
          <p:spPr>
            <a:xfrm>
              <a:off x="3809692" y="5360870"/>
              <a:ext cx="1447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bias term</a:t>
              </a:r>
              <a:endParaRPr lang="en-US" sz="2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11745" y="5035967"/>
              <a:ext cx="29532" cy="4135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0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Class Labels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239021" cy="4572000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Consider the average vote</a:t>
            </a:r>
            <a:br>
              <a:rPr lang="en-US" sz="2800" dirty="0" smtClean="0"/>
            </a:b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/>
              <a:t>(x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endParaRPr lang="en-US" sz="2800" baseline="-250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If negative class labels are encoded as y = 0, they just disappear in the sum.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Solution: encode the negative class as y = -1.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(we’re just pretending these are real numbers anyway)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positive </a:t>
            </a:r>
            <a:r>
              <a:rPr lang="en-US" sz="2800" dirty="0" err="1" smtClean="0"/>
              <a:t>neighbours</a:t>
            </a:r>
            <a:r>
              <a:rPr lang="en-US" sz="2800" dirty="0" smtClean="0"/>
              <a:t> vote for the positive class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negative </a:t>
            </a:r>
            <a:r>
              <a:rPr lang="en-US" sz="2800" dirty="0" err="1" smtClean="0"/>
              <a:t>neighbours</a:t>
            </a:r>
            <a:r>
              <a:rPr lang="en-US" sz="2800" dirty="0" smtClean="0"/>
              <a:t> vote for the negative class</a:t>
            </a:r>
            <a:endParaRPr lang="en-US" sz="2800" dirty="0"/>
          </a:p>
        </p:txBody>
      </p:sp>
      <p:pic>
        <p:nvPicPr>
          <p:cNvPr id="5" name="Picture 4" descr="knn-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30" y="1580714"/>
            <a:ext cx="3482970" cy="31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2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Importance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89648" cy="4297044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So does </a:t>
            </a:r>
            <a:r>
              <a:rPr lang="en-US" sz="2800" dirty="0"/>
              <a:t>h(x) = [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(x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] </a:t>
            </a:r>
            <a:r>
              <a:rPr lang="en-US" sz="2800" dirty="0" smtClean="0"/>
              <a:t>– b work?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Not really, because it sums over </a:t>
            </a:r>
            <a:r>
              <a:rPr lang="en-US" sz="2800" i="1" dirty="0" smtClean="0"/>
              <a:t>all </a:t>
            </a:r>
            <a:r>
              <a:rPr lang="en-US" sz="2800" dirty="0" smtClean="0"/>
              <a:t>instances</a:t>
            </a:r>
          </a:p>
          <a:p>
            <a:pPr marL="457200" lvl="1" indent="-4572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Computational problem: say I have 10K instances (e.g. movies). Need to compute dot product for all 10 K</a:t>
            </a:r>
          </a:p>
          <a:p>
            <a:pPr marL="731520" lvl="2" indent="-4572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400" dirty="0" smtClean="0"/>
              <a:t>Slow predictions</a:t>
            </a:r>
          </a:p>
          <a:p>
            <a:pPr marL="457200" lvl="1" indent="-4572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Statistical problem: the many distant instances dominate the few close ones </a:t>
            </a:r>
            <a:br>
              <a:rPr lang="en-US" sz="2800" dirty="0" smtClean="0"/>
            </a:b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get similar predictions for every data point</a:t>
            </a:r>
          </a:p>
          <a:p>
            <a:pPr marL="457200" lvl="1" indent="-457200">
              <a:spcBef>
                <a:spcPts val="58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SVM solution: </a:t>
            </a:r>
          </a:p>
          <a:p>
            <a:pPr marL="731520" lvl="2" indent="-457200">
              <a:spcBef>
                <a:spcPts val="58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600" b="1" dirty="0" smtClean="0"/>
              <a:t>add a weight α</a:t>
            </a:r>
            <a:r>
              <a:rPr lang="en-US" sz="2600" b="1" baseline="-25000" dirty="0" smtClean="0"/>
              <a:t>j</a:t>
            </a:r>
            <a:r>
              <a:rPr lang="en-US" sz="2600" b="1" dirty="0" smtClean="0"/>
              <a:t> for each data point</a:t>
            </a:r>
          </a:p>
          <a:p>
            <a:pPr marL="731520" lvl="2" indent="-457200">
              <a:spcBef>
                <a:spcPts val="58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600" dirty="0" smtClean="0"/>
              <a:t>enforce </a:t>
            </a:r>
            <a:r>
              <a:rPr lang="en-US" sz="2600" dirty="0" err="1" smtClean="0"/>
              <a:t>sparsity</a:t>
            </a:r>
            <a:r>
              <a:rPr lang="en-US" sz="2600" dirty="0" smtClean="0"/>
              <a:t> so that many data points get 0 weights</a:t>
            </a:r>
            <a:endParaRPr lang="en-US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38085" y="4363221"/>
            <a:ext cx="2248715" cy="523220"/>
            <a:chOff x="6438085" y="4363221"/>
            <a:chExt cx="2248715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6855232" y="4363221"/>
              <a:ext cx="1831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Big Idea!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438085" y="4607690"/>
              <a:ext cx="417147" cy="27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593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Classification Formula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4390" y="1447800"/>
            <a:ext cx="833241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Compute weighted </a:t>
            </a:r>
            <a:r>
              <a:rPr lang="en-US" sz="2800" dirty="0" err="1" smtClean="0"/>
              <a:t>thresholded</a:t>
            </a:r>
            <a:r>
              <a:rPr lang="en-US" sz="2800" dirty="0" smtClean="0"/>
              <a:t> vote = </a:t>
            </a:r>
            <a:br>
              <a:rPr lang="en-US" sz="2800" dirty="0" smtClean="0"/>
            </a:br>
            <a:r>
              <a:rPr lang="en-US" sz="2800" b="1" baseline="-25000" dirty="0" smtClean="0"/>
              <a:t> </a:t>
            </a:r>
            <a:r>
              <a:rPr lang="en-US" sz="2800" dirty="0" smtClean="0"/>
              <a:t>[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b="1" dirty="0"/>
              <a:t>α</a:t>
            </a:r>
            <a:r>
              <a:rPr lang="en-US" sz="2800" b="1" baseline="-25000" dirty="0"/>
              <a:t>j </a:t>
            </a:r>
            <a:r>
              <a:rPr lang="en-US" sz="2800" dirty="0" smtClean="0"/>
              <a:t>(</a:t>
            </a:r>
            <a:r>
              <a:rPr lang="en-US" sz="2800" dirty="0"/>
              <a:t>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] – b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If vote &gt; 0, label x as 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If vote &lt; 0, label x as negative</a:t>
            </a:r>
          </a:p>
          <a:p>
            <a:r>
              <a:rPr lang="en-US" sz="2800" dirty="0" smtClean="0"/>
              <a:t>In symbols h(x) = sign(</a:t>
            </a:r>
            <a:r>
              <a:rPr lang="en-US" sz="2800" b="1" baseline="-25000" dirty="0" smtClean="0"/>
              <a:t> </a:t>
            </a:r>
            <a:r>
              <a:rPr lang="en-US" sz="2800" dirty="0"/>
              <a:t>[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b="1" dirty="0"/>
              <a:t>α</a:t>
            </a:r>
            <a:r>
              <a:rPr lang="en-US" sz="2800" b="1" baseline="-25000" dirty="0"/>
              <a:t>j </a:t>
            </a:r>
            <a:r>
              <a:rPr lang="en-US" sz="2800" dirty="0" smtClean="0"/>
              <a:t>(</a:t>
            </a:r>
            <a:r>
              <a:rPr lang="en-US" sz="2800" dirty="0"/>
              <a:t>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] – </a:t>
            </a:r>
            <a:r>
              <a:rPr lang="en-US" sz="2800" dirty="0" smtClean="0"/>
              <a:t>b)</a:t>
            </a:r>
          </a:p>
          <a:p>
            <a:r>
              <a:rPr lang="en-US" sz="2800" dirty="0" smtClean="0"/>
              <a:t>How can we learn the weights  </a:t>
            </a:r>
            <a:r>
              <a:rPr lang="en-US" sz="2800" b="1" dirty="0" smtClean="0"/>
              <a:t>α</a:t>
            </a:r>
            <a:r>
              <a:rPr lang="en-US" sz="2800" b="1" baseline="-25000" dirty="0" smtClean="0"/>
              <a:t>j</a:t>
            </a:r>
            <a:r>
              <a:rPr lang="en-US" sz="2800" b="1" dirty="0" smtClean="0"/>
              <a:t>?</a:t>
            </a:r>
          </a:p>
          <a:p>
            <a:r>
              <a:rPr lang="en-US" sz="2800" dirty="0" smtClean="0"/>
              <a:t>Notice that the weights are like parameters, but more data points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 more weights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828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Importance Weights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3091</TotalTime>
  <Words>1030</Words>
  <Application>Microsoft Macintosh PowerPoint</Application>
  <PresentationFormat>On-screen Show (4:3)</PresentationFormat>
  <Paragraphs>158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Nonparametric Methods: Support Vector Machines</vt:lpstr>
      <vt:lpstr>The Support Vector Machine Classification Formula</vt:lpstr>
      <vt:lpstr>Weighted Nearest Neighbour?</vt:lpstr>
      <vt:lpstr>Issues for Weighted Vote</vt:lpstr>
      <vt:lpstr>Measuring Closeness</vt:lpstr>
      <vt:lpstr>Encoding Class Labels</vt:lpstr>
      <vt:lpstr>Global Importance </vt:lpstr>
      <vt:lpstr>SVM Classification Formula</vt:lpstr>
      <vt:lpstr>Learning Importance Weights</vt:lpstr>
      <vt:lpstr>SVMs Are Linear Classifiers</vt:lpstr>
      <vt:lpstr>Important Points for Linear Classifiers</vt:lpstr>
      <vt:lpstr>Line Drawing</vt:lpstr>
      <vt:lpstr>The Maximum Margin Classifier</vt:lpstr>
      <vt:lpstr>Objective Function</vt:lpstr>
      <vt:lpstr>The Kernel Trick</vt:lpstr>
      <vt:lpstr>Linear Non-Separability</vt:lpstr>
      <vt:lpstr>Linear Classification With Gaussian Basis Function </vt:lpstr>
      <vt:lpstr>Transformation</vt:lpstr>
      <vt:lpstr>The Kernel Trick</vt:lpstr>
      <vt:lpstr>Example</vt:lpstr>
      <vt:lpstr>Kernels</vt:lpstr>
      <vt:lpstr>Mercer’s Theorem (1909)</vt:lpstr>
      <vt:lpstr>Example 1</vt:lpstr>
      <vt:lpstr>Example 2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187</cp:revision>
  <dcterms:created xsi:type="dcterms:W3CDTF">2012-10-19T03:36:27Z</dcterms:created>
  <dcterms:modified xsi:type="dcterms:W3CDTF">2017-11-09T22:27:13Z</dcterms:modified>
</cp:coreProperties>
</file>