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5" r:id="rId3"/>
    <p:sldId id="276" r:id="rId4"/>
    <p:sldId id="278" r:id="rId5"/>
    <p:sldId id="277" r:id="rId6"/>
    <p:sldId id="262" r:id="rId7"/>
    <p:sldId id="274" r:id="rId8"/>
    <p:sldId id="279" r:id="rId9"/>
    <p:sldId id="283" r:id="rId10"/>
    <p:sldId id="280" r:id="rId11"/>
    <p:sldId id="281" r:id="rId12"/>
    <p:sldId id="282" r:id="rId13"/>
    <p:sldId id="284" r:id="rId14"/>
    <p:sldId id="272" r:id="rId15"/>
    <p:sldId id="285" r:id="rId16"/>
    <p:sldId id="268" r:id="rId17"/>
    <p:sldId id="270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9" r:id="rId26"/>
    <p:sldId id="293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6F12FE3-A364-4A40-AC57-DEFA9FAB6ECC}">
          <p14:sldIdLst>
            <p14:sldId id="256"/>
          </p14:sldIdLst>
        </p14:section>
        <p14:section name="Sequential Prediction Problems" id="{F97950A0-1C0E-8F47-8D22-A124C2CFAF30}">
          <p14:sldIdLst>
            <p14:sldId id="275"/>
            <p14:sldId id="276"/>
            <p14:sldId id="278"/>
            <p14:sldId id="277"/>
          </p14:sldIdLst>
        </p14:section>
        <p14:section name="Sequential Models" id="{12F488E4-8F8D-7547-915B-232F6AD2EAD3}">
          <p14:sldIdLst>
            <p14:sldId id="262"/>
            <p14:sldId id="274"/>
            <p14:sldId id="279"/>
            <p14:sldId id="283"/>
            <p14:sldId id="280"/>
            <p14:sldId id="281"/>
            <p14:sldId id="282"/>
            <p14:sldId id="284"/>
            <p14:sldId id="272"/>
            <p14:sldId id="285"/>
            <p14:sldId id="268"/>
            <p14:sldId id="270"/>
            <p14:sldId id="286"/>
            <p14:sldId id="287"/>
            <p14:sldId id="288"/>
            <p14:sldId id="289"/>
            <p14:sldId id="290"/>
            <p14:sldId id="291"/>
            <p14:sldId id="292"/>
            <p14:sldId id="269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11" autoAdjust="0"/>
  </p:normalViewPr>
  <p:slideViewPr>
    <p:cSldViewPr snapToGrid="0" snapToObjects="1">
      <p:cViewPr varScale="1">
        <p:scale>
          <a:sx n="79" d="100"/>
          <a:sy n="79" d="100"/>
        </p:scale>
        <p:origin x="-2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2017-11-28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2017-11-28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use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insert slide number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under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Footer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, that text box only displays the slide number, not the total number of slides. So I use a new textbox for the slide number in the master.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This is a version of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Equity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.</a:t>
            </a: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21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infer rain from umbrellas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100%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infer rain from umbrellas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6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Discussion: does</a:t>
            </a:r>
            <a:r>
              <a:rPr lang="en-US" baseline="0"/>
              <a:t> Markov assumption hold in basketball example?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3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0E230E-364A-9E44-A989-A711673EDF45}" type="datetime1">
              <a:t>2017-11-28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E18-38F3-D649-B2AC-312ED30FC9A2}" type="datetime1">
              <a:t>2017-11-28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1159-5714-7147-8E77-63B660745B0B}" type="datetime1">
              <a:t>2017-11-28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6D2C-1638-E341-A64B-5C34A832398D}" type="datetime1">
              <a:t>2017-11-28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73430-D935-C64C-8CB9-050172A9A50A}" type="datetime1">
              <a:t>2017-11-28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73D-8D15-DA4B-9C4F-1B676A985D4E}" type="datetime1">
              <a:t>2017-11-28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BFA-C586-9347-9B38-E9883A09202C}" type="datetime1">
              <a:t>2017-11-28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2729-3AF9-A14D-A390-415F7F4691CF}" type="datetime1">
              <a:t>2017-11-28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D824-C3EC-A343-AB4B-CBFC5E6319A1}" type="datetime1">
              <a:t>2017-11-28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98DD6-0B68-1B49-987A-D84994D119A4}" type="datetime1">
              <a:t>2017-11-28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88539-6CD5-D94C-83C5-93D3A0A4F29A}" type="datetime1">
              <a:t>2017-11-28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AA3EFA75-0074-3944-AF54-78AB0272A822}" type="datetime1">
              <a:t>2017-11-28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yisongyue.com/bballpredict/" TargetMode="External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isneyresearch.com/publication/data-driven-ghostin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oschulte1/Dropbox/726/slides/figures/rnn-example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oschulte1/Dropbox/726/slides/figures/rnn-prediction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Franklin Gothic Book" charset="0"/>
              </a:rPr>
              <a:t>Learning With Sequential Data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8" y="247864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020888" y="360985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Oliver Schulte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Simon Fraser </a:t>
            </a:r>
            <a:r>
              <a:rPr lang="en-CA" dirty="0" smtClean="0">
                <a:latin typeface="Perpetua" pitchFamily="18" charset="0"/>
              </a:rPr>
              <a:t>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 smtClean="0">
                <a:latin typeface="Perpetua" pitchFamily="18" charset="0"/>
              </a:rPr>
              <a:t>CMPT 726</a:t>
            </a:r>
            <a:endParaRPr lang="en-CA" dirty="0">
              <a:latin typeface="Perpetua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CA" dirty="0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DBN for Robot Motion and Sensors</a:t>
            </a:r>
            <a:endParaRPr lang="en-US" dirty="0"/>
          </a:p>
        </p:txBody>
      </p:sp>
      <p:pic>
        <p:nvPicPr>
          <p:cNvPr id="4" name="Content Placeholder 3" descr="robot-dbn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16" r="-48816"/>
          <a:stretch>
            <a:fillRect/>
          </a:stretch>
        </p:blipFill>
        <p:spPr>
          <a:xfrm>
            <a:off x="914400" y="2478446"/>
            <a:ext cx="6757868" cy="3975217"/>
          </a:xfrm>
        </p:spPr>
      </p:pic>
      <p:grpSp>
        <p:nvGrpSpPr>
          <p:cNvPr id="12" name="Group 11"/>
          <p:cNvGrpSpPr/>
          <p:nvPr/>
        </p:nvGrpSpPr>
        <p:grpSpPr>
          <a:xfrm>
            <a:off x="2810733" y="2602657"/>
            <a:ext cx="6235672" cy="3749026"/>
            <a:chOff x="2810733" y="2602657"/>
            <a:chExt cx="6235672" cy="3749026"/>
          </a:xfrm>
        </p:grpSpPr>
        <p:sp>
          <p:nvSpPr>
            <p:cNvPr id="8" name="TextBox 7"/>
            <p:cNvSpPr txBox="1"/>
            <p:nvPr/>
          </p:nvSpPr>
          <p:spPr>
            <a:xfrm>
              <a:off x="5746393" y="5982351"/>
              <a:ext cx="330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noisy position measurement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10733" y="2602657"/>
              <a:ext cx="5246709" cy="2922827"/>
              <a:chOff x="2810733" y="2602657"/>
              <a:chExt cx="5246709" cy="292282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10733" y="2602657"/>
                <a:ext cx="1832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battery meter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46393" y="5156152"/>
                <a:ext cx="2311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actual position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46393" y="4340364"/>
                <a:ext cx="2023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actual velocity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30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pic>
        <p:nvPicPr>
          <p:cNvPr id="4" name="Content Placeholder 3" descr="robot-dbn1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16" r="-48816"/>
          <a:stretch>
            <a:fillRect/>
          </a:stretch>
        </p:blipFill>
        <p:spPr>
          <a:xfrm>
            <a:off x="914400" y="2446296"/>
            <a:ext cx="6757868" cy="3975217"/>
          </a:xfrm>
        </p:spPr>
      </p:pic>
      <p:grpSp>
        <p:nvGrpSpPr>
          <p:cNvPr id="12" name="Group 11"/>
          <p:cNvGrpSpPr/>
          <p:nvPr/>
        </p:nvGrpSpPr>
        <p:grpSpPr>
          <a:xfrm>
            <a:off x="2810733" y="2602657"/>
            <a:ext cx="6235672" cy="3749026"/>
            <a:chOff x="2810733" y="2602657"/>
            <a:chExt cx="6235672" cy="3749026"/>
          </a:xfrm>
        </p:grpSpPr>
        <p:sp>
          <p:nvSpPr>
            <p:cNvPr id="8" name="TextBox 7"/>
            <p:cNvSpPr txBox="1"/>
            <p:nvPr/>
          </p:nvSpPr>
          <p:spPr>
            <a:xfrm>
              <a:off x="5746393" y="5982351"/>
              <a:ext cx="330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noisy position measurement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10733" y="2602657"/>
              <a:ext cx="5246709" cy="2922827"/>
              <a:chOff x="2810733" y="2602657"/>
              <a:chExt cx="5246709" cy="292282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810733" y="2602657"/>
                <a:ext cx="1832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battery meter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46393" y="5156152"/>
                <a:ext cx="2311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actual position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746393" y="4340364"/>
                <a:ext cx="20233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actual velocity</a:t>
                </a:r>
                <a:endParaRPr lang="en-US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76851" y="1428048"/>
            <a:ext cx="82614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+mn-lt"/>
              </a:rPr>
              <a:t>For continuous children, assume a linear model with Gaussian noise (i.e. regression)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200" dirty="0" smtClean="0">
                <a:latin typeface="+mn-lt"/>
              </a:rPr>
              <a:t>leads to efficient inference (see text for details)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38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and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568102" cy="1998117"/>
          </a:xfrm>
        </p:spPr>
        <p:txBody>
          <a:bodyPr/>
          <a:lstStyle/>
          <a:p>
            <a:r>
              <a:rPr lang="en-US" dirty="0" smtClean="0"/>
              <a:t>Filtering: replace noisy position observation Z</a:t>
            </a:r>
            <a:r>
              <a:rPr lang="en-US" baseline="-25000" dirty="0" smtClean="0"/>
              <a:t>t+1</a:t>
            </a:r>
            <a:r>
              <a:rPr lang="en-US" dirty="0" smtClean="0"/>
              <a:t> by estimated (filtered) position based on P(X</a:t>
            </a:r>
            <a:r>
              <a:rPr lang="en-US" baseline="-25000" dirty="0" smtClean="0"/>
              <a:t>t+1</a:t>
            </a:r>
            <a:r>
              <a:rPr lang="en-US" dirty="0" smtClean="0"/>
              <a:t>|X</a:t>
            </a:r>
            <a:r>
              <a:rPr lang="en-US" baseline="-25000" dirty="0" smtClean="0"/>
              <a:t>0:t</a:t>
            </a:r>
            <a:r>
              <a:rPr lang="en-US" dirty="0" smtClean="0"/>
              <a:t>,Z</a:t>
            </a:r>
            <a:r>
              <a:rPr lang="en-US" baseline="-25000" dirty="0" smtClean="0"/>
              <a:t>0:t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Used in many tracking applications, originally radar, also missiles, vehicles, submarines, ...</a:t>
            </a:r>
            <a:endParaRPr lang="en-US" dirty="0"/>
          </a:p>
        </p:txBody>
      </p:sp>
      <p:pic>
        <p:nvPicPr>
          <p:cNvPr id="4" name="Picture 3" descr="kalman-trac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02" y="1907443"/>
            <a:ext cx="4344816" cy="4266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659" y="6173501"/>
            <a:ext cx="343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= mean   </a:t>
            </a:r>
            <a:r>
              <a:rPr lang="en-US" dirty="0" err="1" smtClean="0"/>
              <a:t>elipse</a:t>
            </a:r>
            <a:r>
              <a:rPr lang="en-US" dirty="0" smtClean="0"/>
              <a:t> =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6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1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Learning for </a:t>
            </a:r>
            <a:r>
              <a:rPr lang="en-US" dirty="0" smtClean="0"/>
              <a:t>Transition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Maximum likelihood: use transition frequencies</a:t>
            </a:r>
          </a:p>
          <a:p>
            <a:r>
              <a:rPr lang="en-US" dirty="0" smtClean="0"/>
              <a:t>Simply count </a:t>
            </a:r>
            <a:r>
              <a:rPr lang="en-US" dirty="0" smtClean="0"/>
              <a:t>number of satisfying sequences</a:t>
            </a:r>
            <a:br>
              <a:rPr lang="en-US" dirty="0" smtClean="0"/>
            </a:br>
            <a:r>
              <a:rPr lang="en-US" sz="2400" dirty="0" smtClean="0"/>
              <a:t>P</a:t>
            </a:r>
            <a:r>
              <a:rPr lang="en-US" sz="2400" dirty="0"/>
              <a:t>(</a:t>
            </a:r>
            <a:r>
              <a:rPr lang="en-US" sz="2400" b="1" dirty="0"/>
              <a:t>X</a:t>
            </a:r>
            <a:r>
              <a:rPr lang="en-US" sz="2400" baseline="-25000" dirty="0"/>
              <a:t>t+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=x|</a:t>
            </a:r>
            <a:r>
              <a:rPr lang="en-US" sz="2400" b="1" dirty="0"/>
              <a:t>X</a:t>
            </a:r>
            <a:r>
              <a:rPr lang="en-US" sz="2400" baseline="-25000" dirty="0"/>
              <a:t>0: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=</a:t>
            </a:r>
            <a:r>
              <a:rPr lang="en-US" sz="2400" b="1" dirty="0" smtClean="0"/>
              <a:t>x</a:t>
            </a:r>
            <a:r>
              <a:rPr lang="en-US" sz="2400" baseline="-25000" dirty="0"/>
              <a:t>0:t</a:t>
            </a:r>
            <a:r>
              <a:rPr lang="en-US" sz="2400" dirty="0" smtClean="0"/>
              <a:t>):= #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t</a:t>
            </a:r>
            <a:r>
              <a:rPr lang="en-US" sz="2400" baseline="-25000" dirty="0" smtClean="0"/>
              <a:t>+1</a:t>
            </a:r>
            <a:r>
              <a:rPr lang="en-US" sz="2400" dirty="0" smtClean="0"/>
              <a:t> = </a:t>
            </a:r>
            <a:r>
              <a:rPr lang="en-US" sz="2400" b="1" dirty="0" smtClean="0"/>
              <a:t>x</a:t>
            </a:r>
            <a:r>
              <a:rPr lang="en-US" sz="2400" dirty="0" smtClean="0"/>
              <a:t>,</a:t>
            </a:r>
            <a:r>
              <a:rPr lang="en-US" sz="2400" b="1" dirty="0"/>
              <a:t> X</a:t>
            </a:r>
            <a:r>
              <a:rPr lang="en-US" sz="2400" baseline="-25000" dirty="0"/>
              <a:t>0:t</a:t>
            </a:r>
            <a:r>
              <a:rPr lang="en-US" sz="2400" dirty="0"/>
              <a:t>=</a:t>
            </a:r>
            <a:r>
              <a:rPr lang="en-US" sz="2400" b="1" dirty="0"/>
              <a:t>x</a:t>
            </a:r>
            <a:r>
              <a:rPr lang="en-US" sz="2400" baseline="-25000" dirty="0"/>
              <a:t>0:t</a:t>
            </a:r>
            <a:r>
              <a:rPr lang="en-US" sz="2400" dirty="0"/>
              <a:t>)/#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baseline="-25000" dirty="0"/>
              <a:t>:t</a:t>
            </a:r>
            <a:r>
              <a:rPr lang="en-US" sz="2400" dirty="0"/>
              <a:t>=</a:t>
            </a:r>
            <a:r>
              <a:rPr lang="en-US" sz="2400" b="1" dirty="0"/>
              <a:t>x</a:t>
            </a:r>
            <a:r>
              <a:rPr lang="en-US" sz="2400" baseline="-25000" dirty="0"/>
              <a:t>0:t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e.g. P(Umbrella</a:t>
            </a:r>
            <a:r>
              <a:rPr lang="en-US" sz="2400" baseline="-25000" dirty="0" smtClean="0"/>
              <a:t>t+1</a:t>
            </a:r>
            <a:r>
              <a:rPr lang="en-US" sz="2400" dirty="0" smtClean="0"/>
              <a:t> = </a:t>
            </a:r>
            <a:r>
              <a:rPr lang="en-US" sz="2400" dirty="0" err="1" smtClean="0"/>
              <a:t>true|Umbrella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=</a:t>
            </a:r>
            <a:r>
              <a:rPr lang="en-US" sz="2400" dirty="0" err="1" smtClean="0"/>
              <a:t>true,Rain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=true, Umbrella</a:t>
            </a:r>
            <a:r>
              <a:rPr lang="en-US" sz="2400" baseline="-25000" dirty="0" smtClean="0"/>
              <a:t>t-1</a:t>
            </a:r>
            <a:r>
              <a:rPr lang="en-US" sz="2400" dirty="0" smtClean="0"/>
              <a:t> = false, Rain</a:t>
            </a:r>
            <a:r>
              <a:rPr lang="en-US" sz="2400" baseline="-25000" dirty="0" smtClean="0"/>
              <a:t>t-1</a:t>
            </a:r>
            <a:r>
              <a:rPr lang="en-US" sz="2400" dirty="0" smtClean="0"/>
              <a:t>=true)=?</a:t>
            </a:r>
          </a:p>
          <a:p>
            <a:r>
              <a:rPr lang="en-US" sz="2400" dirty="0" smtClean="0"/>
              <a:t>Problems: </a:t>
            </a:r>
          </a:p>
          <a:p>
            <a:pPr lvl="1"/>
            <a:r>
              <a:rPr lang="en-US" sz="2200" dirty="0" smtClean="0"/>
              <a:t>curse of dimensionality: few sequences match a complete subsequence</a:t>
            </a:r>
          </a:p>
          <a:p>
            <a:pPr lvl="1"/>
            <a:r>
              <a:rPr lang="en-US" sz="2200" dirty="0" smtClean="0"/>
              <a:t>exponentially many transition probabilities to compute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3831"/>
              </p:ext>
            </p:extLst>
          </p:nvPr>
        </p:nvGraphicFramePr>
        <p:xfrm>
          <a:off x="1143423" y="5099103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Umbrella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94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Assumption </a:t>
            </a:r>
            <a:endParaRPr lang="en-US" dirty="0"/>
          </a:p>
        </p:txBody>
      </p:sp>
      <p:pic>
        <p:nvPicPr>
          <p:cNvPr id="4" name="Content Placeholder 3" descr="umbrella-1slice.tif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6" r="-13866"/>
          <a:stretch>
            <a:fillRect/>
          </a:stretch>
        </p:blipFill>
        <p:spPr>
          <a:xfrm>
            <a:off x="2059514" y="3498694"/>
            <a:ext cx="4511778" cy="2653987"/>
          </a:xfrm>
        </p:spPr>
      </p:pic>
      <p:sp>
        <p:nvSpPr>
          <p:cNvPr id="3" name="TextBox 2"/>
          <p:cNvSpPr txBox="1"/>
          <p:nvPr/>
        </p:nvSpPr>
        <p:spPr>
          <a:xfrm>
            <a:off x="301894" y="1624058"/>
            <a:ext cx="7880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For this DBN, to estimate probabilities for time t+1, need only consider events at time 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In symbols: </a:t>
            </a:r>
            <a:r>
              <a:rPr lang="en-US" sz="2400" dirty="0">
                <a:latin typeface="+mn-lt"/>
              </a:rPr>
              <a:t>P(</a:t>
            </a:r>
            <a:r>
              <a:rPr lang="en-US" sz="2400" b="1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t+1</a:t>
            </a:r>
            <a:r>
              <a:rPr lang="en-US" sz="2400" dirty="0">
                <a:latin typeface="+mn-lt"/>
              </a:rPr>
              <a:t>=x|</a:t>
            </a:r>
            <a:r>
              <a:rPr lang="en-US" sz="2400" b="1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0:t</a:t>
            </a:r>
            <a:r>
              <a:rPr lang="en-US" sz="2400" dirty="0">
                <a:latin typeface="+mn-lt"/>
              </a:rPr>
              <a:t>=</a:t>
            </a:r>
            <a:r>
              <a:rPr lang="en-US" sz="2400" b="1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0:t</a:t>
            </a:r>
            <a:r>
              <a:rPr lang="en-US" sz="2400" dirty="0" smtClean="0">
                <a:latin typeface="+mn-lt"/>
              </a:rPr>
              <a:t>) = </a:t>
            </a:r>
            <a:r>
              <a:rPr lang="en-US" sz="2400" dirty="0">
                <a:latin typeface="+mn-lt"/>
              </a:rPr>
              <a:t>P(</a:t>
            </a:r>
            <a:r>
              <a:rPr lang="en-US" sz="2400" b="1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t+1</a:t>
            </a:r>
            <a:r>
              <a:rPr lang="en-US" sz="2400" dirty="0">
                <a:latin typeface="+mn-lt"/>
              </a:rPr>
              <a:t>=</a:t>
            </a:r>
            <a:r>
              <a:rPr lang="en-US" sz="2400" dirty="0" err="1">
                <a:latin typeface="+mn-lt"/>
              </a:rPr>
              <a:t>x|</a:t>
            </a:r>
            <a:r>
              <a:rPr lang="en-US" sz="2400" b="1" dirty="0" err="1" smtClean="0">
                <a:latin typeface="+mn-lt"/>
              </a:rPr>
              <a:t>X</a:t>
            </a:r>
            <a:r>
              <a:rPr lang="en-US" sz="2400" baseline="-25000" dirty="0" err="1" smtClean="0">
                <a:latin typeface="+mn-lt"/>
              </a:rPr>
              <a:t>t</a:t>
            </a:r>
            <a:r>
              <a:rPr lang="en-US" sz="2400" dirty="0">
                <a:latin typeface="+mn-lt"/>
              </a:rPr>
              <a:t>=</a:t>
            </a:r>
            <a:r>
              <a:rPr lang="en-US" sz="2400" b="1" dirty="0" err="1" smtClean="0">
                <a:latin typeface="+mn-lt"/>
              </a:rPr>
              <a:t>x</a:t>
            </a:r>
            <a:r>
              <a:rPr lang="en-US" sz="2400" baseline="-25000" dirty="0" err="1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This is called the </a:t>
            </a:r>
            <a:r>
              <a:rPr lang="en-US" sz="2400" b="1" dirty="0" smtClean="0">
                <a:latin typeface="+mn-lt"/>
              </a:rPr>
              <a:t>Markov condition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7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Markov Assumption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Given the current (vector of) inputs, the next output is independent of the previous outputs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Example: </a:t>
            </a:r>
            <a:r>
              <a:rPr lang="en-US" dirty="0">
                <a:hlinkClick r:id="rId3"/>
              </a:rPr>
              <a:t>Basketball Prediction </a:t>
            </a:r>
            <a:r>
              <a:rPr lang="en-US" dirty="0"/>
              <a:t> (open in Chrome)</a:t>
            </a:r>
          </a:p>
          <a:p>
            <a:r>
              <a:rPr lang="en-US" i="1" dirty="0"/>
              <a:t>k</a:t>
            </a:r>
            <a:r>
              <a:rPr lang="en-US" dirty="0"/>
              <a:t>-order Markov process: next observation depends on </a:t>
            </a:r>
            <a:r>
              <a:rPr lang="en-US" i="1" dirty="0" smtClean="0"/>
              <a:t>k</a:t>
            </a:r>
            <a:r>
              <a:rPr lang="en-US" dirty="0" smtClean="0"/>
              <a:t> previous observations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/>
              <a:t>sliding window model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convolutional neural net</a:t>
            </a:r>
          </a:p>
        </p:txBody>
      </p:sp>
      <p:pic>
        <p:nvPicPr>
          <p:cNvPr id="2" name="Picture 1" descr="markov-processe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03" y="4716021"/>
            <a:ext cx="6900164" cy="18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Markov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many sequential domains, there is no fixed window size that makes previous events irrelevant</a:t>
            </a:r>
          </a:p>
          <a:p>
            <a:r>
              <a:rPr lang="en-US" dirty="0" smtClean="0"/>
              <a:t>e.g. sports: a penalty can have effects that last for the rest of the game</a:t>
            </a:r>
          </a:p>
          <a:p>
            <a:r>
              <a:rPr lang="en-US" dirty="0" smtClean="0"/>
              <a:t>Different strategy: cluster or </a:t>
            </a:r>
            <a:r>
              <a:rPr lang="en-US" i="1" dirty="0" smtClean="0"/>
              <a:t>summarize</a:t>
            </a:r>
            <a:r>
              <a:rPr lang="en-US" dirty="0" smtClean="0"/>
              <a:t> a sequence of previous events</a:t>
            </a:r>
          </a:p>
          <a:p>
            <a:r>
              <a:rPr lang="en-US" dirty="0" smtClean="0"/>
              <a:t>Predict next transition given the summary, not the entire previous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2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Hidden 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382731"/>
          </a:xfrm>
        </p:spPr>
        <p:txBody>
          <a:bodyPr/>
          <a:lstStyle/>
          <a:p>
            <a:r>
              <a:rPr lang="en-US" dirty="0" smtClean="0"/>
              <a:t>An observed sequence </a:t>
            </a:r>
            <a:r>
              <a:rPr lang="en-US" b="1" dirty="0" smtClean="0"/>
              <a:t>X</a:t>
            </a:r>
            <a:r>
              <a:rPr lang="en-US" baseline="-25000" dirty="0" smtClean="0"/>
              <a:t>0:t </a:t>
            </a:r>
            <a:r>
              <a:rPr lang="en-US" dirty="0" smtClean="0"/>
              <a:t>is assigned a cluster 1,...</a:t>
            </a:r>
            <a:r>
              <a:rPr lang="en-US" i="1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Cluster </a:t>
            </a:r>
            <a:r>
              <a:rPr lang="en-US" i="1" dirty="0" err="1" smtClean="0"/>
              <a:t>i</a:t>
            </a:r>
            <a:r>
              <a:rPr lang="en-US" dirty="0" smtClean="0"/>
              <a:t> is called the hidden state at time t written S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Recall general principle: given latent variables, observed variables are independent.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Given the hidden state at time t+1, the observation at time t+1 is independent of previous observations.</a:t>
            </a:r>
          </a:p>
          <a:p>
            <a:pPr>
              <a:buFont typeface="Arial"/>
              <a:buChar char="•"/>
            </a:pPr>
            <a:r>
              <a:rPr lang="en-US" dirty="0" smtClean="0"/>
              <a:t>In symbols P(</a:t>
            </a:r>
            <a:r>
              <a:rPr lang="en-US" b="1" dirty="0" smtClean="0"/>
              <a:t>X</a:t>
            </a:r>
            <a:r>
              <a:rPr lang="en-US" baseline="-25000" dirty="0" smtClean="0"/>
              <a:t>t+1</a:t>
            </a:r>
            <a:r>
              <a:rPr lang="en-US" dirty="0" smtClean="0"/>
              <a:t>|</a:t>
            </a:r>
            <a:r>
              <a:rPr lang="en-US" b="1" dirty="0"/>
              <a:t>X</a:t>
            </a:r>
            <a:r>
              <a:rPr lang="en-US" baseline="-25000" dirty="0"/>
              <a:t>0:</a:t>
            </a:r>
            <a:r>
              <a:rPr lang="en-US" baseline="-25000" dirty="0" smtClean="0"/>
              <a:t>t</a:t>
            </a:r>
            <a:r>
              <a:rPr lang="en-US" dirty="0" smtClean="0"/>
              <a:t>,S</a:t>
            </a:r>
            <a:r>
              <a:rPr lang="en-US" baseline="-25000" dirty="0" smtClean="0"/>
              <a:t>t+1</a:t>
            </a:r>
            <a:r>
              <a:rPr lang="en-US" dirty="0" smtClean="0"/>
              <a:t>) = </a:t>
            </a:r>
            <a:r>
              <a:rPr lang="en-US" dirty="0"/>
              <a:t>P(</a:t>
            </a:r>
            <a:r>
              <a:rPr lang="en-US" b="1" dirty="0"/>
              <a:t>X</a:t>
            </a:r>
            <a:r>
              <a:rPr lang="en-US" baseline="-25000" dirty="0"/>
              <a:t>t+1</a:t>
            </a:r>
            <a:r>
              <a:rPr lang="en-US" dirty="0" smtClean="0"/>
              <a:t>|S</a:t>
            </a:r>
            <a:r>
              <a:rPr lang="en-US" baseline="-25000" dirty="0" smtClean="0"/>
              <a:t>t</a:t>
            </a:r>
            <a:r>
              <a:rPr lang="en-US" baseline="-25000" dirty="0"/>
              <a:t>+1</a:t>
            </a:r>
            <a:r>
              <a:rPr lang="en-US" dirty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635" y="5715433"/>
            <a:ext cx="687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X</a:t>
            </a:r>
            <a:r>
              <a:rPr lang="en-US" baseline="-25000" dirty="0" smtClean="0">
                <a:latin typeface="+mn-lt"/>
              </a:rPr>
              <a:t>t+1</a:t>
            </a:r>
            <a:endParaRPr lang="en-US" baseline="-25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4331" y="5715433"/>
            <a:ext cx="687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X</a:t>
            </a:r>
            <a:r>
              <a:rPr lang="en-US" baseline="-25000" dirty="0" err="1" smtClean="0">
                <a:latin typeface="+mn-lt"/>
              </a:rPr>
              <a:t>t</a:t>
            </a:r>
            <a:endParaRPr lang="en-US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331" y="4887782"/>
            <a:ext cx="68706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t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6635" y="4887782"/>
            <a:ext cx="68706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t+1</a:t>
            </a:r>
            <a:endParaRPr lang="en-US" baseline="-25000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8" idx="2"/>
            <a:endCxn id="7" idx="0"/>
          </p:cNvCxnSpPr>
          <p:nvPr/>
        </p:nvCxnSpPr>
        <p:spPr>
          <a:xfrm>
            <a:off x="2067865" y="5257114"/>
            <a:ext cx="0" cy="458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6" idx="0"/>
          </p:cNvCxnSpPr>
          <p:nvPr/>
        </p:nvCxnSpPr>
        <p:spPr>
          <a:xfrm>
            <a:off x="3050169" y="5257114"/>
            <a:ext cx="0" cy="458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2411399" y="5072448"/>
            <a:ext cx="2952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2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world changes over time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Values of random variables are different at different times</a:t>
            </a:r>
          </a:p>
          <a:p>
            <a:pPr>
              <a:buFont typeface="Arial"/>
              <a:buChar char="•"/>
            </a:pPr>
            <a:r>
              <a:rPr lang="en-US" dirty="0" smtClean="0"/>
              <a:t>Examples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Video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Event Logs, Sports Data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Weather</a:t>
            </a:r>
          </a:p>
          <a:p>
            <a:pPr>
              <a:buFont typeface="Arial"/>
              <a:buChar char="•"/>
            </a:pPr>
            <a:r>
              <a:rPr lang="en-US" dirty="0" smtClean="0"/>
              <a:t>Assume discrete time steps 1, 2,3,...</a:t>
            </a:r>
          </a:p>
          <a:p>
            <a:pPr>
              <a:buFont typeface="Arial"/>
              <a:buChar char="•"/>
            </a:pPr>
            <a:r>
              <a:rPr lang="en-US" dirty="0" smtClean="0"/>
              <a:t>Notation: </a:t>
            </a:r>
            <a:r>
              <a:rPr lang="en-US" i="1" dirty="0" smtClean="0"/>
              <a:t>t-1</a:t>
            </a:r>
            <a:r>
              <a:rPr lang="en-US" dirty="0" smtClean="0"/>
              <a:t>,</a:t>
            </a:r>
            <a:r>
              <a:rPr lang="en-US" i="1" dirty="0" smtClean="0"/>
              <a:t>t</a:t>
            </a:r>
            <a:r>
              <a:rPr lang="en-US" dirty="0" smtClean="0"/>
              <a:t>, </a:t>
            </a:r>
            <a:r>
              <a:rPr lang="en-US" i="1" dirty="0" smtClean="0"/>
              <a:t>t+1</a:t>
            </a:r>
          </a:p>
          <a:p>
            <a:pPr>
              <a:buFont typeface="Arial"/>
              <a:buChar char="•"/>
            </a:pPr>
            <a:r>
              <a:rPr lang="en-US" dirty="0" smtClean="0"/>
              <a:t>called </a:t>
            </a:r>
            <a:r>
              <a:rPr lang="en-US" i="1" dirty="0" smtClean="0"/>
              <a:t>time series</a:t>
            </a:r>
            <a:r>
              <a:rPr lang="en-US" dirty="0" smtClean="0"/>
              <a:t> in statistics,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7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Umbrella Example</a:t>
            </a:r>
            <a:endParaRPr lang="en-US" dirty="0"/>
          </a:p>
        </p:txBody>
      </p:sp>
      <p:pic>
        <p:nvPicPr>
          <p:cNvPr id="4" name="Content Placeholder 3" descr="dbn-unrolling.tif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575" b="-54575"/>
          <a:stretch>
            <a:fillRect/>
          </a:stretch>
        </p:blipFill>
        <p:spPr>
          <a:xfrm>
            <a:off x="508404" y="2221790"/>
            <a:ext cx="7434526" cy="437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759395"/>
            <a:ext cx="482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n-lt"/>
              </a:rPr>
              <a:t>Treat Rain as unobserved state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88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Hidden Markov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Chicken and Egg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we had observed the hidden states, we could use maximum likelihood transition frequencies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we knew the state transition probabilities, we could infer a distribution over hidden states (Bayes net inference problem)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Can be solved by Expectation-Maximization!</a:t>
            </a:r>
          </a:p>
          <a:p>
            <a:pPr>
              <a:buFont typeface="Arial"/>
              <a:buChar char="•"/>
            </a:pPr>
            <a:r>
              <a:rPr lang="en-US" dirty="0" smtClean="0"/>
              <a:t>For details see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6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Multiple Hidden States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758093"/>
          </a:xfrm>
        </p:spPr>
        <p:txBody>
          <a:bodyPr/>
          <a:lstStyle/>
          <a:p>
            <a:r>
              <a:rPr lang="en-US" dirty="0" smtClean="0"/>
              <a:t>In spirit similar to HMM: Given hidden state, observations are independent</a:t>
            </a:r>
          </a:p>
          <a:p>
            <a:r>
              <a:rPr lang="en-US" dirty="0" smtClean="0"/>
              <a:t>Replace discrete states by continuous activations</a:t>
            </a:r>
          </a:p>
          <a:p>
            <a:r>
              <a:rPr lang="en-US" dirty="0" smtClean="0"/>
              <a:t>Replace single hidden state by multiple hidden nodes</a:t>
            </a:r>
          </a:p>
          <a:p>
            <a:r>
              <a:rPr lang="en-US" b="1" dirty="0" smtClean="0"/>
              <a:t>Hidden state = hidden layer activation vector H</a:t>
            </a:r>
          </a:p>
          <a:p>
            <a:r>
              <a:rPr lang="en-US" dirty="0"/>
              <a:t>In symbols P(</a:t>
            </a:r>
            <a:r>
              <a:rPr lang="en-US" b="1" dirty="0"/>
              <a:t>X</a:t>
            </a:r>
            <a:r>
              <a:rPr lang="en-US" baseline="-25000" dirty="0"/>
              <a:t>t+1</a:t>
            </a:r>
            <a:r>
              <a:rPr lang="en-US" dirty="0"/>
              <a:t>|</a:t>
            </a:r>
            <a:r>
              <a:rPr lang="en-US" b="1" dirty="0"/>
              <a:t>X</a:t>
            </a:r>
            <a:r>
              <a:rPr lang="en-US" baseline="-25000" dirty="0"/>
              <a:t>0:t</a:t>
            </a:r>
            <a:r>
              <a:rPr lang="en-US" dirty="0" smtClean="0"/>
              <a:t>,</a:t>
            </a:r>
            <a:r>
              <a:rPr lang="en-US" b="1" dirty="0" smtClean="0"/>
              <a:t>H</a:t>
            </a:r>
            <a:r>
              <a:rPr lang="en-US" baseline="-25000" dirty="0" smtClean="0"/>
              <a:t>t</a:t>
            </a:r>
            <a:r>
              <a:rPr lang="en-US" baseline="-25000" dirty="0"/>
              <a:t>+1</a:t>
            </a:r>
            <a:r>
              <a:rPr lang="en-US" dirty="0"/>
              <a:t>) = P(</a:t>
            </a:r>
            <a:r>
              <a:rPr lang="en-US" b="1" dirty="0"/>
              <a:t>X</a:t>
            </a:r>
            <a:r>
              <a:rPr lang="en-US" baseline="-25000" dirty="0"/>
              <a:t>t+1</a:t>
            </a:r>
            <a:r>
              <a:rPr lang="en-US" dirty="0" smtClean="0"/>
              <a:t>|</a:t>
            </a:r>
            <a:r>
              <a:rPr lang="en-US" b="1" dirty="0" smtClean="0"/>
              <a:t>H</a:t>
            </a:r>
            <a:r>
              <a:rPr lang="en-US" baseline="-25000" dirty="0" smtClean="0"/>
              <a:t>t</a:t>
            </a:r>
            <a:r>
              <a:rPr lang="en-US" baseline="-25000" dirty="0"/>
              <a:t>+1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>
                <a:hlinkClick r:id="rId2"/>
              </a:rPr>
              <a:t>Ghosting Soccer </a:t>
            </a:r>
            <a:r>
              <a:rPr lang="en-US" dirty="0" smtClean="0">
                <a:hlinkClick r:id="rId2"/>
              </a:rPr>
              <a:t>Example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6635" y="5715433"/>
            <a:ext cx="687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X</a:t>
            </a:r>
            <a:r>
              <a:rPr lang="en-US" baseline="-25000" dirty="0" smtClean="0">
                <a:latin typeface="+mn-lt"/>
              </a:rPr>
              <a:t>t+1</a:t>
            </a:r>
            <a:endParaRPr lang="en-US" baseline="-25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4331" y="5715433"/>
            <a:ext cx="6870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X</a:t>
            </a:r>
            <a:r>
              <a:rPr lang="en-US" baseline="-25000" dirty="0" err="1" smtClean="0">
                <a:latin typeface="+mn-lt"/>
              </a:rPr>
              <a:t>t</a:t>
            </a:r>
            <a:endParaRPr lang="en-US" baseline="-25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331" y="4887782"/>
            <a:ext cx="68706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+mn-lt"/>
              </a:rPr>
              <a:t>H</a:t>
            </a:r>
            <a:r>
              <a:rPr lang="en-US" baseline="-25000" dirty="0" err="1" smtClean="0">
                <a:latin typeface="+mn-lt"/>
              </a:rPr>
              <a:t>t</a:t>
            </a:r>
            <a:endParaRPr lang="en-US" baseline="-2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459" y="4878810"/>
            <a:ext cx="68706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H</a:t>
            </a:r>
            <a:r>
              <a:rPr lang="en-US" baseline="-25000" dirty="0" smtClean="0">
                <a:latin typeface="+mn-lt"/>
              </a:rPr>
              <a:t>t+1</a:t>
            </a:r>
            <a:endParaRPr lang="en-US" baseline="-25000" dirty="0">
              <a:latin typeface="+mn-lt"/>
            </a:endParaRPr>
          </a:p>
        </p:txBody>
      </p:sp>
      <p:cxnSp>
        <p:nvCxnSpPr>
          <p:cNvPr id="10" name="Straight Arrow Connector 9"/>
          <p:cNvCxnSpPr>
            <a:stCxn id="8" idx="2"/>
            <a:endCxn id="7" idx="0"/>
          </p:cNvCxnSpPr>
          <p:nvPr/>
        </p:nvCxnSpPr>
        <p:spPr>
          <a:xfrm>
            <a:off x="2067865" y="5257114"/>
            <a:ext cx="0" cy="458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  <a:endCxn id="6" idx="0"/>
          </p:cNvCxnSpPr>
          <p:nvPr/>
        </p:nvCxnSpPr>
        <p:spPr>
          <a:xfrm flipH="1">
            <a:off x="3050169" y="5248142"/>
            <a:ext cx="20824" cy="467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 flipV="1">
            <a:off x="2411399" y="5063476"/>
            <a:ext cx="316060" cy="8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0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Unrol</a:t>
            </a:r>
            <a:r>
              <a:rPr lang="en-US" dirty="0" smtClean="0"/>
              <a:t> the neural network for a fixed </a:t>
            </a:r>
            <a:r>
              <a:rPr lang="en-US" dirty="0" err="1" smtClean="0"/>
              <a:t>backtrace</a:t>
            </a:r>
            <a:r>
              <a:rPr lang="en-US" dirty="0" smtClean="0"/>
              <a:t> length </a:t>
            </a:r>
            <a:r>
              <a:rPr lang="en-US" i="1" dirty="0" smtClean="0"/>
              <a:t>l</a:t>
            </a:r>
          </a:p>
          <a:p>
            <a:r>
              <a:rPr lang="en-US" dirty="0" smtClean="0"/>
              <a:t>Apply backpropagation</a:t>
            </a:r>
          </a:p>
          <a:p>
            <a:r>
              <a:rPr lang="en-US" dirty="0" smtClean="0">
                <a:hlinkClick r:id="rId2" action="ppaction://hlinkfile"/>
              </a:rPr>
              <a:t>RNN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0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RNNs and Long-Range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Problem: The hidden units have to remember information. But when does past information become relevant to present prediction?</a:t>
            </a:r>
          </a:p>
          <a:p>
            <a:r>
              <a:rPr lang="en-US"/>
              <a:t>Example: “In Korea, more than half of all the residents speak Korean”.</a:t>
            </a:r>
          </a:p>
          <a:p>
            <a:pPr>
              <a:buFont typeface="Wingdings" charset="2"/>
              <a:buChar char="Ø"/>
            </a:pPr>
            <a:r>
              <a:rPr lang="en-US" dirty="0"/>
              <a:t>RNNs have trouble learning long-range dependencies</a:t>
            </a:r>
          </a:p>
          <a:p>
            <a:r>
              <a:rPr lang="en-US" dirty="0"/>
              <a:t>More technically, we have the vanishing/exploding gradient problem in unrolling. </a:t>
            </a:r>
          </a:p>
          <a:p>
            <a:pPr lvl="1"/>
            <a:r>
              <a:rPr lang="en-US" dirty="0"/>
              <a:t>Roughly, temporal chain rule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product of gradients</a:t>
            </a:r>
          </a:p>
          <a:p>
            <a:pPr lvl="2"/>
            <a:r>
              <a:rPr lang="en-US" dirty="0"/>
              <a:t>gradients &lt;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product close to 0</a:t>
            </a:r>
          </a:p>
          <a:p>
            <a:pPr lvl="2"/>
            <a:r>
              <a:rPr lang="en-US" dirty="0"/>
              <a:t>gradients &gt; 1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product explodes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7238" y="1447800"/>
            <a:ext cx="8429562" cy="4572000"/>
          </a:xfrm>
        </p:spPr>
        <p:txBody>
          <a:bodyPr/>
          <a:lstStyle/>
          <a:p>
            <a:r>
              <a:rPr lang="en-US" dirty="0" smtClean="0"/>
              <a:t>Temporal data: variables have different values at different times</a:t>
            </a:r>
          </a:p>
          <a:p>
            <a:r>
              <a:rPr lang="en-US" dirty="0" smtClean="0"/>
              <a:t>Temporal models: index variables by time; different “copies”</a:t>
            </a:r>
          </a:p>
          <a:p>
            <a:r>
              <a:rPr lang="en-US" dirty="0" smtClean="0"/>
              <a:t>Key parameters: transition probability: given history up to time t, what will happen at time t+1?</a:t>
            </a:r>
          </a:p>
          <a:p>
            <a:r>
              <a:rPr lang="en-US" dirty="0" smtClean="0"/>
              <a:t>Problem: too many histories to enumerate</a:t>
            </a:r>
          </a:p>
          <a:p>
            <a:r>
              <a:rPr lang="en-US" dirty="0" smtClean="0"/>
              <a:t>Two Strategies: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i="1" dirty="0" smtClean="0"/>
              <a:t>k</a:t>
            </a:r>
            <a:r>
              <a:rPr lang="en-US" dirty="0" smtClean="0"/>
              <a:t>-order Markov assumption: consider history only up to time </a:t>
            </a:r>
            <a:r>
              <a:rPr lang="en-US" i="1" dirty="0" smtClean="0"/>
              <a:t>t-k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dirty="0" smtClean="0"/>
              <a:t>Cluster or summarize history </a:t>
            </a:r>
          </a:p>
          <a:p>
            <a:pPr marL="1050925" lvl="2" indent="-457200">
              <a:buFont typeface="+mj-lt"/>
              <a:buAutoNum type="arabicPeriod"/>
            </a:pPr>
            <a:r>
              <a:rPr lang="en-US" dirty="0" smtClean="0"/>
              <a:t>Hidden Markov Model: assign history to discrete hidden state </a:t>
            </a:r>
            <a:r>
              <a:rPr lang="en-US" i="1" dirty="0" smtClean="0"/>
              <a:t>m</a:t>
            </a:r>
          </a:p>
          <a:p>
            <a:pPr marL="1050925" lvl="2" indent="-457200">
              <a:buFont typeface="+mj-lt"/>
              <a:buAutoNum type="arabicPeriod"/>
            </a:pPr>
            <a:r>
              <a:rPr lang="en-US" dirty="0" smtClean="0"/>
              <a:t>Recurrent Neural Network: history is summarized by activations </a:t>
            </a:r>
            <a:r>
              <a:rPr lang="en-US" smtClean="0"/>
              <a:t>of hidden nodes</a:t>
            </a:r>
            <a:r>
              <a:rPr lang="en-US" i="1" smtClean="0"/>
              <a:t> 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0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Worlds and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351499"/>
          </a:xfrm>
        </p:spPr>
        <p:txBody>
          <a:bodyPr/>
          <a:lstStyle/>
          <a:p>
            <a:r>
              <a:rPr lang="en-US" dirty="0" smtClean="0"/>
              <a:t>Remember that an assignment of values to all random variables </a:t>
            </a:r>
            <a:r>
              <a:rPr lang="en-US" b="1" dirty="0" smtClean="0"/>
              <a:t>X=x</a:t>
            </a:r>
            <a:r>
              <a:rPr lang="en-US" dirty="0" smtClean="0"/>
              <a:t> defines a possible world</a:t>
            </a:r>
          </a:p>
          <a:p>
            <a:r>
              <a:rPr lang="en-US" dirty="0" smtClean="0"/>
              <a:t>Key representation idea: Introduce a copy of each random variable for each time step </a:t>
            </a:r>
            <a:r>
              <a:rPr lang="en-US" i="1" dirty="0" smtClean="0"/>
              <a:t>t</a:t>
            </a:r>
            <a:endParaRPr lang="en-US" dirty="0" smtClean="0"/>
          </a:p>
          <a:p>
            <a:r>
              <a:rPr lang="en-US" dirty="0" smtClean="0"/>
              <a:t>Possible world at time </a:t>
            </a:r>
            <a:r>
              <a:rPr lang="en-US" i="1" dirty="0" smtClean="0"/>
              <a:t>t </a:t>
            </a:r>
            <a:r>
              <a:rPr lang="en-US" dirty="0" smtClean="0"/>
              <a:t>is described by an assignment of values to all random variables at the time 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t</a:t>
            </a:r>
            <a:r>
              <a:rPr lang="en-US" b="1" dirty="0" smtClean="0"/>
              <a:t>=x</a:t>
            </a:r>
          </a:p>
          <a:p>
            <a:r>
              <a:rPr lang="en-US" dirty="0" smtClean="0"/>
              <a:t>Also called a state (of the world), a time slice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82042"/>
              </p:ext>
            </p:extLst>
          </p:nvPr>
        </p:nvGraphicFramePr>
        <p:xfrm>
          <a:off x="1336618" y="4799299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Umbrella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4235" y="6069395"/>
            <a:ext cx="426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State 0: Umbrella</a:t>
            </a:r>
            <a:r>
              <a:rPr lang="en-US" baseline="-25000" dirty="0" smtClean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= false, Rain</a:t>
            </a:r>
            <a:r>
              <a:rPr lang="en-US" baseline="-25000" dirty="0" smtClean="0">
                <a:latin typeface="+mn-lt"/>
              </a:rPr>
              <a:t>0 </a:t>
            </a:r>
            <a:r>
              <a:rPr lang="en-US" dirty="0" smtClean="0">
                <a:latin typeface="+mn-lt"/>
              </a:rPr>
              <a:t>=true</a:t>
            </a:r>
          </a:p>
          <a:p>
            <a:r>
              <a:rPr lang="en-US" dirty="0" smtClean="0">
                <a:latin typeface="+mn-lt"/>
              </a:rPr>
              <a:t>State 1: Umbrella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 = true, Rain</a:t>
            </a:r>
            <a:r>
              <a:rPr lang="en-US" baseline="-25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 = true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2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727441"/>
          </a:xfrm>
        </p:spPr>
        <p:txBody>
          <a:bodyPr/>
          <a:lstStyle/>
          <a:p>
            <a:r>
              <a:rPr lang="en-US" b="1" dirty="0" err="1" smtClean="0"/>
              <a:t>X</a:t>
            </a:r>
            <a:r>
              <a:rPr lang="en-US" baseline="-25000" dirty="0" err="1" smtClean="0"/>
              <a:t>a:b</a:t>
            </a:r>
            <a:r>
              <a:rPr lang="en-US" dirty="0"/>
              <a:t> </a:t>
            </a:r>
            <a:r>
              <a:rPr lang="en-US" dirty="0" smtClean="0"/>
              <a:t>is the sequence of variables </a:t>
            </a:r>
            <a:r>
              <a:rPr lang="en-US" b="1" dirty="0" smtClean="0"/>
              <a:t>X</a:t>
            </a:r>
            <a:r>
              <a:rPr lang="en-US" baseline="-25000" dirty="0" smtClean="0"/>
              <a:t>a</a:t>
            </a:r>
            <a:r>
              <a:rPr lang="en-US" dirty="0" smtClean="0"/>
              <a:t>,</a:t>
            </a:r>
            <a:r>
              <a:rPr lang="en-US" b="1" dirty="0" smtClean="0"/>
              <a:t>X</a:t>
            </a:r>
            <a:r>
              <a:rPr lang="en-US" baseline="-25000" dirty="0" smtClean="0"/>
              <a:t>a+1</a:t>
            </a:r>
            <a:r>
              <a:rPr lang="en-US" dirty="0" smtClean="0"/>
              <a:t>,...,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  <a:p>
            <a:r>
              <a:rPr lang="en-US" dirty="0" err="1" smtClean="0"/>
              <a:t>e.g</a:t>
            </a:r>
            <a:r>
              <a:rPr lang="en-US" dirty="0" smtClean="0"/>
              <a:t> Umbrella</a:t>
            </a:r>
            <a:r>
              <a:rPr lang="en-US" baseline="-25000" dirty="0" smtClean="0"/>
              <a:t>0:1</a:t>
            </a:r>
            <a:r>
              <a:rPr lang="en-US" dirty="0" smtClean="0"/>
              <a:t>= &lt;Umbrella</a:t>
            </a:r>
            <a:r>
              <a:rPr lang="en-US" baseline="-25000" dirty="0" smtClean="0"/>
              <a:t>0</a:t>
            </a:r>
            <a:r>
              <a:rPr lang="en-US" dirty="0" smtClean="0"/>
              <a:t>,Umbrella</a:t>
            </a:r>
            <a:r>
              <a:rPr lang="en-US" baseline="-25000" dirty="0" smtClean="0"/>
              <a:t>1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similar sequence notation for values of random variables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13481"/>
              </p:ext>
            </p:extLst>
          </p:nvPr>
        </p:nvGraphicFramePr>
        <p:xfrm>
          <a:off x="914400" y="317524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Umbrella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21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Prediction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Several common types of probabilistic queries arise for sequential data (remember Bayes nets)</a:t>
            </a:r>
          </a:p>
          <a:p>
            <a:r>
              <a:rPr lang="en-US" dirty="0" smtClean="0"/>
              <a:t>Next time step: P(</a:t>
            </a:r>
            <a:r>
              <a:rPr lang="en-US" b="1" dirty="0"/>
              <a:t>X</a:t>
            </a:r>
            <a:r>
              <a:rPr lang="en-US" baseline="-25000" dirty="0"/>
              <a:t>t+</a:t>
            </a:r>
            <a:r>
              <a:rPr lang="en-US" baseline="-25000" dirty="0" smtClean="0"/>
              <a:t>1</a:t>
            </a:r>
            <a:r>
              <a:rPr lang="en-US" dirty="0" smtClean="0"/>
              <a:t>|</a:t>
            </a:r>
            <a:r>
              <a:rPr lang="en-US" b="1" dirty="0"/>
              <a:t>X</a:t>
            </a:r>
            <a:r>
              <a:rPr lang="en-US" baseline="-25000" dirty="0"/>
              <a:t>0:</a:t>
            </a:r>
            <a:r>
              <a:rPr lang="en-US" baseline="-25000" dirty="0" smtClean="0"/>
              <a:t>t</a:t>
            </a:r>
            <a:r>
              <a:rPr lang="en-US" dirty="0" smtClean="0"/>
              <a:t>): Given sequence </a:t>
            </a:r>
            <a:r>
              <a:rPr lang="en-US" b="1" dirty="0" smtClean="0"/>
              <a:t>X</a:t>
            </a:r>
            <a:r>
              <a:rPr lang="en-US" baseline="-25000" dirty="0" smtClean="0"/>
              <a:t>0:t</a:t>
            </a:r>
            <a:r>
              <a:rPr lang="en-US" dirty="0" smtClean="0"/>
              <a:t>, predict the next state </a:t>
            </a:r>
            <a:r>
              <a:rPr lang="en-US" b="1" dirty="0" smtClean="0"/>
              <a:t>X</a:t>
            </a:r>
            <a:r>
              <a:rPr lang="en-US" baseline="-25000" dirty="0" smtClean="0"/>
              <a:t>t+1</a:t>
            </a:r>
          </a:p>
          <a:p>
            <a:r>
              <a:rPr lang="en-US" dirty="0" smtClean="0"/>
              <a:t>Classify sequence: P(Y|</a:t>
            </a:r>
            <a:r>
              <a:rPr lang="en-US" b="1" dirty="0"/>
              <a:t>X</a:t>
            </a:r>
            <a:r>
              <a:rPr lang="en-US" baseline="-25000" dirty="0"/>
              <a:t>0:t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Predict sequence of labels </a:t>
            </a:r>
            <a:r>
              <a:rPr lang="en-US" dirty="0"/>
              <a:t>P(</a:t>
            </a:r>
            <a:r>
              <a:rPr lang="en-US" b="1" dirty="0" smtClean="0"/>
              <a:t>Y</a:t>
            </a:r>
            <a:r>
              <a:rPr lang="en-US" baseline="-25000" dirty="0"/>
              <a:t>0:t</a:t>
            </a:r>
            <a:r>
              <a:rPr lang="en-US" dirty="0" smtClean="0"/>
              <a:t>|</a:t>
            </a:r>
            <a:r>
              <a:rPr lang="en-US" b="1" dirty="0"/>
              <a:t>X</a:t>
            </a:r>
            <a:r>
              <a:rPr lang="en-US" baseline="-25000" dirty="0"/>
              <a:t>0:t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2" action="ppaction://hlinkfile"/>
              </a:rPr>
              <a:t>visualization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8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Sequential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Bayesian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7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Probabilities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key parameters in most temporal models describe 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dirty="0" smtClean="0"/>
              <a:t>transition probabilities </a:t>
            </a:r>
            <a:r>
              <a:rPr lang="en-US" dirty="0"/>
              <a:t>P(</a:t>
            </a:r>
            <a:r>
              <a:rPr lang="en-US" b="1" dirty="0"/>
              <a:t>X</a:t>
            </a:r>
            <a:r>
              <a:rPr lang="en-US" baseline="-25000" dirty="0"/>
              <a:t>t+1</a:t>
            </a:r>
            <a:r>
              <a:rPr lang="en-US" dirty="0"/>
              <a:t>|</a:t>
            </a:r>
            <a:r>
              <a:rPr lang="en-US" b="1" dirty="0"/>
              <a:t>X</a:t>
            </a:r>
            <a:r>
              <a:rPr lang="en-US" baseline="-25000" dirty="0"/>
              <a:t>0:t</a:t>
            </a:r>
            <a:r>
              <a:rPr lang="en-US" dirty="0" smtClean="0"/>
              <a:t>)</a:t>
            </a:r>
          </a:p>
          <a:p>
            <a:pPr marL="776288" lvl="1" indent="-457200">
              <a:buFont typeface="+mj-lt"/>
              <a:buAutoNum type="arabicPeriod"/>
            </a:pPr>
            <a:r>
              <a:rPr lang="en-US" dirty="0" smtClean="0"/>
              <a:t>the initial state distribution P(</a:t>
            </a:r>
            <a:r>
              <a:rPr lang="en-US" b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be visualized as a </a:t>
            </a:r>
            <a:r>
              <a:rPr lang="en-US" b="1" dirty="0" smtClean="0"/>
              <a:t>dynamic Bayesian network</a:t>
            </a:r>
          </a:p>
          <a:p>
            <a:r>
              <a:rPr lang="en-US" dirty="0" smtClean="0"/>
              <a:t>A DBN is just a BN with different nodes for random variables at different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6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Bayes Net Example</a:t>
            </a:r>
            <a:endParaRPr lang="en-US" dirty="0"/>
          </a:p>
        </p:txBody>
      </p:sp>
      <p:pic>
        <p:nvPicPr>
          <p:cNvPr id="4" name="Content Placeholder 3" descr="umbrella-1slice.tif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66" r="-138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238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Unrolling the DBN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58383"/>
          </a:xfrm>
        </p:spPr>
        <p:txBody>
          <a:bodyPr/>
          <a:lstStyle/>
          <a:p>
            <a:r>
              <a:rPr lang="en-US" dirty="0" smtClean="0"/>
              <a:t>Simple inference strategy</a:t>
            </a:r>
          </a:p>
          <a:p>
            <a:r>
              <a:rPr lang="en-US" dirty="0" smtClean="0"/>
              <a:t>Given time period of interest, make a copy of all variables at each time slice</a:t>
            </a:r>
          </a:p>
          <a:p>
            <a:r>
              <a:rPr lang="en-US" dirty="0" smtClean="0"/>
              <a:t>tie parameters for different times</a:t>
            </a:r>
          </a:p>
          <a:p>
            <a:r>
              <a:rPr lang="en-US" dirty="0" smtClean="0"/>
              <a:t>Apply standard BN inference </a:t>
            </a:r>
            <a:endParaRPr lang="en-US" dirty="0"/>
          </a:p>
        </p:txBody>
      </p:sp>
      <p:pic>
        <p:nvPicPr>
          <p:cNvPr id="4" name="Picture 3" descr="dbn-unroll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0" y="3997691"/>
            <a:ext cx="8254471" cy="23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7917</TotalTime>
  <Words>1226</Words>
  <Application>Microsoft Macintosh PowerPoint</Application>
  <PresentationFormat>On-screen Show (4:3)</PresentationFormat>
  <Paragraphs>180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BasicPresentation</vt:lpstr>
      <vt:lpstr>Learning With Sequential Data</vt:lpstr>
      <vt:lpstr>Sequential Data</vt:lpstr>
      <vt:lpstr>Worlds and Times</vt:lpstr>
      <vt:lpstr>Sequence Notation</vt:lpstr>
      <vt:lpstr>Sequential Prediction Problems</vt:lpstr>
      <vt:lpstr>Models for Sequential Data</vt:lpstr>
      <vt:lpstr>Transition Probabilities</vt:lpstr>
      <vt:lpstr>Dynamic Bayes Net Example</vt:lpstr>
      <vt:lpstr>Unrolling the DBN</vt:lpstr>
      <vt:lpstr>DBN for Robot Motion and Sensors</vt:lpstr>
      <vt:lpstr>Kalman Filter</vt:lpstr>
      <vt:lpstr>Tracking and Filtering</vt:lpstr>
      <vt:lpstr>Parameter Learning</vt:lpstr>
      <vt:lpstr>Parameter Learning for Transition Probabilities</vt:lpstr>
      <vt:lpstr>Markov Assumption </vt:lpstr>
      <vt:lpstr>The Markov Assumption</vt:lpstr>
      <vt:lpstr>Problems With Markov Assumption</vt:lpstr>
      <vt:lpstr>Hidden Markov Model</vt:lpstr>
      <vt:lpstr>Discrete Hidden States</vt:lpstr>
      <vt:lpstr>Umbrella Example</vt:lpstr>
      <vt:lpstr>Learning Hidden Markov Model</vt:lpstr>
      <vt:lpstr>Recurrent Neural Networks</vt:lpstr>
      <vt:lpstr>Continuous Multiple Hidden States</vt:lpstr>
      <vt:lpstr>Learning RNNs</vt:lpstr>
      <vt:lpstr>RNNs and Long-Range Dependencies</vt:lpstr>
      <vt:lpstr>Conclusion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170</cp:revision>
  <cp:lastPrinted>2017-03-08T19:23:55Z</cp:lastPrinted>
  <dcterms:created xsi:type="dcterms:W3CDTF">2011-12-30T19:23:42Z</dcterms:created>
  <dcterms:modified xsi:type="dcterms:W3CDTF">2017-11-28T22:32:45Z</dcterms:modified>
</cp:coreProperties>
</file>