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7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11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14.bin" ContentType="application/vnd.openxmlformats-officedocument.oleObject"/>
  <Override PartName="/ppt/tags/tag8.xml" ContentType="application/vnd.openxmlformats-officedocument.presentationml.tags+xml"/>
  <Override PartName="/ppt/notesSlides/notesSlide38.xml" ContentType="application/vnd.openxmlformats-officedocument.presentationml.notesSlide+xml"/>
  <Override PartName="/ppt/tags/tag9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0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embeddings/oleObject15.bin" ContentType="application/vnd.openxmlformats-officedocument.oleObject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47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13.xml" ContentType="application/vnd.openxmlformats-officedocument.presentationml.tags+xml"/>
  <Override PartName="/ppt/notesSlides/notesSlide58.xml" ContentType="application/vnd.openxmlformats-officedocument.presentationml.notesSlide+xml"/>
  <Override PartName="/ppt/tags/tag14.xml" ContentType="application/vnd.openxmlformats-officedocument.presentationml.tags+xml"/>
  <Override PartName="/ppt/notesSlides/notesSlide59.xml" ContentType="application/vnd.openxmlformats-officedocument.presentationml.notesSlide+xml"/>
  <Override PartName="/ppt/tags/tag15.xml" ContentType="application/vnd.openxmlformats-officedocument.presentationml.tags+xml"/>
  <Override PartName="/ppt/notesSlides/notesSlide6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embeddings/oleObject20.bin" ContentType="application/vnd.openxmlformats-officedocument.oleObject"/>
  <Override PartName="/ppt/notesSlides/notesSlide65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66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67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3"/>
  </p:notesMasterIdLst>
  <p:handoutMasterIdLst>
    <p:handoutMasterId r:id="rId94"/>
  </p:handoutMasterIdLst>
  <p:sldIdLst>
    <p:sldId id="256" r:id="rId2"/>
    <p:sldId id="354" r:id="rId3"/>
    <p:sldId id="443" r:id="rId4"/>
    <p:sldId id="444" r:id="rId5"/>
    <p:sldId id="445" r:id="rId6"/>
    <p:sldId id="446" r:id="rId7"/>
    <p:sldId id="461" r:id="rId8"/>
    <p:sldId id="460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7" r:id="rId19"/>
    <p:sldId id="458" r:id="rId20"/>
    <p:sldId id="459" r:id="rId21"/>
    <p:sldId id="463" r:id="rId22"/>
    <p:sldId id="465" r:id="rId23"/>
    <p:sldId id="466" r:id="rId24"/>
    <p:sldId id="469" r:id="rId25"/>
    <p:sldId id="467" r:id="rId26"/>
    <p:sldId id="468" r:id="rId27"/>
    <p:sldId id="470" r:id="rId28"/>
    <p:sldId id="471" r:id="rId29"/>
    <p:sldId id="485" r:id="rId30"/>
    <p:sldId id="486" r:id="rId31"/>
    <p:sldId id="331" r:id="rId32"/>
    <p:sldId id="472" r:id="rId33"/>
    <p:sldId id="473" r:id="rId34"/>
    <p:sldId id="374" r:id="rId35"/>
    <p:sldId id="375" r:id="rId36"/>
    <p:sldId id="488" r:id="rId37"/>
    <p:sldId id="333" r:id="rId38"/>
    <p:sldId id="334" r:id="rId39"/>
    <p:sldId id="441" r:id="rId40"/>
    <p:sldId id="380" r:id="rId41"/>
    <p:sldId id="487" r:id="rId42"/>
    <p:sldId id="381" r:id="rId43"/>
    <p:sldId id="382" r:id="rId44"/>
    <p:sldId id="387" r:id="rId45"/>
    <p:sldId id="404" r:id="rId46"/>
    <p:sldId id="497" r:id="rId47"/>
    <p:sldId id="396" r:id="rId48"/>
    <p:sldId id="474" r:id="rId49"/>
    <p:sldId id="475" r:id="rId50"/>
    <p:sldId id="384" r:id="rId51"/>
    <p:sldId id="494" r:id="rId52"/>
    <p:sldId id="405" r:id="rId53"/>
    <p:sldId id="406" r:id="rId54"/>
    <p:sldId id="407" r:id="rId55"/>
    <p:sldId id="408" r:id="rId56"/>
    <p:sldId id="409" r:id="rId57"/>
    <p:sldId id="410" r:id="rId58"/>
    <p:sldId id="411" r:id="rId59"/>
    <p:sldId id="412" r:id="rId60"/>
    <p:sldId id="413" r:id="rId61"/>
    <p:sldId id="493" r:id="rId62"/>
    <p:sldId id="495" r:id="rId63"/>
    <p:sldId id="414" r:id="rId64"/>
    <p:sldId id="415" r:id="rId65"/>
    <p:sldId id="416" r:id="rId66"/>
    <p:sldId id="417" r:id="rId67"/>
    <p:sldId id="418" r:id="rId68"/>
    <p:sldId id="419" r:id="rId69"/>
    <p:sldId id="420" r:id="rId70"/>
    <p:sldId id="484" r:id="rId71"/>
    <p:sldId id="386" r:id="rId72"/>
    <p:sldId id="434" r:id="rId73"/>
    <p:sldId id="435" r:id="rId74"/>
    <p:sldId id="438" r:id="rId75"/>
    <p:sldId id="439" r:id="rId76"/>
    <p:sldId id="436" r:id="rId77"/>
    <p:sldId id="437" r:id="rId78"/>
    <p:sldId id="440" r:id="rId79"/>
    <p:sldId id="476" r:id="rId80"/>
    <p:sldId id="477" r:id="rId81"/>
    <p:sldId id="496" r:id="rId82"/>
    <p:sldId id="478" r:id="rId83"/>
    <p:sldId id="479" r:id="rId84"/>
    <p:sldId id="480" r:id="rId85"/>
    <p:sldId id="481" r:id="rId86"/>
    <p:sldId id="482" r:id="rId87"/>
    <p:sldId id="483" r:id="rId88"/>
    <p:sldId id="489" r:id="rId89"/>
    <p:sldId id="490" r:id="rId90"/>
    <p:sldId id="491" r:id="rId91"/>
    <p:sldId id="492" r:id="rId9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6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notesMaster" Target="notesMasters/notesMaster1.xml"/><Relationship Id="rId94" Type="http://schemas.openxmlformats.org/officeDocument/2006/relationships/handoutMaster" Target="handoutMasters/handoutMaster1.xml"/><Relationship Id="rId95" Type="http://schemas.openxmlformats.org/officeDocument/2006/relationships/printerSettings" Target="printerSettings/printerSettings1.bin"/><Relationship Id="rId96" Type="http://schemas.openxmlformats.org/officeDocument/2006/relationships/presProps" Target="presProps.xml"/><Relationship Id="rId97" Type="http://schemas.openxmlformats.org/officeDocument/2006/relationships/viewProps" Target="viewProps.xml"/><Relationship Id="rId98" Type="http://schemas.openxmlformats.org/officeDocument/2006/relationships/theme" Target="theme/theme1.xml"/><Relationship Id="rId9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Relationship Id="rId2" Type="http://schemas.openxmlformats.org/officeDocument/2006/relationships/image" Target="../media/image7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Relationship Id="rId2" Type="http://schemas.openxmlformats.org/officeDocument/2006/relationships/image" Target="../media/image7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Relationship Id="rId2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F3B91-F85D-B248-9AF5-1909BBFA2DC5}" type="datetimeFigureOut">
              <a:rPr lang="en-US" smtClean="0"/>
              <a:pPr/>
              <a:t>17-10-19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4EF4E-CA93-ED4F-BF08-65F125D95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77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1E128-8506-7C43-ABAC-0B919FE47743}" type="datetimeFigureOut">
              <a:rPr lang="en-US" smtClean="0"/>
              <a:pPr/>
              <a:t>17-10-19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00D86-F039-EC42-8630-CEEC8B777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9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R+ N: y is always the true value, </a:t>
            </a:r>
            <a:r>
              <a:rPr lang="en-US" baseline="0" dirty="0" err="1" smtClean="0"/>
              <a:t>h_x</a:t>
            </a:r>
            <a:r>
              <a:rPr lang="en-US" baseline="0" dirty="0" smtClean="0"/>
              <a:t>(x) is the predicted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fact, the exponential family is the only class with these properties.</a:t>
            </a:r>
          </a:p>
          <a:p>
            <a:r>
              <a:rPr lang="en-US" baseline="0" dirty="0" smtClean="0"/>
              <a:t>To see this for conjugate prior, note that the likelihood is typically a product (</a:t>
            </a:r>
            <a:r>
              <a:rPr lang="en-US" baseline="0" dirty="0" err="1" smtClean="0"/>
              <a:t>i.i.d</a:t>
            </a:r>
            <a:r>
              <a:rPr lang="en-US" baseline="0" dirty="0" smtClean="0"/>
              <a:t>. data). So the posterior is proportional to prior </a:t>
            </a:r>
            <a:r>
              <a:rPr lang="en-US" baseline="0" dirty="0" err="1" smtClean="0"/>
              <a:t>x</a:t>
            </a:r>
            <a:r>
              <a:rPr lang="en-US" baseline="0" dirty="0" smtClean="0"/>
              <a:t> product. If the prior is also a product (exponential), then the posterior is a product like the prior. If the prior is something else, then something else </a:t>
            </a:r>
            <a:r>
              <a:rPr lang="en-US" baseline="0" dirty="0" err="1" smtClean="0"/>
              <a:t>x</a:t>
            </a:r>
            <a:r>
              <a:rPr lang="en-US" baseline="0" dirty="0" smtClean="0"/>
              <a:t> product is usually not something else.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46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Try to do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plot. Slope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goes down because of minus sign.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062B7D8-8AAD-BC49-9454-26315639A412}" type="slidenum">
              <a:rPr lang="en-GB" sz="1200">
                <a:latin typeface="Calibri" charset="0"/>
              </a:rPr>
              <a:pPr eaLnBrk="1" hangingPunct="1"/>
              <a:t>15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8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04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all I have</a:t>
            </a:r>
            <a:r>
              <a:rPr lang="en-US" baseline="0" dirty="0" smtClean="0"/>
              <a:t> to do is solve the integral!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00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98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Division of </a:t>
            </a:r>
            <a:r>
              <a:rPr lang="en-US" dirty="0" err="1" smtClean="0"/>
              <a:t>labour</a:t>
            </a:r>
            <a:r>
              <a:rPr lang="en-US" dirty="0" smtClean="0"/>
              <a:t>: define statistics vs. learn the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99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excel spreadsheet</a:t>
            </a:r>
            <a:r>
              <a:rPr lang="en-US" baseline="0" dirty="0" smtClean="0"/>
              <a:t> under correlation tab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6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0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36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 shows</a:t>
            </a:r>
            <a:r>
              <a:rPr lang="en-US" baseline="0" dirty="0" smtClean="0"/>
              <a:t> best fit.</a:t>
            </a:r>
          </a:p>
          <a:p>
            <a:r>
              <a:rPr lang="en-US" baseline="0" dirty="0" err="1" smtClean="0"/>
              <a:t>Univariate</a:t>
            </a:r>
            <a:r>
              <a:rPr lang="en-US" baseline="0" dirty="0" smtClean="0"/>
              <a:t>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44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see examples/regression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D0C0ECB-8F47-7644-A2CB-6ADDAE08309D}" type="slidenum">
              <a:rPr lang="en-GB" sz="1200">
                <a:latin typeface="Calibri" charset="0"/>
              </a:rPr>
              <a:pPr eaLnBrk="1" hangingPunct="1"/>
              <a:t>35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N? What is D? See spreadsheet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dummay</a:t>
            </a:r>
            <a:r>
              <a:rPr lang="en-US" baseline="0" dirty="0" smtClean="0"/>
              <a:t> variable trick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99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sorry</a:t>
            </a:r>
            <a:r>
              <a:rPr lang="en-US" baseline="0" dirty="0" smtClean="0"/>
              <a:t> about the notation change, but it’s good for you.</a:t>
            </a:r>
          </a:p>
          <a:p>
            <a:r>
              <a:rPr lang="en-US" baseline="0" dirty="0" smtClean="0"/>
              <a:t>Demonstrate in spreadsheet.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5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Legend: </a:t>
            </a:r>
          </a:p>
          <a:p>
            <a:r>
              <a:rPr lang="en-US" dirty="0" smtClean="0"/>
              <a:t>left: Given values for</a:t>
            </a:r>
            <a:r>
              <a:rPr lang="en-US" baseline="0" dirty="0" smtClean="0"/>
              <a:t> w_0, w_1, Plot of the squared diff loss for the data shown on the right (as before).</a:t>
            </a:r>
          </a:p>
          <a:p>
            <a:r>
              <a:rPr lang="en-US" baseline="0" dirty="0" smtClean="0"/>
              <a:t>Note that the loss function is convex, so there is a single minimum.</a:t>
            </a:r>
          </a:p>
          <a:p>
            <a:r>
              <a:rPr lang="en-US" baseline="0" dirty="0" smtClean="0"/>
              <a:t>where is </a:t>
            </a:r>
            <a:r>
              <a:rPr lang="en-US" baseline="0" smtClean="0"/>
              <a:t>the minimum?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94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If </a:t>
            </a:r>
            <a:r>
              <a:rPr lang="en-US" sz="1200" b="0" dirty="0" smtClean="0"/>
              <a:t>X</a:t>
            </a:r>
            <a:r>
              <a:rPr lang="en-US" sz="1200" b="0" baseline="30000" dirty="0" smtClean="0"/>
              <a:t>T</a:t>
            </a:r>
            <a:r>
              <a:rPr lang="en-US" sz="1200" b="0" dirty="0" smtClean="0"/>
              <a:t>X is not invertible, can</a:t>
            </a:r>
            <a:r>
              <a:rPr lang="en-US" sz="1200" b="0" baseline="0" dirty="0" smtClean="0"/>
              <a:t> perturb with identity matrix: </a:t>
            </a:r>
            <a:r>
              <a:rPr lang="en-US" sz="1200" b="0" dirty="0" err="1" smtClean="0"/>
              <a:t>X</a:t>
            </a:r>
            <a:r>
              <a:rPr lang="en-US" sz="1200" b="0" baseline="30000" dirty="0" err="1" smtClean="0"/>
              <a:t>T</a:t>
            </a:r>
            <a:r>
              <a:rPr lang="en-US" sz="1200" b="0" dirty="0" err="1" smtClean="0"/>
              <a:t>X+epsilon</a:t>
            </a:r>
            <a:r>
              <a:rPr lang="en-US" sz="1200" b="0" dirty="0" smtClean="0"/>
              <a:t> I.</a:t>
            </a:r>
          </a:p>
          <a:p>
            <a:r>
              <a:rPr lang="en-US" sz="1200" b="0" dirty="0" smtClean="0"/>
              <a:t>Let’s now prove</a:t>
            </a:r>
            <a:r>
              <a:rPr lang="en-US" sz="1200" b="0" baseline="0" dirty="0" smtClean="0"/>
              <a:t> that this is the least-squares solution.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72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orthogonal projection is the closest vector </a:t>
            </a:r>
            <a:r>
              <a:rPr lang="en-US" smtClean="0"/>
              <a:t>to </a:t>
            </a:r>
            <a:r>
              <a:rPr lang="en-US" b="1" dirty="0" smtClean="0"/>
              <a:t>y</a:t>
            </a:r>
            <a:r>
              <a:rPr lang="en-US" b="0" smtClean="0"/>
              <a:t> </a:t>
            </a:r>
            <a:r>
              <a:rPr lang="en-US" b="0" dirty="0" smtClean="0"/>
              <a:t>in the subspace.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20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56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noise model for all inputs.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605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worry about the beta</a:t>
            </a:r>
            <a:r>
              <a:rPr lang="en-US" baseline="0" dirty="0" smtClean="0"/>
              <a:t> for now.</a:t>
            </a:r>
          </a:p>
          <a:p>
            <a:r>
              <a:rPr lang="en-US" baseline="0" dirty="0" smtClean="0"/>
              <a:t>Gives a measure of uncertainty.</a:t>
            </a:r>
          </a:p>
          <a:p>
            <a:r>
              <a:rPr lang="en-US" baseline="0" dirty="0" smtClean="0"/>
              <a:t>Remember turning functions into </a:t>
            </a:r>
            <a:r>
              <a:rPr lang="en-US" baseline="0" dirty="0" err="1" smtClean="0"/>
              <a:t>probabilites</a:t>
            </a:r>
            <a:r>
              <a:rPr lang="en-US" baseline="0" dirty="0" smtClean="0"/>
              <a:t>. Also for recommendation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94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example from 310 grades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17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proof: take logs of the Gaussian.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426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  <a:r>
              <a:rPr lang="en-US" baseline="0" dirty="0" smtClean="0"/>
              <a:t> tree in </a:t>
            </a:r>
            <a:r>
              <a:rPr lang="en-US" baseline="0" dirty="0" err="1" smtClean="0"/>
              <a:t>Weka</a:t>
            </a:r>
            <a:r>
              <a:rPr lang="en-US" baseline="0" dirty="0" smtClean="0"/>
              <a:t> see file </a:t>
            </a:r>
            <a:r>
              <a:rPr lang="en-US" baseline="0" dirty="0" err="1" smtClean="0"/>
              <a:t>preprocessed_datasets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448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866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060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022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7081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352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425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</a:t>
            </a:r>
            <a:r>
              <a:rPr lang="en-US" baseline="0" dirty="0" smtClean="0"/>
              <a:t> weights are a clue to </a:t>
            </a:r>
            <a:r>
              <a:rPr lang="en-US" baseline="0" dirty="0" err="1" smtClean="0"/>
              <a:t>overfitting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165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depends on data set size.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74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equal width, show </a:t>
            </a:r>
            <a:r>
              <a:rPr lang="en-US" dirty="0" err="1" smtClean="0"/>
              <a:t>google</a:t>
            </a:r>
            <a:r>
              <a:rPr lang="en-US" dirty="0" smtClean="0"/>
              <a:t> spreadsheet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47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413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825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549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417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748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Bias vs. variance analysis of error: two components to error.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2260711-8B0C-F247-B93A-3AF4953ED48A}" type="slidenum">
              <a:rPr lang="en-GB" sz="1200">
                <a:latin typeface="Calibri" charset="0"/>
              </a:rPr>
              <a:pPr eaLnBrk="1" hangingPunct="1"/>
              <a:t>66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Problem in assignment. This inverse always exists.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24AED0-265D-1B46-8156-101CC028EE16}" type="slidenum">
              <a:rPr lang="en-GB" sz="1200">
                <a:latin typeface="Calibri" charset="0"/>
              </a:rPr>
              <a:pPr eaLnBrk="1" hangingPunct="1"/>
              <a:t>67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3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is not rotation invariant.</a:t>
            </a:r>
          </a:p>
          <a:p>
            <a:r>
              <a:rPr lang="en-US" dirty="0" err="1" smtClean="0"/>
              <a:t>Lagrangian</a:t>
            </a:r>
            <a:r>
              <a:rPr lang="en-US" dirty="0" smtClean="0"/>
              <a:t>: minimizing squared</a:t>
            </a:r>
            <a:r>
              <a:rPr lang="en-US" baseline="0" dirty="0" smtClean="0"/>
              <a:t> error + lambda </a:t>
            </a:r>
            <a:r>
              <a:rPr lang="en-US" baseline="0" dirty="0" err="1" smtClean="0"/>
              <a:t>L^q</a:t>
            </a:r>
            <a:r>
              <a:rPr lang="en-US" baseline="0" dirty="0" smtClean="0"/>
              <a:t> is equivalent to minimize squared error with </a:t>
            </a:r>
            <a:r>
              <a:rPr lang="en-US" baseline="0" dirty="0" err="1" smtClean="0"/>
              <a:t>constraing</a:t>
            </a:r>
            <a:r>
              <a:rPr lang="en-US" baseline="0" dirty="0" smtClean="0"/>
              <a:t> that </a:t>
            </a:r>
            <a:r>
              <a:rPr lang="en-US" baseline="0" dirty="0" err="1" smtClean="0"/>
              <a:t>L^q</a:t>
            </a:r>
            <a:r>
              <a:rPr lang="en-US" baseline="0" dirty="0" smtClean="0"/>
              <a:t> &lt;= c. For L2, we have circle with radius less than 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811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7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 can be anything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20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Also called testing set, hold-out</a:t>
            </a:r>
            <a:r>
              <a:rPr lang="en-US" baseline="0" dirty="0" smtClean="0"/>
              <a:t> set</a:t>
            </a:r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C5F667-F00B-408C-9F18-703FD5572484}" type="slidenum">
              <a:rPr lang="en-GB"/>
              <a:pPr/>
              <a:t>72</a:t>
            </a:fld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437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demo on Naive Bayes</a:t>
            </a:r>
            <a:r>
              <a:rPr lang="en-US" baseline="0" dirty="0" smtClean="0"/>
              <a:t> vs. DT tree on </a:t>
            </a:r>
            <a:r>
              <a:rPr lang="en-US" baseline="0" dirty="0" err="1" smtClean="0"/>
              <a:t>playtennis</a:t>
            </a:r>
            <a:r>
              <a:rPr lang="en-US" baseline="0" dirty="0" smtClean="0"/>
              <a:t> data 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973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Show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Weka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demo.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4-fold cross validation. Common default = 10. Use to evaluate lambda, stop at first minimum of error function. Jackknife: leave out one data point only, do for all data points. Think about doing this for the Bernoulli distribution.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918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498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4-fold cross validation. Common default = 10. Use to evaluate lambda, stop at first minimum of error function. Jackknife: leave out one data point only, do for all data points. Think about doing this for the Bernoulli distribution.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918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994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example</a:t>
            </a:r>
            <a:r>
              <a:rPr lang="en-US" baseline="0" dirty="0" smtClean="0"/>
              <a:t> of quadratic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7468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Can often think of basis functions as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features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computed from data vector x.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D04E383-735F-D049-8194-CDDC0341EE2E}" type="slidenum">
              <a:rPr lang="en-GB" sz="1200">
                <a:latin typeface="Calibri" charset="0"/>
              </a:rPr>
              <a:pPr eaLnBrk="1" hangingPunct="1"/>
              <a:t>82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Showing functions for difference choices of exponents.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EDF3D90-3502-D244-9A8D-022D6C694741}" type="slidenum">
              <a:rPr lang="en-GB" sz="1200">
                <a:latin typeface="Calibri" charset="0"/>
              </a:rPr>
              <a:pPr eaLnBrk="1" hangingPunct="1"/>
              <a:t>83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also 310-grades sheets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drive and https://</a:t>
            </a:r>
            <a:r>
              <a:rPr lang="en-US" baseline="0" dirty="0" err="1" smtClean="0"/>
              <a:t>www.benlcollins.com</a:t>
            </a:r>
            <a:r>
              <a:rPr lang="en-US" baseline="0" dirty="0" smtClean="0"/>
              <a:t>/spreadsheets/histograms-normal-distribution/ and histogram-</a:t>
            </a:r>
            <a:r>
              <a:rPr lang="en-US" baseline="0" dirty="0" err="1" smtClean="0"/>
              <a:t>gaussian</a:t>
            </a:r>
            <a:r>
              <a:rPr lang="en-US" baseline="0" dirty="0" smtClean="0"/>
              <a:t> figure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7779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Intuition:</a:t>
            </a:r>
            <a:r>
              <a:rPr lang="en-US" baseline="0" dirty="0" smtClean="0"/>
              <a:t> use features in parts of image or body.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7511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Maps x to 0-1 range. Like smooth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treshold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. Also like probability.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B3FDA12-914A-1E49-B735-E76AE2B8EE1C}" type="slidenum">
              <a:rPr lang="en-GB" sz="1200">
                <a:latin typeface="Calibri" charset="0"/>
              </a:rPr>
              <a:pPr eaLnBrk="1" hangingPunct="1"/>
              <a:t>85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Legend:</a:t>
            </a:r>
          </a:p>
          <a:p>
            <a:r>
              <a:rPr lang="en-US" dirty="0" smtClean="0"/>
              <a:t>left: </a:t>
            </a:r>
            <a:r>
              <a:rPr lang="en-US" dirty="0" err="1" smtClean="0"/>
              <a:t>datapoints</a:t>
            </a:r>
            <a:r>
              <a:rPr lang="en-US" dirty="0" smtClean="0"/>
              <a:t> in 2D. Red and blue are class labels (ignore).</a:t>
            </a:r>
            <a:r>
              <a:rPr lang="en-US" baseline="0" dirty="0" smtClean="0"/>
              <a:t> – 2 Gaussian basis functions, we see the centers shown as crosses and the </a:t>
            </a:r>
            <a:r>
              <a:rPr lang="en-US" baseline="0" dirty="0" err="1" smtClean="0"/>
              <a:t>countours</a:t>
            </a:r>
            <a:r>
              <a:rPr lang="en-US" baseline="0" dirty="0" smtClean="0"/>
              <a:t> shown by green circles.</a:t>
            </a:r>
          </a:p>
          <a:p>
            <a:r>
              <a:rPr lang="en-US" baseline="0" dirty="0" smtClean="0"/>
              <a:t>Right: Each point is now mapped to another pair of numbers (roughly, distance to phi1, distance to phi2).</a:t>
            </a:r>
          </a:p>
          <a:p>
            <a:r>
              <a:rPr lang="en-US" baseline="0" dirty="0" smtClean="0"/>
              <a:t>Intuitive example: think of Gaussian centers as indicating parts of a picture, or parts of a body.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9151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114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that the gradient is intuitive. Check</a:t>
            </a:r>
            <a:r>
              <a:rPr lang="en-US" baseline="0" dirty="0" smtClean="0"/>
              <a:t> this in spreadsheet.</a:t>
            </a:r>
          </a:p>
          <a:p>
            <a:r>
              <a:rPr lang="en-US" baseline="0" dirty="0" smtClean="0"/>
              <a:t>the minus sign gets reversed by inner derivative.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2357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0399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6721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derivation: </a:t>
            </a:r>
          </a:p>
          <a:p>
            <a:r>
              <a:rPr lang="en-US" dirty="0" smtClean="0"/>
              <a:t>1.</a:t>
            </a:r>
            <a:r>
              <a:rPr lang="en-US" baseline="0" dirty="0" smtClean="0"/>
              <a:t> write sum twice, once with just w0 -&gt; N x w0. </a:t>
            </a:r>
          </a:p>
          <a:p>
            <a:r>
              <a:rPr lang="en-US" baseline="0" dirty="0" smtClean="0"/>
              <a:t>2. Move Sum (</a:t>
            </a:r>
            <a:r>
              <a:rPr lang="en-US" baseline="0" dirty="0" err="1" smtClean="0"/>
              <a:t>yn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tn</a:t>
            </a:r>
            <a:r>
              <a:rPr lang="en-US" baseline="0" dirty="0" smtClean="0"/>
              <a:t>) over to left, puts </a:t>
            </a:r>
            <a:r>
              <a:rPr lang="en-US" baseline="0" dirty="0" err="1" smtClean="0"/>
              <a:t>tn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postive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3. divide both sides by 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73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google</a:t>
            </a:r>
            <a:r>
              <a:rPr lang="en-US" dirty="0" smtClean="0"/>
              <a:t> spreadsheet </a:t>
            </a:r>
            <a:r>
              <a:rPr lang="en-US" dirty="0" err="1" smtClean="0"/>
              <a:t>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60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</a:t>
            </a:r>
            <a:r>
              <a:rPr lang="en-US" baseline="0" dirty="0" smtClean="0"/>
              <a:t> example of grades.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80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6DB8-04AA-4240-996E-59DA1A5AF79F}" type="datetime1">
              <a:rPr lang="en-US" smtClean="0"/>
              <a:pPr/>
              <a:t>17-10-19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C09E-C479-9F4D-8826-A7B34FBC6437}" type="datetime1">
              <a:rPr lang="en-US" smtClean="0"/>
              <a:pPr/>
              <a:t>17-10-19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7797-894D-094B-8DA4-1DCA1D6ECA39}" type="datetime1">
              <a:rPr lang="en-US" smtClean="0"/>
              <a:pPr/>
              <a:t>17-10-19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9A6C-B01C-DB46-89D4-B2BA0B2D4344}" type="datetime1">
              <a:rPr lang="en-US" smtClean="0"/>
              <a:pPr/>
              <a:t>17-10-19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D9F8-E4D8-114B-8F07-3AA0008FFB3C}" type="datetime1">
              <a:rPr lang="en-US" smtClean="0"/>
              <a:pPr/>
              <a:t>17-10-19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A618-E21F-2947-925A-22F69CABA2D9}" type="datetime1">
              <a:rPr lang="en-US" smtClean="0"/>
              <a:pPr/>
              <a:t>17-10-19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3CC9-3584-6F42-B762-30707575C1AE}" type="datetime1">
              <a:rPr lang="en-US" smtClean="0"/>
              <a:pPr/>
              <a:t>17-10-19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20374-57D1-5049-ACC8-9BF0B3E4B53B}" type="datetime1">
              <a:rPr lang="en-US" smtClean="0"/>
              <a:pPr/>
              <a:t>17-10-19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312D-7C96-C94B-9103-63CB9A70E392}" type="datetime1">
              <a:rPr lang="en-US" smtClean="0"/>
              <a:pPr/>
              <a:t>17-10-19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B11-FFCA-554F-9931-34760E6081B2}" type="datetime1">
              <a:rPr lang="en-US" smtClean="0"/>
              <a:pPr/>
              <a:t>17-10-19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F87E-4874-DA4B-8746-F0F35855B10D}" type="datetime1">
              <a:rPr lang="en-US" smtClean="0"/>
              <a:pPr/>
              <a:t>17-10-19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64242" y="61531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695AFE-B155-E942-BA5B-147280665042}" type="datetime1">
              <a:rPr lang="en-US" smtClean="0"/>
              <a:pPr/>
              <a:t>17-10-19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898D379-3215-8949-9676-A9C60A9D30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69191" y="6210300"/>
            <a:ext cx="917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84214CE-A4BC-EA43-95DF-54C52CE624FD}" type="slidenum">
              <a:rPr lang="en-US" sz="1400" smtClean="0"/>
              <a:pPr/>
              <a:t>‹#›</a:t>
            </a:fld>
            <a:r>
              <a:rPr lang="en-US" sz="1400" dirty="0" smtClean="0"/>
              <a:t>/13</a:t>
            </a: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examples.xlsx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jpe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25.gi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2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3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image" Target="../media/image42.jpeg"/><Relationship Id="rId5" Type="http://schemas.openxmlformats.org/officeDocument/2006/relationships/oleObject" Target="../embeddings/oleObject14.bin"/><Relationship Id="rId6" Type="http://schemas.openxmlformats.org/officeDocument/2006/relationships/image" Target="../media/image4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43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image" Target="../media/image44.png"/><Relationship Id="rId5" Type="http://schemas.openxmlformats.org/officeDocument/2006/relationships/image" Target="../media/image45.jpe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5.xml"/><Relationship Id="rId7" Type="http://schemas.openxmlformats.org/officeDocument/2006/relationships/image" Target="../media/image4.jpeg"/><Relationship Id="rId8" Type="http://schemas.openxmlformats.org/officeDocument/2006/relationships/image" Target="../media/image3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image" Target="../media/image47.png"/><Relationship Id="rId5" Type="http://schemas.openxmlformats.org/officeDocument/2006/relationships/image" Target="../media/image48.jpe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4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0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5.xml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jpe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55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5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image" Target="../media/image59.png"/><Relationship Id="rId5" Type="http://schemas.openxmlformats.org/officeDocument/2006/relationships/oleObject" Target="../embeddings/oleObject18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5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2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hyperlink" Target="file:///\\localhost\Users\oschulte\Documents\svn-projects\My%20Classes\726-main\2012\slides\others\cv.pdf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3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3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4" Type="http://schemas.openxmlformats.org/officeDocument/2006/relationships/image" Target="../media/image65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61.xml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7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76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7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examples.xlsx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78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79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80.w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81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Oliver Schulte</a:t>
            </a:r>
          </a:p>
          <a:p>
            <a:r>
              <a:rPr lang="en-US" dirty="0" smtClean="0"/>
              <a:t>Machine Learning 726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Variance of a distribution: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mean of distribution.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point, find distance to mean. Square it. (Why?)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expected value of squared distance.</a:t>
            </a:r>
          </a:p>
          <a:p>
            <a:r>
              <a:rPr lang="en-US" dirty="0" smtClean="0"/>
              <a:t>Measures the </a:t>
            </a:r>
            <a:r>
              <a:rPr lang="en-US" b="1" dirty="0" smtClean="0"/>
              <a:t>spread</a:t>
            </a:r>
            <a:r>
              <a:rPr lang="en-US" dirty="0" smtClean="0"/>
              <a:t> of continuous values.</a:t>
            </a:r>
          </a:p>
          <a:p>
            <a:r>
              <a:rPr lang="en-US" dirty="0" smtClean="0">
                <a:hlinkClick r:id="rId2" action="ppaction://hlinkfile"/>
              </a:rPr>
              <a:t>Example Excel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2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Gaussian Density Function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4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 descr="Figure1.13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1428750"/>
            <a:ext cx="3444875" cy="2492375"/>
          </a:xfrm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The Gaussian Distribution</a:t>
            </a:r>
          </a:p>
        </p:txBody>
      </p:sp>
      <p:pic>
        <p:nvPicPr>
          <p:cNvPr id="20484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671638"/>
            <a:ext cx="50815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5214938"/>
            <a:ext cx="6705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Content Placeholder 3" descr="Figure2.8a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0"/>
          <a:stretch>
            <a:fillRect/>
          </a:stretch>
        </p:blipFill>
        <p:spPr bwMode="auto">
          <a:xfrm>
            <a:off x="6013450" y="3144838"/>
            <a:ext cx="2487613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97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exponential family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common way to define a probability density </a:t>
            </a:r>
            <a:r>
              <a:rPr lang="en-US" i="1" dirty="0" smtClean="0"/>
              <a:t>p(x)</a:t>
            </a:r>
            <a:r>
              <a:rPr lang="en-US" dirty="0" smtClean="0"/>
              <a:t> is as an exponential function of </a:t>
            </a:r>
            <a:r>
              <a:rPr lang="en-US" i="1" dirty="0" smtClean="0"/>
              <a:t>x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Simple mathematical motivation: multiplying numbers between 0 and 1 yields a number between 0 and 1.</a:t>
            </a:r>
          </a:p>
          <a:p>
            <a:pPr lvl="1"/>
            <a:r>
              <a:rPr lang="en-US" dirty="0" smtClean="0"/>
              <a:t>E.g. (1/2)</a:t>
            </a:r>
            <a:r>
              <a:rPr lang="en-US" baseline="30000" dirty="0" smtClean="0"/>
              <a:t>n</a:t>
            </a:r>
            <a:r>
              <a:rPr lang="en-US" dirty="0" smtClean="0"/>
              <a:t>, (1/e)</a:t>
            </a:r>
            <a:r>
              <a:rPr lang="en-US" baseline="30000" dirty="0" smtClean="0"/>
              <a:t>x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Deeper mathematical motivation: exponential </a:t>
            </a:r>
            <a:r>
              <a:rPr lang="en-US" dirty="0" err="1" smtClean="0"/>
              <a:t>pdfs</a:t>
            </a:r>
            <a:r>
              <a:rPr lang="en-US" dirty="0" smtClean="0"/>
              <a:t> have good statistical properties for learning.</a:t>
            </a:r>
          </a:p>
          <a:p>
            <a:pPr lvl="1"/>
            <a:r>
              <a:rPr lang="en-US" dirty="0" smtClean="0"/>
              <a:t>E.g., conjugate prior, maximum likelihood, sufficient statistics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529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Reading exponential prob formulas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Suppose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there is a relevant feature f(x) and I want to express that 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greater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f(x) is, the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less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probable x is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f(x)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,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p(x)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Use p(x) =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α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exp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(-f(x)).</a:t>
            </a:r>
          </a:p>
        </p:txBody>
      </p:sp>
    </p:spTree>
    <p:extLst>
      <p:ext uri="{BB962C8B-B14F-4D97-AF65-F5344CB8AC3E}">
        <p14:creationId xmlns:p14="http://schemas.microsoft.com/office/powerpoint/2010/main" val="36867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Example: exponential form sample size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1828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Fair Coin: The longer the sample size, the less likely it is.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p(n) = 2</a:t>
            </a:r>
            <a:r>
              <a:rPr lang="en-US" baseline="30000">
                <a:latin typeface="Calibri" charset="0"/>
                <a:ea typeface="ＭＳ Ｐゴシック" charset="0"/>
                <a:cs typeface="ＭＳ Ｐゴシック" charset="0"/>
              </a:rPr>
              <a:t>-n</a:t>
            </a:r>
            <a:r>
              <a:rPr lang="en-US" baseline="-2500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23556" name="TextBox 9"/>
          <p:cNvSpPr txBox="1">
            <a:spLocks noChangeArrowheads="1"/>
          </p:cNvSpPr>
          <p:nvPr/>
        </p:nvSpPr>
        <p:spPr bwMode="auto">
          <a:xfrm>
            <a:off x="609600" y="373380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ln[p(n)]</a:t>
            </a:r>
          </a:p>
        </p:txBody>
      </p:sp>
      <p:sp>
        <p:nvSpPr>
          <p:cNvPr id="23557" name="TextBox 10"/>
          <p:cNvSpPr txBox="1">
            <a:spLocks noChangeArrowheads="1"/>
          </p:cNvSpPr>
          <p:nvPr/>
        </p:nvSpPr>
        <p:spPr bwMode="auto">
          <a:xfrm>
            <a:off x="5029200" y="58674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Sample size n</a:t>
            </a:r>
          </a:p>
        </p:txBody>
      </p:sp>
      <p:grpSp>
        <p:nvGrpSpPr>
          <p:cNvPr id="23558" name="Group 13"/>
          <p:cNvGrpSpPr>
            <a:grpSpLocks/>
          </p:cNvGrpSpPr>
          <p:nvPr/>
        </p:nvGrpSpPr>
        <p:grpSpPr bwMode="auto">
          <a:xfrm>
            <a:off x="1676400" y="3581400"/>
            <a:ext cx="5486400" cy="2135188"/>
            <a:chOff x="1676400" y="3581400"/>
            <a:chExt cx="5486400" cy="2135188"/>
          </a:xfrm>
        </p:grpSpPr>
        <p:cxnSp>
          <p:nvCxnSpPr>
            <p:cNvPr id="5" name="Straight Arrow Connector 4"/>
            <p:cNvCxnSpPr/>
            <p:nvPr/>
          </p:nvCxnSpPr>
          <p:spPr>
            <a:xfrm rot="5400000">
              <a:off x="610394" y="4647406"/>
              <a:ext cx="2133600" cy="1588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676400" y="5715000"/>
              <a:ext cx="5486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33600" y="3810000"/>
              <a:ext cx="4038600" cy="1371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375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Location Parameter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1066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further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is  from the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center μ,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less likely it is.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85800" y="32766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ln[p(x)]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5791200" y="5410200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 smtClean="0"/>
              <a:t>(x-μ)</a:t>
            </a:r>
            <a:r>
              <a:rPr lang="en-US" sz="1800" baseline="30000" dirty="0" smtClean="0"/>
              <a:t>2</a:t>
            </a:r>
            <a:endParaRPr lang="en-US" sz="1800" baseline="30000" dirty="0"/>
          </a:p>
        </p:txBody>
      </p:sp>
      <p:grpSp>
        <p:nvGrpSpPr>
          <p:cNvPr id="25606" name="Group 5"/>
          <p:cNvGrpSpPr>
            <a:grpSpLocks/>
          </p:cNvGrpSpPr>
          <p:nvPr/>
        </p:nvGrpSpPr>
        <p:grpSpPr bwMode="auto">
          <a:xfrm>
            <a:off x="1676400" y="3124200"/>
            <a:ext cx="5486400" cy="2135188"/>
            <a:chOff x="1676400" y="3581400"/>
            <a:chExt cx="5486400" cy="2135188"/>
          </a:xfrm>
        </p:grpSpPr>
        <p:cxnSp>
          <p:nvCxnSpPr>
            <p:cNvPr id="7" name="Straight Arrow Connector 6"/>
            <p:cNvCxnSpPr/>
            <p:nvPr/>
          </p:nvCxnSpPr>
          <p:spPr>
            <a:xfrm rot="5400000">
              <a:off x="610394" y="4647406"/>
              <a:ext cx="2133600" cy="1588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676400" y="5715000"/>
              <a:ext cx="5486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33600" y="3810000"/>
              <a:ext cx="4038600" cy="1371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471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Spread/Precision parameter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1447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greater the spread σ</a:t>
            </a:r>
            <a:r>
              <a:rPr lang="en-US" baseline="30000" dirty="0" smtClean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 the more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likely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is (away from the mean).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he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greater the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precision β,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less likely x is.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685800" y="37338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ln[p(x)]</a:t>
            </a:r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1676400" y="3581400"/>
            <a:ext cx="5486400" cy="2135188"/>
            <a:chOff x="1676400" y="3581400"/>
            <a:chExt cx="5486400" cy="2135188"/>
          </a:xfrm>
        </p:grpSpPr>
        <p:cxnSp>
          <p:nvCxnSpPr>
            <p:cNvPr id="7" name="Straight Arrow Connector 6"/>
            <p:cNvCxnSpPr/>
            <p:nvPr/>
          </p:nvCxnSpPr>
          <p:spPr>
            <a:xfrm rot="5400000">
              <a:off x="610394" y="4647406"/>
              <a:ext cx="2133600" cy="1588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676400" y="5715000"/>
              <a:ext cx="5486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33600" y="3810000"/>
              <a:ext cx="4038600" cy="1371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6324600" y="580231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1/σ</a:t>
            </a:r>
            <a:r>
              <a:rPr lang="en-US" sz="1800" baseline="30000"/>
              <a:t>2</a:t>
            </a:r>
            <a:r>
              <a:rPr lang="en-US" sz="1800"/>
              <a:t> = β</a:t>
            </a:r>
          </a:p>
        </p:txBody>
      </p:sp>
    </p:spTree>
    <p:extLst>
      <p:ext uri="{BB962C8B-B14F-4D97-AF65-F5344CB8AC3E}">
        <p14:creationId xmlns:p14="http://schemas.microsoft.com/office/powerpoint/2010/main" val="175657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sz="2400" dirty="0" smtClean="0"/>
              <a:t>p*(x) be an </a:t>
            </a:r>
            <a:r>
              <a:rPr lang="en-US" sz="2400" dirty="0" err="1" smtClean="0"/>
              <a:t>unnormalized</a:t>
            </a:r>
            <a:r>
              <a:rPr lang="en-US" sz="2400" dirty="0" smtClean="0"/>
              <a:t> density function.</a:t>
            </a:r>
          </a:p>
          <a:p>
            <a:r>
              <a:rPr lang="en-US" sz="2400" dirty="0" smtClean="0"/>
              <a:t>To make a probability density function, need to find normalization constant α </a:t>
            </a:r>
            <a:r>
              <a:rPr lang="en-US" sz="2400" dirty="0" err="1" smtClean="0"/>
              <a:t>s.t.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Therefore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For the Gaussian (Laplace 1782)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417081"/>
              </p:ext>
            </p:extLst>
          </p:nvPr>
        </p:nvGraphicFramePr>
        <p:xfrm>
          <a:off x="3195638" y="2522538"/>
          <a:ext cx="208438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01" name="Equation" r:id="rId4" imgW="1066800" imgH="457200" progId="Equation.3">
                  <p:embed/>
                </p:oleObj>
              </mc:Choice>
              <mc:Fallback>
                <p:oleObj name="Equation" r:id="rId4" imgW="1066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638" y="2522538"/>
                        <a:ext cx="2084387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186863"/>
              </p:ext>
            </p:extLst>
          </p:nvPr>
        </p:nvGraphicFramePr>
        <p:xfrm>
          <a:off x="3059113" y="3619500"/>
          <a:ext cx="2233612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02" name="Equation" r:id="rId6" imgW="1143000" imgH="457200" progId="Equation.3">
                  <p:embed/>
                </p:oleObj>
              </mc:Choice>
              <mc:Fallback>
                <p:oleObj name="Equation" r:id="rId6" imgW="1143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619500"/>
                        <a:ext cx="2233612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757226"/>
              </p:ext>
            </p:extLst>
          </p:nvPr>
        </p:nvGraphicFramePr>
        <p:xfrm>
          <a:off x="2003425" y="5126038"/>
          <a:ext cx="43449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03" name="Equation" r:id="rId8" imgW="2222500" imgH="457200" progId="Equation.3">
                  <p:embed/>
                </p:oleObj>
              </mc:Choice>
              <mc:Fallback>
                <p:oleObj name="Equation" r:id="rId8" imgW="2222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5126038"/>
                        <a:ext cx="4344988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575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Central Limit Theorem </a:t>
            </a:r>
          </a:p>
        </p:txBody>
      </p:sp>
      <p:sp>
        <p:nvSpPr>
          <p:cNvPr id="2150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The distribution of the 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sum/mean 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of </a:t>
            </a:r>
            <a:r>
              <a:rPr lang="en-GB" dirty="0">
                <a:latin typeface="cmmi12" charset="0"/>
                <a:ea typeface="ＭＳ Ｐゴシック" charset="0"/>
                <a:cs typeface="ＭＳ Ｐゴシック" charset="0"/>
              </a:rPr>
              <a:t>N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Calibri" charset="0"/>
                <a:ea typeface="ＭＳ Ｐゴシック" charset="0"/>
                <a:cs typeface="ＭＳ Ｐゴシック" charset="0"/>
              </a:rPr>
              <a:t>i.i.d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. random variables becomes increasingly Gaussian as </a:t>
            </a:r>
            <a:r>
              <a:rPr lang="en-GB" dirty="0">
                <a:latin typeface="cmmi12" charset="0"/>
                <a:ea typeface="ＭＳ Ｐゴシック" charset="0"/>
                <a:cs typeface="ＭＳ Ｐゴシック" charset="0"/>
              </a:rPr>
              <a:t>N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 grows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 eaLnBrk="1" hangingPunct="1"/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 Laplace (1810).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/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 Example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en-GB" dirty="0">
                <a:latin typeface="cmmi12" charset="0"/>
                <a:ea typeface="ＭＳ Ｐゴシック" charset="0"/>
                <a:cs typeface="ＭＳ Ｐゴシック" charset="0"/>
              </a:rPr>
              <a:t>N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 uniform </a:t>
            </a:r>
            <a:r>
              <a:rPr lang="en-GB" dirty="0">
                <a:latin typeface="cmr12" charset="0"/>
                <a:ea typeface="ＭＳ Ｐゴシック" charset="0"/>
                <a:cs typeface="ＭＳ Ｐゴシック" charset="0"/>
              </a:rPr>
              <a:t>[0,1]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 random variables.</a:t>
            </a:r>
          </a:p>
          <a:p>
            <a:pPr marL="0" indent="0" eaLnBrk="1" hangingPunct="1"/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1508" name="Group 6"/>
          <p:cNvGrpSpPr>
            <a:grpSpLocks noChangeAspect="1"/>
          </p:cNvGrpSpPr>
          <p:nvPr/>
        </p:nvGrpSpPr>
        <p:grpSpPr bwMode="auto">
          <a:xfrm>
            <a:off x="625475" y="3963988"/>
            <a:ext cx="7875588" cy="1838325"/>
            <a:chOff x="357158" y="2214554"/>
            <a:chExt cx="7500990" cy="1751076"/>
          </a:xfrm>
        </p:grpSpPr>
        <p:pic>
          <p:nvPicPr>
            <p:cNvPr id="21509" name="Picture 3" descr="Figure2.6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2214554"/>
              <a:ext cx="2478024" cy="1751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4" descr="Figure2.6b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794" y="2214554"/>
              <a:ext cx="2478024" cy="1751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5" descr="Figure2.6c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124" y="2214554"/>
              <a:ext cx="2478024" cy="1751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986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Parameter Learning Scenarios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general problem: predict the value of a </a:t>
            </a:r>
            <a:r>
              <a:rPr lang="en-US" b="1" dirty="0" smtClean="0"/>
              <a:t>continuous </a:t>
            </a:r>
            <a:r>
              <a:rPr lang="en-US" dirty="0" smtClean="0"/>
              <a:t>variable from one or more </a:t>
            </a:r>
            <a:r>
              <a:rPr lang="en-US" b="1" dirty="0" smtClean="0"/>
              <a:t>continuous</a:t>
            </a:r>
            <a:r>
              <a:rPr lang="en-US" dirty="0" smtClean="0"/>
              <a:t> features.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957339"/>
              </p:ext>
            </p:extLst>
          </p:nvPr>
        </p:nvGraphicFramePr>
        <p:xfrm>
          <a:off x="1602858" y="2398882"/>
          <a:ext cx="5979897" cy="4290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299"/>
                <a:gridCol w="1993299"/>
                <a:gridCol w="1993299"/>
              </a:tblGrid>
              <a:tr h="118179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Parent</a:t>
                      </a:r>
                      <a:r>
                        <a:rPr lang="en-US" sz="2400" baseline="0" dirty="0" smtClean="0"/>
                        <a:t> Node/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Child Node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Discrete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Continuous</a:t>
                      </a:r>
                      <a:endParaRPr lang="en-US" sz="2400" dirty="0"/>
                    </a:p>
                  </a:txBody>
                  <a:tcPr/>
                </a:tc>
              </a:tr>
              <a:tr h="14778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Discrete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Maximum Likelihood</a:t>
                      </a:r>
                      <a:br>
                        <a:rPr lang="en-US" sz="2400" b="0" dirty="0" smtClean="0"/>
                      </a:br>
                      <a:r>
                        <a:rPr lang="en-US" sz="2400" b="0" dirty="0" smtClean="0"/>
                        <a:t>Decision Trees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logit</a:t>
                      </a:r>
                      <a:r>
                        <a:rPr lang="en-US" sz="2400" dirty="0" smtClean="0"/>
                        <a:t> distribution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(logistic</a:t>
                      </a:r>
                      <a:r>
                        <a:rPr lang="en-US" sz="2400" baseline="0" dirty="0" smtClean="0"/>
                        <a:t> regression)</a:t>
                      </a:r>
                      <a:endParaRPr lang="en-US" sz="2400" dirty="0"/>
                    </a:p>
                  </a:txBody>
                  <a:tcPr/>
                </a:tc>
              </a:tr>
              <a:tr h="14778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Continuous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conditional</a:t>
                      </a:r>
                      <a:r>
                        <a:rPr lang="en-US" sz="2400" baseline="0" dirty="0" smtClean="0"/>
                        <a:t> Gaussian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linear Gaussian</a:t>
                      </a:r>
                      <a:br>
                        <a:rPr lang="en-US" sz="2400" b="1" dirty="0" smtClean="0"/>
                      </a:br>
                      <a:r>
                        <a:rPr lang="en-US" sz="2400" b="1" dirty="0" smtClean="0"/>
                        <a:t>(linear</a:t>
                      </a:r>
                      <a:r>
                        <a:rPr lang="en-US" sz="2400" b="1" baseline="0" dirty="0" smtClean="0"/>
                        <a:t> regression)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11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Log-linear Models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Many probability distributions used in machine learning follow this exponential pattern for assigning a probability or density to an object </a:t>
            </a:r>
            <a:r>
              <a:rPr lang="en-US" b="1" dirty="0" smtClean="0"/>
              <a:t>x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a set of aggregate functions </a:t>
            </a:r>
            <a:br>
              <a:rPr lang="en-US" dirty="0" smtClean="0"/>
            </a:b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i="1" dirty="0" smtClean="0"/>
              <a:t>(</a:t>
            </a:r>
            <a:r>
              <a:rPr lang="en-US" b="1" i="1" dirty="0" smtClean="0"/>
              <a:t>x</a:t>
            </a:r>
            <a:r>
              <a:rPr lang="en-US" i="1" dirty="0" smtClean="0"/>
              <a:t>),..,T</a:t>
            </a:r>
            <a:r>
              <a:rPr lang="en-US" i="1" baseline="-25000" dirty="0" smtClean="0"/>
              <a:t>m</a:t>
            </a:r>
            <a:r>
              <a:rPr lang="en-US" i="1" dirty="0" smtClean="0"/>
              <a:t>(</a:t>
            </a:r>
            <a:r>
              <a:rPr lang="en-US" b="1" i="1" dirty="0" smtClean="0"/>
              <a:t>x</a:t>
            </a:r>
            <a:r>
              <a:rPr lang="en-US" i="1" dirty="0" smtClean="0"/>
              <a:t>) </a:t>
            </a:r>
            <a:r>
              <a:rPr lang="en-US" dirty="0"/>
              <a:t>known as </a:t>
            </a:r>
            <a:r>
              <a:rPr lang="en-US" b="1" dirty="0"/>
              <a:t>sufficient statistics 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log-probability is proportional to a weighted sum of the sufficient statistics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Works for anything: documents, videos, term marks, data sets,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e.g. discrete BN estimation:</a:t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ijk</a:t>
            </a:r>
            <a:r>
              <a:rPr lang="en-US" dirty="0" smtClean="0"/>
              <a:t> = </a:t>
            </a:r>
            <a:r>
              <a:rPr lang="en-US" i="1" dirty="0" err="1" smtClean="0"/>
              <a:t>ln</a:t>
            </a:r>
            <a:r>
              <a:rPr lang="en-US" i="1" dirty="0" smtClean="0"/>
              <a:t>(</a:t>
            </a:r>
            <a:r>
              <a:rPr lang="en-US" sz="2000" i="1" dirty="0" err="1" smtClean="0"/>
              <a:t>θ</a:t>
            </a:r>
            <a:r>
              <a:rPr lang="en-US" i="1" baseline="-25000" dirty="0" err="1" smtClean="0"/>
              <a:t>ijk</a:t>
            </a:r>
            <a:r>
              <a:rPr lang="en-US" i="1" dirty="0" smtClean="0"/>
              <a:t>) 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466600"/>
              </p:ext>
            </p:extLst>
          </p:nvPr>
        </p:nvGraphicFramePr>
        <p:xfrm>
          <a:off x="4287520" y="3778027"/>
          <a:ext cx="2381568" cy="488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2" name="Equation" r:id="rId4" imgW="1422400" imgH="292100" progId="Equation.3">
                  <p:embed/>
                </p:oleObj>
              </mc:Choice>
              <mc:Fallback>
                <p:oleObj name="Equation" r:id="rId4" imgW="14224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7520" y="3778027"/>
                        <a:ext cx="2381568" cy="488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521763"/>
              </p:ext>
            </p:extLst>
          </p:nvPr>
        </p:nvGraphicFramePr>
        <p:xfrm>
          <a:off x="5072380" y="5003482"/>
          <a:ext cx="25193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3" name="Equation" r:id="rId6" imgW="1612900" imgH="304800" progId="Equation.3">
                  <p:embed/>
                </p:oleObj>
              </mc:Choice>
              <mc:Fallback>
                <p:oleObj name="Equation" r:id="rId6" imgW="16129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72380" y="5003482"/>
                        <a:ext cx="2519363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742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 Learning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Same fundamental idea as with discrete variables: maximize data likelihood given parameters.</a:t>
            </a:r>
          </a:p>
          <a:p>
            <a:r>
              <a:rPr lang="en-US" dirty="0" smtClean="0"/>
              <a:t>The likelihood function for </a:t>
            </a:r>
            <a:r>
              <a:rPr lang="en-US" dirty="0" err="1" smtClean="0"/>
              <a:t>Gausssian</a:t>
            </a:r>
            <a:r>
              <a:rPr lang="en-US" dirty="0" smtClean="0"/>
              <a:t> distribution:</a:t>
            </a:r>
          </a:p>
          <a:p>
            <a:r>
              <a:rPr lang="en-US" dirty="0" smtClean="0"/>
              <a:t>Log-likelihood function</a:t>
            </a:r>
          </a:p>
          <a:p>
            <a:r>
              <a:rPr lang="en-US" dirty="0" smtClean="0"/>
              <a:t>Find derivatives of L, set to 0.</a:t>
            </a:r>
          </a:p>
          <a:p>
            <a:r>
              <a:rPr lang="en-US" dirty="0" smtClean="0"/>
              <a:t>For details see text and assignment.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For mean, the MLE estimate is the sample mean</a:t>
            </a:r>
          </a:p>
          <a:p>
            <a:pPr lvl="1"/>
            <a:r>
              <a:rPr lang="en-US" dirty="0" smtClean="0"/>
              <a:t>For standard deviation the MLE estimate is the sample </a:t>
            </a:r>
            <a:r>
              <a:rPr lang="en-US" dirty="0" err="1" smtClean="0"/>
              <a:t>sd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MLE estimates track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2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Learning: Discrete Parents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8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Gaussian Models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i="1" dirty="0" smtClean="0"/>
              <a:t>all parents are discrete</a:t>
            </a:r>
            <a:r>
              <a:rPr lang="en-US" dirty="0" smtClean="0"/>
              <a:t>, simply make conditional probability table where entries are (mean, variance) rather than probabilities.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128620"/>
              </p:ext>
            </p:extLst>
          </p:nvPr>
        </p:nvGraphicFramePr>
        <p:xfrm>
          <a:off x="1534160" y="3124200"/>
          <a:ext cx="39507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429"/>
                <a:gridCol w="1202315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GP&gt;0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mean(age)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variance(age)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35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Trees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with discrete variables, can replace conditional probability tables by regression trees.</a:t>
            </a:r>
          </a:p>
          <a:p>
            <a:r>
              <a:rPr lang="en-US" dirty="0" smtClean="0"/>
              <a:t>Leaf contains (mean, variance).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04160" y="3178294"/>
            <a:ext cx="8737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GP&gt;7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44320" y="4326374"/>
            <a:ext cx="12598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age</a:t>
            </a:r>
            <a:br>
              <a:rPr lang="en-US" dirty="0" smtClean="0"/>
            </a:br>
            <a:r>
              <a:rPr lang="en-US" dirty="0" smtClean="0"/>
              <a:t>μ=</a:t>
            </a:r>
            <a:r>
              <a:rPr lang="en-US" dirty="0"/>
              <a:t>19.25</a:t>
            </a:r>
          </a:p>
          <a:p>
            <a:r>
              <a:rPr lang="en-US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= </a:t>
            </a:r>
            <a:r>
              <a:rPr lang="en-US" dirty="0"/>
              <a:t>3.91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04640" y="4324588"/>
            <a:ext cx="12903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age</a:t>
            </a:r>
            <a:br>
              <a:rPr lang="en-US" dirty="0" smtClean="0"/>
            </a:br>
            <a:r>
              <a:rPr lang="en-US" dirty="0" smtClean="0"/>
              <a:t>μ= </a:t>
            </a:r>
            <a:r>
              <a:rPr lang="en-US" dirty="0"/>
              <a:t>19.13</a:t>
            </a:r>
          </a:p>
          <a:p>
            <a:r>
              <a:rPr lang="en-US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= </a:t>
            </a:r>
            <a:r>
              <a:rPr lang="en-US" dirty="0"/>
              <a:t>3.12</a:t>
            </a:r>
          </a:p>
        </p:txBody>
      </p:sp>
      <p:cxnSp>
        <p:nvCxnSpPr>
          <p:cNvPr id="10" name="Straight Connector 9"/>
          <p:cNvCxnSpPr>
            <a:stCxn id="5" idx="2"/>
            <a:endCxn id="6" idx="0"/>
          </p:cNvCxnSpPr>
          <p:nvPr/>
        </p:nvCxnSpPr>
        <p:spPr>
          <a:xfrm flipH="1">
            <a:off x="2174240" y="3547626"/>
            <a:ext cx="1066800" cy="778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2"/>
            <a:endCxn id="8" idx="0"/>
          </p:cNvCxnSpPr>
          <p:nvPr/>
        </p:nvCxnSpPr>
        <p:spPr>
          <a:xfrm>
            <a:off x="3241040" y="3547626"/>
            <a:ext cx="1508760" cy="7769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1200" y="3688080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99280" y="3688080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5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 and Correlation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 continuous parent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7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Probabilistic Dependence for Continuous Variables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64312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discrete parents, observing parent value changes probability of child value:</a:t>
            </a:r>
            <a:br>
              <a:rPr lang="en-US" dirty="0" smtClean="0"/>
            </a:br>
            <a:r>
              <a:rPr lang="en-US" dirty="0" smtClean="0"/>
              <a:t>P(</a:t>
            </a:r>
            <a:r>
              <a:rPr lang="en-US" dirty="0" err="1" smtClean="0"/>
              <a:t>child|parent</a:t>
            </a:r>
            <a:r>
              <a:rPr lang="en-US" dirty="0" smtClean="0"/>
              <a:t>) ≠ P(child)</a:t>
            </a:r>
          </a:p>
          <a:p>
            <a:r>
              <a:rPr lang="en-US" dirty="0" smtClean="0"/>
              <a:t>But with continuous parents, cannot condition on single value. What to do?</a:t>
            </a:r>
          </a:p>
          <a:p>
            <a:r>
              <a:rPr lang="en-US" dirty="0" smtClean="0"/>
              <a:t>Answer: consider </a:t>
            </a:r>
            <a:r>
              <a:rPr lang="en-US" i="1" dirty="0" smtClean="0"/>
              <a:t>changes in parent values</a:t>
            </a:r>
            <a:endParaRPr lang="en-US" dirty="0" smtClean="0"/>
          </a:p>
          <a:p>
            <a:r>
              <a:rPr lang="en-US" dirty="0" smtClean="0"/>
              <a:t>E.g. if parent value increases, so does child value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07760" y="1766054"/>
            <a:ext cx="8737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7760" y="2792214"/>
            <a:ext cx="12293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Term Mark</a:t>
            </a:r>
          </a:p>
        </p:txBody>
      </p:sp>
      <p:cxnSp>
        <p:nvCxnSpPr>
          <p:cNvPr id="3" name="Straight Arrow Connector 2"/>
          <p:cNvCxnSpPr>
            <a:stCxn id="7" idx="2"/>
          </p:cNvCxnSpPr>
          <p:nvPr/>
        </p:nvCxnSpPr>
        <p:spPr>
          <a:xfrm flipH="1">
            <a:off x="6614160" y="2135386"/>
            <a:ext cx="30480" cy="6568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11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004560" cy="4572000"/>
          </a:xfrm>
        </p:spPr>
        <p:txBody>
          <a:bodyPr/>
          <a:lstStyle/>
          <a:p>
            <a:r>
              <a:rPr lang="en-US" dirty="0" smtClean="0"/>
              <a:t>“if parent value goes up” – compared to what?</a:t>
            </a:r>
          </a:p>
          <a:p>
            <a:r>
              <a:rPr lang="en-US" dirty="0" smtClean="0"/>
              <a:t>Statistical Answer: the expected value or mean</a:t>
            </a:r>
          </a:p>
          <a:p>
            <a:r>
              <a:rPr lang="en-US" dirty="0" smtClean="0"/>
              <a:t>Quantify strength of connection: look at the difference to the mean</a:t>
            </a:r>
          </a:p>
          <a:p>
            <a:r>
              <a:rPr lang="en-US" dirty="0" smtClean="0"/>
              <a:t>Covariance(X,Y) = E[(X-</a:t>
            </a:r>
            <a:r>
              <a:rPr lang="en-US" dirty="0" err="1"/>
              <a:t>μ</a:t>
            </a:r>
            <a:r>
              <a:rPr lang="en-US" baseline="-25000" dirty="0" err="1" smtClean="0"/>
              <a:t>X</a:t>
            </a:r>
            <a:r>
              <a:rPr lang="en-US" dirty="0" smtClean="0"/>
              <a:t>)  (Y-</a:t>
            </a:r>
            <a:r>
              <a:rPr lang="en-US" dirty="0" err="1" smtClean="0"/>
              <a:t>μ</a:t>
            </a:r>
            <a:r>
              <a:rPr lang="en-US" baseline="-25000" dirty="0" err="1" smtClean="0"/>
              <a:t>Y</a:t>
            </a:r>
            <a:r>
              <a:rPr lang="en-US" dirty="0" smtClean="0"/>
              <a:t>)]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6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</a:t>
            </a:r>
            <a:r>
              <a:rPr lang="en-US" dirty="0" err="1" smtClean="0"/>
              <a:t>Covariances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can we compare strength of association across different variables?</a:t>
            </a:r>
          </a:p>
          <a:p>
            <a:pPr lvl="1"/>
            <a:r>
              <a:rPr lang="en-US" dirty="0" smtClean="0"/>
              <a:t>e.g. what is more important for term mark: quiz mark of exam mark?</a:t>
            </a:r>
          </a:p>
          <a:p>
            <a:r>
              <a:rPr lang="en-US" dirty="0" smtClean="0"/>
              <a:t>Problem: covariance conflates scale and strength of association</a:t>
            </a:r>
          </a:p>
          <a:p>
            <a:pPr lvl="1"/>
            <a:r>
              <a:rPr lang="en-US" dirty="0" smtClean="0"/>
              <a:t>e.g. quiz mark has small covariance because scale = 0-10 whereas exam scale = 0-100</a:t>
            </a:r>
          </a:p>
          <a:p>
            <a:r>
              <a:rPr lang="en-US" dirty="0" smtClean="0"/>
              <a:t>Solution: </a:t>
            </a:r>
            <a:r>
              <a:rPr lang="en-US" i="1" dirty="0" smtClean="0"/>
              <a:t>Standardize</a:t>
            </a:r>
            <a:r>
              <a:rPr lang="en-US" dirty="0" smtClean="0"/>
              <a:t> variables to same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4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Standardizing Variables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to standardize variables? </a:t>
            </a:r>
          </a:p>
          <a:p>
            <a:r>
              <a:rPr lang="en-US" dirty="0" smtClean="0"/>
              <a:t>Possible answer: divide by max-min range</a:t>
            </a:r>
          </a:p>
          <a:p>
            <a:r>
              <a:rPr lang="en-US" dirty="0" smtClean="0"/>
              <a:t>Statistical answer: divide by standard deviation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Subtract mean from all variables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Divide by standard deviation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covariance</a:t>
            </a:r>
          </a:p>
          <a:p>
            <a:r>
              <a:rPr lang="en-US" dirty="0" smtClean="0"/>
              <a:t>In symbols: </a:t>
            </a:r>
            <a:br>
              <a:rPr lang="en-US" dirty="0" smtClean="0"/>
            </a:br>
            <a:r>
              <a:rPr lang="en-US" dirty="0" err="1" smtClean="0"/>
              <a:t>ρ</a:t>
            </a:r>
            <a:r>
              <a:rPr lang="en-US" dirty="0" smtClean="0"/>
              <a:t>(X,Y) = covariance([X-</a:t>
            </a:r>
            <a:r>
              <a:rPr lang="en-US" dirty="0" err="1" smtClean="0"/>
              <a:t>μ</a:t>
            </a:r>
            <a:r>
              <a:rPr lang="en-US" baseline="-25000" dirty="0" err="1" smtClean="0"/>
              <a:t>X</a:t>
            </a:r>
            <a:r>
              <a:rPr lang="en-US" dirty="0" smtClean="0"/>
              <a:t>]/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X</a:t>
            </a:r>
            <a:r>
              <a:rPr lang="en-US" dirty="0" err="1" smtClean="0"/>
              <a:t>,Y-μ</a:t>
            </a:r>
            <a:r>
              <a:rPr lang="en-US" baseline="-25000" dirty="0" err="1" smtClean="0"/>
              <a:t>Y</a:t>
            </a:r>
            <a:r>
              <a:rPr lang="en-US" dirty="0" smtClean="0"/>
              <a:t>/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Y</a:t>
            </a:r>
            <a:r>
              <a:rPr lang="en-US" dirty="0" smtClean="0"/>
              <a:t>) is called the </a:t>
            </a:r>
            <a:r>
              <a:rPr lang="en-US" b="1" dirty="0" smtClean="0"/>
              <a:t>correlation</a:t>
            </a:r>
            <a:r>
              <a:rPr lang="en-US" dirty="0"/>
              <a:t> </a:t>
            </a:r>
            <a:r>
              <a:rPr lang="en-US" b="1" dirty="0" smtClean="0"/>
              <a:t>coefficient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2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Node Case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33756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Examples of Continuous Random Variables</a:t>
            </a:r>
          </a:p>
          <a:p>
            <a:pPr lvl="1"/>
            <a:r>
              <a:rPr lang="en-US" sz="3200" dirty="0" smtClean="0"/>
              <a:t>NHL: Sum of Games Played After  7  Years</a:t>
            </a:r>
          </a:p>
          <a:p>
            <a:pPr lvl="1"/>
            <a:r>
              <a:rPr lang="en-US" sz="3200" dirty="0" smtClean="0"/>
              <a:t>House Prices</a:t>
            </a:r>
          </a:p>
          <a:p>
            <a:pPr lvl="1"/>
            <a:r>
              <a:rPr lang="en-US" sz="3200" dirty="0" smtClean="0"/>
              <a:t>Term Marks in Course</a:t>
            </a:r>
          </a:p>
          <a:p>
            <a:r>
              <a:rPr lang="en-US" sz="3200" dirty="0" smtClean="0"/>
              <a:t>How to define probability distribution?</a:t>
            </a:r>
          </a:p>
          <a:p>
            <a:r>
              <a:rPr lang="en-US" sz="3200" dirty="0" smtClean="0"/>
              <a:t>Can no longer use a table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85489" y="4950213"/>
            <a:ext cx="2283871" cy="682625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dirty="0" smtClean="0"/>
              <a:t>Term 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3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Range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Theorem</a:t>
            </a:r>
            <a:r>
              <a:rPr lang="en-US" dirty="0" smtClean="0"/>
              <a:t>: For any two random variables, their correlation coefficient lies between -1 and 1.</a:t>
            </a:r>
          </a:p>
          <a:p>
            <a:r>
              <a:rPr lang="en-US" dirty="0" smtClean="0"/>
              <a:t>The extreme values -1 and 1 are attained for deterministic relationships.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3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Predictive </a:t>
            </a:r>
            <a:r>
              <a:rPr lang="en-US" dirty="0" err="1" smtClean="0"/>
              <a:t>Modelling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3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Relationship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Correlation tells us that the probability of the child node varies with the parent nodes.</a:t>
            </a:r>
          </a:p>
          <a:p>
            <a:r>
              <a:rPr lang="en-US" dirty="0" smtClean="0"/>
              <a:t>But that does not define a conditional probability P(child node </a:t>
            </a:r>
            <a:r>
              <a:rPr lang="en-US" dirty="0" err="1" smtClean="0"/>
              <a:t>value|parent</a:t>
            </a:r>
            <a:r>
              <a:rPr lang="en-US" dirty="0" smtClean="0"/>
              <a:t> node value).</a:t>
            </a:r>
          </a:p>
          <a:p>
            <a:r>
              <a:rPr lang="en-US" dirty="0" smtClean="0"/>
              <a:t>Strategy: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Build model to predict a child node value given parent node values.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Incorporate (Gaussian) uncertainty to turn prediction into probability.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Predict House prices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Figure Russell and </a:t>
            </a:r>
            <a:r>
              <a:rPr lang="en-US" smtClean="0"/>
              <a:t>Norvig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Price vs. floor space of houses for sale in Berkeley, CA, July 2009. </a:t>
            </a:r>
            <a:endParaRPr lang="en-US" dirty="0"/>
          </a:p>
        </p:txBody>
      </p:sp>
      <p:pic>
        <p:nvPicPr>
          <p:cNvPr id="5" name="Picture 4" descr="house-pric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1" y="2207254"/>
            <a:ext cx="5550588" cy="387974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23360" y="2765214"/>
            <a:ext cx="112077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4880" y="3887900"/>
            <a:ext cx="1337733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dirty="0" smtClean="0"/>
              <a:t>Price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4"/>
            <a:endCxn id="7" idx="0"/>
          </p:cNvCxnSpPr>
          <p:nvPr/>
        </p:nvCxnSpPr>
        <p:spPr>
          <a:xfrm>
            <a:off x="1183747" y="3315548"/>
            <a:ext cx="0" cy="572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17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Grading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Predict: final percentage mark for student.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Features: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assignment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grades, midterm exam, final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exam.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Questions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for linear regression: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buFont typeface="Arial" charset="0"/>
              <a:buChar char="•"/>
            </a:pPr>
            <a:r>
              <a:rPr lang="en-US" sz="2400" dirty="0">
                <a:latin typeface="Calibri" charset="0"/>
                <a:ea typeface="ＭＳ Ｐゴシック" charset="0"/>
              </a:rPr>
              <a:t>I forgot the weights of components. Can you recover them from a spreadsheet of the final grades?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How </a:t>
            </a:r>
            <a:r>
              <a:rPr lang="en-US" sz="2400" dirty="0">
                <a:latin typeface="Calibri" charset="0"/>
                <a:ea typeface="ＭＳ Ｐゴシック" charset="0"/>
              </a:rPr>
              <a:t>important is each component, actually? Could I guess well someone</a:t>
            </a:r>
            <a:r>
              <a:rPr lang="ja-JP" altLang="en-US" sz="2400" dirty="0">
                <a:latin typeface="Calibri" charset="0"/>
                <a:ea typeface="ＭＳ Ｐゴシック" charset="0"/>
              </a:rPr>
              <a:t>’</a:t>
            </a:r>
            <a:r>
              <a:rPr lang="en-US" sz="2400" dirty="0">
                <a:latin typeface="Calibri" charset="0"/>
                <a:ea typeface="ＭＳ Ｐゴシック" charset="0"/>
              </a:rPr>
              <a:t>s final mark given their assignments? Given their exams?</a:t>
            </a:r>
          </a:p>
          <a:p>
            <a:pPr lvl="1">
              <a:buFont typeface="Arial" charset="0"/>
              <a:buChar char="•"/>
            </a:pPr>
            <a:endParaRPr lang="en-US" sz="24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9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Parents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356360"/>
          </a:xfrm>
        </p:spPr>
        <p:txBody>
          <a:bodyPr/>
          <a:lstStyle/>
          <a:p>
            <a:r>
              <a:rPr lang="en-US" dirty="0" smtClean="0"/>
              <a:t>Suppose we have multiple parents as in the grading example</a:t>
            </a:r>
          </a:p>
          <a:p>
            <a:r>
              <a:rPr lang="en-US" dirty="0" smtClean="0"/>
              <a:t>Then predict the child value using a weighted sum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5680" y="2712720"/>
            <a:ext cx="99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8560" y="2700774"/>
            <a:ext cx="99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01440" y="2680454"/>
            <a:ext cx="99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48560" y="3706614"/>
            <a:ext cx="14528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Term Mark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1493520" y="3082052"/>
            <a:ext cx="1503680" cy="624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8" idx="0"/>
          </p:cNvCxnSpPr>
          <p:nvPr/>
        </p:nvCxnSpPr>
        <p:spPr>
          <a:xfrm>
            <a:off x="2946400" y="3070106"/>
            <a:ext cx="228600" cy="636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</p:cNvCxnSpPr>
          <p:nvPr/>
        </p:nvCxnSpPr>
        <p:spPr>
          <a:xfrm flipH="1">
            <a:off x="3322320" y="3049786"/>
            <a:ext cx="1076960" cy="6568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44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Fitting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612906" cy="37033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Input: </a:t>
            </a:r>
          </a:p>
          <a:p>
            <a:pPr lvl="1"/>
            <a:r>
              <a:rPr lang="en-US" dirty="0" smtClean="0"/>
              <a:t>a data table </a:t>
            </a:r>
            <a:r>
              <a:rPr lang="en-US" b="1" dirty="0" err="1" smtClean="0"/>
              <a:t>X</a:t>
            </a:r>
            <a:r>
              <a:rPr lang="en-US" i="1" baseline="-25000" dirty="0" err="1" smtClean="0"/>
              <a:t>NxD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target vector</a:t>
            </a:r>
            <a:r>
              <a:rPr lang="en-US" dirty="0" smtClean="0"/>
              <a:t> </a:t>
            </a:r>
            <a:r>
              <a:rPr lang="en-US" b="1" dirty="0"/>
              <a:t>y</a:t>
            </a:r>
            <a:r>
              <a:rPr lang="en-US" baseline="-25000" dirty="0" smtClean="0"/>
              <a:t>Nx1</a:t>
            </a:r>
            <a:r>
              <a:rPr lang="en-US" dirty="0" smtClean="0"/>
              <a:t>.</a:t>
            </a:r>
          </a:p>
          <a:p>
            <a:r>
              <a:rPr lang="en-US" dirty="0" smtClean="0"/>
              <a:t>Output: a </a:t>
            </a:r>
            <a:r>
              <a:rPr lang="en-US" b="1" dirty="0" smtClean="0"/>
              <a:t>weight vector</a:t>
            </a:r>
            <a:r>
              <a:rPr lang="en-US" dirty="0" smtClean="0"/>
              <a:t> </a:t>
            </a:r>
            <a:r>
              <a:rPr lang="en-US" b="1" dirty="0" smtClean="0"/>
              <a:t>w</a:t>
            </a:r>
            <a:r>
              <a:rPr lang="en-US" baseline="-25000" dirty="0" smtClean="0"/>
              <a:t>Dx1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Prediction model: predicted value = weighted linear combination of input features.</a:t>
            </a:r>
          </a:p>
          <a:p>
            <a:r>
              <a:rPr lang="en-US" dirty="0" smtClean="0"/>
              <a:t>Notation Trick: add constant 1 column to all data to allow for bias weight</a:t>
            </a:r>
            <a:br>
              <a:rPr lang="en-US" dirty="0" smtClean="0"/>
            </a:br>
            <a:r>
              <a:rPr lang="en-US" dirty="0" err="1" smtClean="0"/>
              <a:t>ŷ</a:t>
            </a:r>
            <a:r>
              <a:rPr lang="en-US" baseline="-25000" dirty="0" err="1" smtClean="0"/>
              <a:t>n</a:t>
            </a:r>
            <a:r>
              <a:rPr lang="en-US" dirty="0" smtClean="0"/>
              <a:t>=</a:t>
            </a:r>
            <a:r>
              <a:rPr lang="en-US" dirty="0" err="1" smtClean="0"/>
              <a:t>h</a:t>
            </a:r>
            <a:r>
              <a:rPr lang="en-US" b="1" baseline="-25000" dirty="0" err="1" smtClean="0"/>
              <a:t>w</a:t>
            </a:r>
            <a:r>
              <a:rPr lang="en-US" dirty="0" smtClean="0"/>
              <a:t>(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)=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b="1" dirty="0" err="1" smtClean="0"/>
              <a:t>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ŷ</a:t>
            </a:r>
            <a:r>
              <a:rPr lang="en-US" dirty="0" smtClean="0"/>
              <a:t>=</a:t>
            </a:r>
            <a:r>
              <a:rPr lang="en-US" b="1" dirty="0" err="1"/>
              <a:t>X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b="1" dirty="0" err="1"/>
              <a:t>w</a:t>
            </a:r>
            <a:endParaRPr lang="en-US" b="1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389120" y="4897120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Book notation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397760" y="4734560"/>
            <a:ext cx="1991360" cy="335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05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Error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Residual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7" y="2301288"/>
            <a:ext cx="6344115" cy="4111356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610538"/>
              </p:ext>
            </p:extLst>
          </p:nvPr>
        </p:nvGraphicFramePr>
        <p:xfrm>
          <a:off x="4449763" y="3200400"/>
          <a:ext cx="45148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3" name="Equation" r:id="rId5" imgW="1841500" imgH="457200" progId="Equation.3">
                  <p:embed/>
                </p:oleObj>
              </mc:Choice>
              <mc:Fallback>
                <p:oleObj name="Equation" r:id="rId5" imgW="1841500" imgH="45720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3200400"/>
                        <a:ext cx="4514850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572802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We seek the closest fit of the predicted line to the data points.</a:t>
            </a:r>
          </a:p>
          <a:p>
            <a:r>
              <a:rPr lang="en-US" sz="3200" dirty="0" smtClean="0"/>
              <a:t> Error = the sum of squared errors. (= “Loss” in book)</a:t>
            </a:r>
          </a:p>
          <a:p>
            <a:r>
              <a:rPr lang="en-US" sz="3200" dirty="0" smtClean="0"/>
              <a:t>Sensitive to outliers.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845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Squared Error on House Price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Figure 18.13 Russell and </a:t>
            </a:r>
            <a:r>
              <a:rPr lang="en-US" dirty="0" err="1" smtClean="0"/>
              <a:t>Norvig</a:t>
            </a:r>
            <a:endParaRPr lang="en-US" dirty="0"/>
          </a:p>
        </p:txBody>
      </p:sp>
      <p:pic>
        <p:nvPicPr>
          <p:cNvPr id="5" name="Content Placeholder 4" descr="squared-error.tif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9" r="-9379"/>
          <a:stretch>
            <a:fillRect/>
          </a:stretch>
        </p:blipFill>
        <p:spPr>
          <a:xfrm>
            <a:off x="-230562" y="1551902"/>
            <a:ext cx="6777038" cy="3986213"/>
          </a:xfrm>
        </p:spPr>
      </p:pic>
      <p:pic>
        <p:nvPicPr>
          <p:cNvPr id="6" name="Picture 5" descr="house-pric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25" y="1873871"/>
            <a:ext cx="3455475" cy="24153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9946" y="5538115"/>
            <a:ext cx="5478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Minimum occurs at 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 = 246, 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 = 0.232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898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Discretization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Simplest Idea: Assign continuous data to discrete groups (bins).</a:t>
            </a:r>
          </a:p>
          <a:p>
            <a:pPr lvl="1"/>
            <a:r>
              <a:rPr lang="en-US" dirty="0" smtClean="0"/>
              <a:t>E.g. A,B,C,D,E,F</a:t>
            </a:r>
          </a:p>
          <a:p>
            <a:r>
              <a:rPr lang="en-US" b="1" dirty="0" smtClean="0"/>
              <a:t>Equal width</a:t>
            </a:r>
            <a:r>
              <a:rPr lang="en-US" dirty="0" smtClean="0"/>
              <a:t>: set bins according to variable values.</a:t>
            </a:r>
          </a:p>
          <a:p>
            <a:pPr lvl="1"/>
            <a:r>
              <a:rPr lang="en-US" dirty="0" smtClean="0"/>
              <a:t>E.g. 100-90,90-80,70-60,50-40</a:t>
            </a:r>
          </a:p>
          <a:p>
            <a:r>
              <a:rPr lang="en-US" b="1" dirty="0" smtClean="0"/>
              <a:t>Equal frequency</a:t>
            </a:r>
            <a:r>
              <a:rPr lang="en-US" dirty="0" smtClean="0"/>
              <a:t>: set bins so that each bin has same number of students.</a:t>
            </a:r>
          </a:p>
          <a:p>
            <a:pPr lvl="1"/>
            <a:r>
              <a:rPr lang="en-US" dirty="0" smtClean="0"/>
              <a:t>E.g. choose cut-offs so that 10% of students get an A, 10% a B, 10% a C</a:t>
            </a:r>
          </a:p>
          <a:p>
            <a:r>
              <a:rPr lang="en-US" dirty="0" smtClean="0"/>
              <a:t>Curving: set bins to match a prior distribution</a:t>
            </a:r>
          </a:p>
          <a:p>
            <a:pPr lvl="1"/>
            <a:r>
              <a:rPr lang="en-US" dirty="0" smtClean="0"/>
              <a:t>e.g. match grade distribution in other CS 3</a:t>
            </a:r>
            <a:r>
              <a:rPr lang="en-US" baseline="30000" dirty="0" smtClean="0"/>
              <a:t>rd</a:t>
            </a:r>
            <a:r>
              <a:rPr lang="en-US" dirty="0" smtClean="0"/>
              <a:t>-year courses</a:t>
            </a:r>
          </a:p>
          <a:p>
            <a:pPr lvl="1"/>
            <a:r>
              <a:rPr lang="en-US" dirty="0" smtClean="0"/>
              <a:t>See actual cut-offs in 310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2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that there is an exact solution </a:t>
            </a:r>
            <a:r>
              <a:rPr lang="en-US" b="1" dirty="0" smtClean="0"/>
              <a:t>and</a:t>
            </a:r>
            <a:r>
              <a:rPr lang="en-US" dirty="0" smtClean="0"/>
              <a:t> that the input matrix is invertible. Then we can find the solution by simple matrix inversion: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331675"/>
              </p:ext>
            </p:extLst>
          </p:nvPr>
        </p:nvGraphicFramePr>
        <p:xfrm>
          <a:off x="295275" y="5389563"/>
          <a:ext cx="8528050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7" name="Equation" r:id="rId4" imgW="3086100" imgH="393700" progId="Equation.3">
                  <p:embed/>
                </p:oleObj>
              </mc:Choice>
              <mc:Fallback>
                <p:oleObj name="Equation" r:id="rId4" imgW="3086100" imgH="393700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5389563"/>
                        <a:ext cx="8528050" cy="1090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2145" y="3629343"/>
            <a:ext cx="73484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Alas, </a:t>
            </a:r>
            <a:r>
              <a:rPr lang="en-US" sz="2800" b="1" dirty="0" smtClean="0"/>
              <a:t>X</a:t>
            </a:r>
            <a:r>
              <a:rPr lang="en-US" sz="2800" dirty="0" smtClean="0"/>
              <a:t> is hardly ever square let alone invertible. But </a:t>
            </a:r>
            <a:r>
              <a:rPr lang="en-US" sz="2800" b="1" dirty="0" smtClean="0"/>
              <a:t>X</a:t>
            </a:r>
            <a:r>
              <a:rPr lang="en-US" sz="2800" baseline="30000" dirty="0" smtClean="0"/>
              <a:t>T</a:t>
            </a:r>
            <a:r>
              <a:rPr lang="en-US" sz="2800" b="1" dirty="0" smtClean="0"/>
              <a:t>X </a:t>
            </a:r>
            <a:r>
              <a:rPr lang="en-US" sz="2800" u="sng" dirty="0" smtClean="0"/>
              <a:t>is</a:t>
            </a:r>
            <a:r>
              <a:rPr lang="en-US" sz="2800" dirty="0" smtClean="0"/>
              <a:t> square, and usually invertible.   So multiply both sides of equation by </a:t>
            </a:r>
            <a:r>
              <a:rPr lang="en-US" sz="2800" b="1" dirty="0" smtClean="0"/>
              <a:t>X</a:t>
            </a:r>
            <a:r>
              <a:rPr lang="en-US" sz="2800" baseline="30000" dirty="0" smtClean="0"/>
              <a:t>T</a:t>
            </a:r>
            <a:r>
              <a:rPr lang="en-US" sz="2800" dirty="0" smtClean="0"/>
              <a:t>, then use inversion.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468704"/>
              </p:ext>
            </p:extLst>
          </p:nvPr>
        </p:nvGraphicFramePr>
        <p:xfrm>
          <a:off x="790575" y="2841625"/>
          <a:ext cx="38576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8" name="Equation" r:id="rId6" imgW="1397000" imgH="228600" progId="Equation.3">
                  <p:embed/>
                </p:oleObj>
              </mc:Choice>
              <mc:Fallback>
                <p:oleObj name="Equation" r:id="rId6" imgW="1397000" imgH="228600" progId="Equation.3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2841625"/>
                        <a:ext cx="385762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4391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Solution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there is no exact fit, we can still minimize the squared error.</a:t>
            </a:r>
          </a:p>
          <a:p>
            <a:r>
              <a:rPr lang="en-US" dirty="0" smtClean="0"/>
              <a:t>Solution: The squared error is minimized by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950007"/>
              </p:ext>
            </p:extLst>
          </p:nvPr>
        </p:nvGraphicFramePr>
        <p:xfrm>
          <a:off x="2312035" y="2950528"/>
          <a:ext cx="3192463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8" name="Equation" r:id="rId3" imgW="1155700" imgH="393700" progId="Equation.3">
                  <p:embed/>
                </p:oleObj>
              </mc:Choice>
              <mc:Fallback>
                <p:oleObj name="Equation" r:id="rId3" imgW="1155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035" y="2950528"/>
                        <a:ext cx="3192463" cy="1090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4460240"/>
            <a:ext cx="425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details see text and assignment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16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igure3.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68" y="1721938"/>
            <a:ext cx="39385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Interpretation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Figure Bishop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619315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Any vector of the form </a:t>
            </a:r>
            <a:r>
              <a:rPr lang="en-US" dirty="0" err="1"/>
              <a:t>ŷ</a:t>
            </a:r>
            <a:r>
              <a:rPr lang="en-US" b="1" dirty="0" smtClean="0"/>
              <a:t> = </a:t>
            </a:r>
            <a:r>
              <a:rPr lang="en-US" b="1" dirty="0" err="1" smtClean="0"/>
              <a:t>Xw</a:t>
            </a:r>
            <a:r>
              <a:rPr lang="en-US" b="1" dirty="0" smtClean="0"/>
              <a:t> </a:t>
            </a:r>
            <a:r>
              <a:rPr lang="en-US" dirty="0" smtClean="0"/>
              <a:t>is a linear combination of the columns (variables) of </a:t>
            </a:r>
            <a:r>
              <a:rPr lang="en-US" b="1" dirty="0" smtClean="0"/>
              <a:t>X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</a:t>
            </a:r>
            <a:r>
              <a:rPr lang="en-US" dirty="0" err="1"/>
              <a:t>ŷ</a:t>
            </a:r>
            <a:r>
              <a:rPr lang="en-US" dirty="0"/>
              <a:t> </a:t>
            </a:r>
            <a:r>
              <a:rPr lang="en-US" dirty="0" smtClean="0"/>
              <a:t>is the least squares approximation, then </a:t>
            </a:r>
            <a:r>
              <a:rPr lang="en-US" dirty="0" err="1"/>
              <a:t>ŷ</a:t>
            </a:r>
            <a:r>
              <a:rPr lang="en-US" dirty="0"/>
              <a:t> </a:t>
            </a:r>
            <a:r>
              <a:rPr lang="en-US" dirty="0" smtClean="0"/>
              <a:t>is the </a:t>
            </a:r>
            <a:r>
              <a:rPr lang="en-US" u="sng" dirty="0" smtClean="0"/>
              <a:t>orthogonal projection </a:t>
            </a:r>
            <a:r>
              <a:rPr lang="en-US" dirty="0" smtClean="0"/>
              <a:t>of </a:t>
            </a:r>
            <a:r>
              <a:rPr lang="en-US" b="1" dirty="0" smtClean="0"/>
              <a:t>y</a:t>
            </a:r>
            <a:r>
              <a:rPr lang="en-US" dirty="0" smtClean="0"/>
              <a:t> onto this subspace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3715" y="4623371"/>
            <a:ext cx="2971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r>
              <a:rPr lang="en-US" sz="2800" baseline="30000" dirty="0" smtClean="0"/>
              <a:t>i</a:t>
            </a:r>
            <a:r>
              <a:rPr lang="en-US" sz="2800" dirty="0" smtClean="0"/>
              <a:t> = column vector </a:t>
            </a:r>
            <a:r>
              <a:rPr lang="en-US" sz="2800" i="1" dirty="0" smtClean="0"/>
              <a:t>i</a:t>
            </a:r>
            <a:endParaRPr lang="en-US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171513" y="2958964"/>
            <a:ext cx="52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ŷ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429098" y="2363767"/>
            <a:ext cx="28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49947" y="2830602"/>
            <a:ext cx="3850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97511" y="2575972"/>
            <a:ext cx="30789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764897" y="2155994"/>
            <a:ext cx="189560" cy="207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37180" y="2839899"/>
            <a:ext cx="30789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91099" y="3369666"/>
            <a:ext cx="54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r>
              <a:rPr lang="en-US" sz="2800" baseline="30000" dirty="0"/>
              <a:t>1</a:t>
            </a:r>
            <a:endParaRPr lang="en-US" sz="28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84832" y="2581700"/>
            <a:ext cx="54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r>
              <a:rPr lang="en-US" sz="2800" baseline="30000" dirty="0" smtClean="0"/>
              <a:t>2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71291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Model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Prediction + Uncertainty = Probability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3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Model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linear function predicts a deterministic value </a:t>
            </a:r>
            <a:r>
              <a:rPr lang="en-US" sz="3200" dirty="0" err="1" smtClean="0"/>
              <a:t>ŷ</a:t>
            </a:r>
            <a:r>
              <a:rPr lang="en-US" sz="3200" dirty="0" smtClean="0"/>
              <a:t>=</a:t>
            </a:r>
            <a:r>
              <a:rPr lang="en-US" sz="3200" dirty="0" err="1"/>
              <a:t>h</a:t>
            </a:r>
            <a:r>
              <a:rPr lang="en-US" sz="3200" b="1" baseline="-25000" dirty="0" err="1"/>
              <a:t>w</a:t>
            </a:r>
            <a:r>
              <a:rPr lang="en-US" sz="3200" dirty="0"/>
              <a:t>(</a:t>
            </a:r>
            <a:r>
              <a:rPr lang="en-US" sz="3200" b="1" dirty="0" smtClean="0"/>
              <a:t>x</a:t>
            </a:r>
            <a:r>
              <a:rPr lang="en-US" sz="3200" dirty="0" smtClean="0"/>
              <a:t>)</a:t>
            </a:r>
            <a:r>
              <a:rPr lang="en-US" sz="3200" dirty="0"/>
              <a:t>=</a:t>
            </a:r>
            <a:r>
              <a:rPr lang="en-US" sz="3200" b="1" dirty="0" err="1" smtClean="0"/>
              <a:t>x</a:t>
            </a:r>
            <a:r>
              <a:rPr lang="en-US" sz="32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b="1" dirty="0" err="1" smtClean="0"/>
              <a:t>w</a:t>
            </a:r>
            <a:r>
              <a:rPr lang="en-US" sz="3200" dirty="0" smtClean="0"/>
              <a:t> for each input vector.</a:t>
            </a:r>
          </a:p>
          <a:p>
            <a:r>
              <a:rPr lang="en-US" sz="3200" dirty="0" smtClean="0"/>
              <a:t>We can turn this into a probabilistic prediction via a model</a:t>
            </a:r>
            <a:br>
              <a:rPr lang="en-US" sz="3200" dirty="0" smtClean="0"/>
            </a:br>
            <a:r>
              <a:rPr lang="en-US" sz="3200" dirty="0" smtClean="0"/>
              <a:t>true value = predicted value + random noise:</a:t>
            </a:r>
          </a:p>
          <a:p>
            <a:r>
              <a:rPr lang="en-US" sz="3200" dirty="0" smtClean="0"/>
              <a:t>Linear regression assumes a </a:t>
            </a:r>
            <a:r>
              <a:rPr lang="en-US" sz="3200" b="1" dirty="0" smtClean="0"/>
              <a:t>Gaussian noise model</a:t>
            </a:r>
            <a:endParaRPr lang="en-US" sz="32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000542"/>
              </p:ext>
            </p:extLst>
          </p:nvPr>
        </p:nvGraphicFramePr>
        <p:xfrm>
          <a:off x="1414463" y="5121275"/>
          <a:ext cx="63515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8" name="Equation" r:id="rId4" imgW="2794000" imgH="228600" progId="Equation.3">
                  <p:embed/>
                </p:oleObj>
              </mc:Choice>
              <mc:Fallback>
                <p:oleObj name="Equation" r:id="rId4" imgW="2794000" imgH="2286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5121275"/>
                        <a:ext cx="6351587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667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Curve Fitting With Noise</a:t>
            </a:r>
          </a:p>
        </p:txBody>
      </p:sp>
      <p:pic>
        <p:nvPicPr>
          <p:cNvPr id="35843" name="Content Placeholder 3" descr="Figure1.1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831975"/>
            <a:ext cx="6096000" cy="3883025"/>
          </a:xfrm>
        </p:spPr>
      </p:pic>
      <p:sp>
        <p:nvSpPr>
          <p:cNvPr id="2" name="TextBox 1"/>
          <p:cNvSpPr txBox="1"/>
          <p:nvPr/>
        </p:nvSpPr>
        <p:spPr>
          <a:xfrm>
            <a:off x="4876800" y="3942080"/>
            <a:ext cx="1534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2080" y="2174240"/>
            <a:ext cx="1534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800" y="3491468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9040" y="2794000"/>
            <a:ext cx="178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prediction for x</a:t>
            </a:r>
            <a:r>
              <a:rPr lang="en-US" sz="2000" baseline="-25000" dirty="0" smtClean="0"/>
              <a:t>0</a:t>
            </a:r>
            <a:endParaRPr lang="en-US" sz="2000" baseline="-25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67200" y="3194110"/>
            <a:ext cx="304800" cy="412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86680" y="4204454"/>
            <a:ext cx="311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Gaussian centered on prediction</a:t>
            </a:r>
            <a:endParaRPr lang="en-US" dirty="0"/>
          </a:p>
        </p:txBody>
      </p:sp>
      <p:cxnSp>
        <p:nvCxnSpPr>
          <p:cNvPr id="10" name="Straight Arrow Connector 9"/>
          <p:cNvCxnSpPr>
            <a:stCxn id="2" idx="3"/>
          </p:cNvCxnSpPr>
          <p:nvPr/>
        </p:nvCxnSpPr>
        <p:spPr>
          <a:xfrm flipH="1" flipV="1">
            <a:off x="4988560" y="3606800"/>
            <a:ext cx="1422400" cy="5199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55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848355"/>
          </a:xfrm>
        </p:spPr>
        <p:txBody>
          <a:bodyPr/>
          <a:lstStyle/>
          <a:p>
            <a:r>
              <a:rPr lang="en-US" dirty="0" smtClean="0"/>
              <a:t>Linear Model with Gaussian Noise </a:t>
            </a:r>
            <a:r>
              <a:rPr lang="en-US" i="1" dirty="0" smtClean="0"/>
              <a:t>y = w</a:t>
            </a:r>
            <a:r>
              <a:rPr lang="en-US" i="1" baseline="-25000" dirty="0" smtClean="0"/>
              <a:t>0</a:t>
            </a:r>
            <a:r>
              <a:rPr lang="en-US" i="1" dirty="0" smtClean="0"/>
              <a:t> + w</a:t>
            </a:r>
            <a:r>
              <a:rPr lang="en-US" i="1" baseline="-25000" dirty="0" smtClean="0"/>
              <a:t>1</a:t>
            </a:r>
            <a:r>
              <a:rPr lang="en-US" i="1" dirty="0" smtClean="0"/>
              <a:t> x + </a:t>
            </a:r>
            <a:r>
              <a:rPr lang="en-US" i="1" dirty="0" err="1" smtClean="0"/>
              <a:t>ε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55" y="2157456"/>
            <a:ext cx="5299364" cy="3056195"/>
          </a:xfrm>
          <a:prstGeom prst="rect">
            <a:avLst/>
          </a:prstGeom>
        </p:spPr>
      </p:pic>
      <p:pic>
        <p:nvPicPr>
          <p:cNvPr id="6" name="Picture 5" descr="regression-samp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88" y="2173565"/>
            <a:ext cx="4027883" cy="307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203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Likelihood Function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Class Exercise: Assume a Gaussian noise model, so the likelihood function becomes (see text)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Show that the maximum likelihood solution for </a:t>
            </a:r>
            <a:r>
              <a:rPr lang="en-US" b="1" dirty="0" smtClean="0"/>
              <a:t>w</a:t>
            </a:r>
            <a:r>
              <a:rPr lang="en-US" dirty="0" smtClean="0"/>
              <a:t> minimizes the sum of squares error: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Home exercise: Show that the maximum likelihood solution for </a:t>
            </a:r>
            <a:r>
              <a:rPr lang="en-US" dirty="0" err="1" smtClean="0"/>
              <a:t>σis</a:t>
            </a:r>
            <a:r>
              <a:rPr lang="en-US" dirty="0" smtClean="0"/>
              <a:t> the average squared difference between the target </a:t>
            </a:r>
            <a:r>
              <a:rPr lang="en-US" b="1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 and the predicted value 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n</a:t>
            </a:r>
            <a:r>
              <a:rPr lang="en-US" sz="28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b="1" dirty="0" err="1" smtClean="0"/>
              <a:t>w</a:t>
            </a:r>
            <a:r>
              <a:rPr lang="en-US" sz="2800" b="1" dirty="0" smtClean="0"/>
              <a:t>.</a:t>
            </a: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397155"/>
              </p:ext>
            </p:extLst>
          </p:nvPr>
        </p:nvGraphicFramePr>
        <p:xfrm>
          <a:off x="1082675" y="2457768"/>
          <a:ext cx="630713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5" name="Equation" r:id="rId4" imgW="3225800" imgH="457200" progId="Equation.3">
                  <p:embed/>
                </p:oleObj>
              </mc:Choice>
              <mc:Fallback>
                <p:oleObj name="Equation" r:id="rId4" imgW="3225800" imgH="45720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2457768"/>
                        <a:ext cx="6307138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371705"/>
              </p:ext>
            </p:extLst>
          </p:nvPr>
        </p:nvGraphicFramePr>
        <p:xfrm>
          <a:off x="4563110" y="3809684"/>
          <a:ext cx="3483610" cy="878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6" name="Equation" r:id="rId6" imgW="1816100" imgH="457200" progId="Equation.3">
                  <p:embed/>
                </p:oleObj>
              </mc:Choice>
              <mc:Fallback>
                <p:oleObj name="Equation" r:id="rId6" imgW="1816100" imgH="45720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3110" y="3809684"/>
                        <a:ext cx="3483610" cy="8785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002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Mixed/Hybrid Parents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General Case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8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Parents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Parents could contain both continuous and discrete data</a:t>
            </a:r>
          </a:p>
          <a:p>
            <a:r>
              <a:rPr lang="en-US" dirty="0" smtClean="0"/>
              <a:t>One option: use regression tree</a:t>
            </a:r>
          </a:p>
          <a:p>
            <a:r>
              <a:rPr lang="en-US" dirty="0" smtClean="0"/>
              <a:t>Another option: treat discrete variables as if they were continuous.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turn all discrete variables into binary (Boolean variables)</a:t>
            </a:r>
            <a:br>
              <a:rPr lang="en-US" dirty="0" smtClean="0"/>
            </a:br>
            <a:r>
              <a:rPr lang="en-US" dirty="0" smtClean="0"/>
              <a:t>(dummy variables, one-of-k coding, one-hot vector)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Use the fact that 1 and 0 behave like T and F (kind of).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2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Function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48348" y="1417638"/>
            <a:ext cx="7772400" cy="2324099"/>
          </a:xfrm>
        </p:spPr>
        <p:txBody>
          <a:bodyPr>
            <a:normAutofit/>
          </a:bodyPr>
          <a:lstStyle/>
          <a:p>
            <a:r>
              <a:rPr lang="en-US" dirty="0" smtClean="0"/>
              <a:t>Define a </a:t>
            </a:r>
            <a:r>
              <a:rPr lang="en-US" i="1" dirty="0" smtClean="0"/>
              <a:t>function</a:t>
            </a:r>
            <a:r>
              <a:rPr lang="en-US" dirty="0" smtClean="0"/>
              <a:t> p(X=x)</a:t>
            </a:r>
          </a:p>
          <a:p>
            <a:r>
              <a:rPr lang="en-US" dirty="0" smtClean="0"/>
              <a:t>Behaves like a probability for X=x but not quite.</a:t>
            </a:r>
          </a:p>
          <a:p>
            <a:r>
              <a:rPr lang="en-US" dirty="0" smtClean="0"/>
              <a:t>The density function defines a probability for </a:t>
            </a:r>
            <a:r>
              <a:rPr lang="en-US" b="1" dirty="0" smtClean="0"/>
              <a:t>intervals</a:t>
            </a:r>
            <a:r>
              <a:rPr lang="en-US" dirty="0" smtClean="0"/>
              <a:t> via integration.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30" y="2981274"/>
            <a:ext cx="287178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395881"/>
              </p:ext>
            </p:extLst>
          </p:nvPr>
        </p:nvGraphicFramePr>
        <p:xfrm>
          <a:off x="4121324" y="3605795"/>
          <a:ext cx="1510952" cy="824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1" name="Equation" r:id="rId5" imgW="822600" imgH="447840" progId="Equation.3">
                  <p:embed/>
                </p:oleObj>
              </mc:Choice>
              <mc:Fallback>
                <p:oleObj name="Equation" r:id="rId5" imgW="822600" imgH="447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324" y="3605795"/>
                        <a:ext cx="1510952" cy="8241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3741736"/>
            <a:ext cx="706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P(T) = 1 becomes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Exercise</a:t>
            </a:r>
            <a:r>
              <a:rPr lang="en-US" sz="3200" dirty="0"/>
              <a:t>: Find the </a:t>
            </a:r>
            <a:r>
              <a:rPr lang="en-US" sz="3200" dirty="0" err="1"/>
              <a:t>p.d.f</a:t>
            </a:r>
            <a:r>
              <a:rPr lang="en-US" sz="3200" dirty="0"/>
              <a:t>. of the </a:t>
            </a:r>
            <a:r>
              <a:rPr lang="en-US" sz="3200" b="1" dirty="0"/>
              <a:t>uniform distribution </a:t>
            </a:r>
            <a:r>
              <a:rPr lang="en-US" sz="3200" dirty="0"/>
              <a:t>over a closed interval </a:t>
            </a:r>
            <a:r>
              <a:rPr lang="en-US" sz="3200" i="1" dirty="0"/>
              <a:t>[</a:t>
            </a:r>
            <a:r>
              <a:rPr lang="en-US" sz="3200" i="1" dirty="0" err="1"/>
              <a:t>a,b</a:t>
            </a:r>
            <a:r>
              <a:rPr lang="en-US" sz="3200" i="1" dirty="0"/>
              <a:t>]</a:t>
            </a:r>
            <a:r>
              <a:rPr lang="en-US" sz="3200" dirty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259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114" y="2185631"/>
            <a:ext cx="7772400" cy="1143000"/>
          </a:xfrm>
        </p:spPr>
        <p:txBody>
          <a:bodyPr/>
          <a:lstStyle/>
          <a:p>
            <a:r>
              <a:rPr lang="en-US" dirty="0" err="1" smtClean="0"/>
              <a:t>Overfitting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4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Maximum likelihood treats data sample as if it represents complete information.</a:t>
            </a:r>
          </a:p>
          <a:p>
            <a:pPr lvl="1"/>
            <a:r>
              <a:rPr lang="en-US" dirty="0" smtClean="0"/>
              <a:t>For both discrete BNs and regression models</a:t>
            </a:r>
          </a:p>
          <a:p>
            <a:r>
              <a:rPr lang="en-US" dirty="0" smtClean="0"/>
              <a:t>For small samples, this leads to extreme results.</a:t>
            </a:r>
          </a:p>
          <a:p>
            <a:r>
              <a:rPr lang="en-US" dirty="0" smtClean="0"/>
              <a:t>For regression models, we get </a:t>
            </a:r>
            <a:r>
              <a:rPr lang="en-US" b="1" dirty="0" err="1" smtClean="0"/>
              <a:t>overfitting</a:t>
            </a:r>
            <a:r>
              <a:rPr lang="en-US" dirty="0" smtClean="0"/>
              <a:t>: test set performance is much worse than training set.</a:t>
            </a:r>
          </a:p>
          <a:p>
            <a:pPr lvl="1"/>
            <a:r>
              <a:rPr lang="en-US" dirty="0" smtClean="0"/>
              <a:t>A deeper perspective on </a:t>
            </a:r>
            <a:r>
              <a:rPr lang="en-US" dirty="0" err="1" smtClean="0"/>
              <a:t>overfitting</a:t>
            </a:r>
            <a:r>
              <a:rPr lang="en-US" dirty="0" smtClean="0"/>
              <a:t> is the bias-variance trade-off to be discussed later.</a:t>
            </a:r>
          </a:p>
        </p:txBody>
      </p:sp>
    </p:spTree>
    <p:extLst>
      <p:ext uri="{BB962C8B-B14F-4D97-AF65-F5344CB8AC3E}">
        <p14:creationId xmlns:p14="http://schemas.microsoft.com/office/powerpoint/2010/main" val="297296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Polynomial Curve Fitting	</a:t>
            </a:r>
          </a:p>
        </p:txBody>
      </p:sp>
      <p:pic>
        <p:nvPicPr>
          <p:cNvPr id="17411" name="Content Placeholder 7" descr="Figure1.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524000"/>
            <a:ext cx="4800600" cy="3565525"/>
          </a:xfrm>
        </p:spPr>
      </p:pic>
      <p:sp>
        <p:nvSpPr>
          <p:cNvPr id="2" name="TextBox 1"/>
          <p:cNvSpPr txBox="1"/>
          <p:nvPr/>
        </p:nvSpPr>
        <p:spPr>
          <a:xfrm>
            <a:off x="1334235" y="5259350"/>
            <a:ext cx="611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True Curve is sine curve + Gaussian noise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661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0</a:t>
            </a:r>
            <a:r>
              <a:rPr lang="en-GB" baseline="30000">
                <a:latin typeface="Calibri" charset="0"/>
                <a:ea typeface="ＭＳ Ｐゴシック" charset="0"/>
                <a:cs typeface="ＭＳ Ｐゴシック" charset="0"/>
              </a:rPr>
              <a:t>th</a:t>
            </a:r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 Order Polynomial</a:t>
            </a:r>
          </a:p>
        </p:txBody>
      </p:sp>
      <p:pic>
        <p:nvPicPr>
          <p:cNvPr id="45059" name="Content Placeholder 3" descr="Figure1.4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0225" y="1800225"/>
            <a:ext cx="5334000" cy="3962400"/>
          </a:xfrm>
        </p:spPr>
      </p:pic>
      <p:sp>
        <p:nvSpPr>
          <p:cNvPr id="2" name="TextBox 1"/>
          <p:cNvSpPr txBox="1"/>
          <p:nvPr/>
        </p:nvSpPr>
        <p:spPr>
          <a:xfrm>
            <a:off x="744093" y="5762625"/>
            <a:ext cx="6786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0-th order polynomial with minimum squared error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576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GB" baseline="30000" dirty="0">
                <a:latin typeface="Calibri" charset="0"/>
                <a:ea typeface="ＭＳ Ｐゴシック" charset="0"/>
                <a:cs typeface="ＭＳ Ｐゴシック" charset="0"/>
              </a:rPr>
              <a:t>rd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 Order Polynomial</a:t>
            </a:r>
          </a:p>
        </p:txBody>
      </p:sp>
      <p:pic>
        <p:nvPicPr>
          <p:cNvPr id="46083" name="Content Placeholder 3" descr="Figure1.4c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0225" y="1800225"/>
            <a:ext cx="5334000" cy="3962400"/>
          </a:xfrm>
        </p:spPr>
      </p:pic>
      <p:sp>
        <p:nvSpPr>
          <p:cNvPr id="4" name="TextBox 3"/>
          <p:cNvSpPr txBox="1"/>
          <p:nvPr/>
        </p:nvSpPr>
        <p:spPr>
          <a:xfrm>
            <a:off x="744093" y="5762625"/>
            <a:ext cx="6786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-order polynomial with minimum squared error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77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9</a:t>
            </a:r>
            <a:r>
              <a:rPr lang="en-GB" baseline="30000" dirty="0">
                <a:latin typeface="Calibri" charset="0"/>
                <a:ea typeface="ＭＳ Ｐゴシック" charset="0"/>
                <a:cs typeface="ＭＳ Ｐゴシック" charset="0"/>
              </a:rPr>
              <a:t>th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 Order Polynomial</a:t>
            </a:r>
          </a:p>
        </p:txBody>
      </p:sp>
      <p:pic>
        <p:nvPicPr>
          <p:cNvPr id="47107" name="Content Placeholder 3" descr="Figure1.4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0225" y="1800225"/>
            <a:ext cx="5330825" cy="3959225"/>
          </a:xfrm>
        </p:spPr>
      </p:pic>
      <p:sp>
        <p:nvSpPr>
          <p:cNvPr id="4" name="TextBox 3"/>
          <p:cNvSpPr txBox="1"/>
          <p:nvPr/>
        </p:nvSpPr>
        <p:spPr>
          <a:xfrm>
            <a:off x="744093" y="5762625"/>
            <a:ext cx="6786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9th-order polynomial with minimum squared error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923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Over-fitting</a:t>
            </a:r>
          </a:p>
        </p:txBody>
      </p:sp>
      <p:pic>
        <p:nvPicPr>
          <p:cNvPr id="48131" name="Content Placeholder 3" descr="Figure1.5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475" y="1234537"/>
            <a:ext cx="5254625" cy="3833813"/>
          </a:xfrm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231351" y="5068350"/>
            <a:ext cx="8017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latin typeface="+mn-lt"/>
              </a:rPr>
              <a:t>Root-Mean-Square (RMS) Error</a:t>
            </a:r>
            <a:r>
              <a:rPr lang="en-GB" dirty="0" smtClean="0">
                <a:latin typeface="+mn-lt"/>
              </a:rPr>
              <a:t>: average root of squared error</a:t>
            </a:r>
            <a:endParaRPr lang="en-GB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705" y="5590762"/>
            <a:ext cx="78514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for degree M, find best data fit coefficients w*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compute RMS over observed training data points and 100 data points in test set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596138"/>
              </p:ext>
            </p:extLst>
          </p:nvPr>
        </p:nvGraphicFramePr>
        <p:xfrm>
          <a:off x="6080587" y="1780057"/>
          <a:ext cx="2767013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Equation" r:id="rId5" imgW="1358900" imgH="736600" progId="Equation.3">
                  <p:embed/>
                </p:oleObj>
              </mc:Choice>
              <mc:Fallback>
                <p:oleObj name="Equation" r:id="rId5" imgW="13589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587" y="1780057"/>
                        <a:ext cx="2767013" cy="1501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246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Polynomial Coefficients   </a:t>
            </a:r>
            <a:endParaRPr lang="en-GB" dirty="0">
              <a:latin typeface="cmmi10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9155" name="Picture 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1600200"/>
            <a:ext cx="6715125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42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Data Set Size: </a:t>
            </a:r>
          </a:p>
        </p:txBody>
      </p:sp>
      <p:pic>
        <p:nvPicPr>
          <p:cNvPr id="5017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88" y="935524"/>
            <a:ext cx="12604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 descr="Figure1.6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209800"/>
            <a:ext cx="533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457200" y="15240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</a:rPr>
              <a:t>9</a:t>
            </a:r>
            <a:r>
              <a:rPr lang="en-GB" baseline="30000">
                <a:latin typeface="Calibri" charset="0"/>
              </a:rPr>
              <a:t>th</a:t>
            </a:r>
            <a:r>
              <a:rPr lang="en-GB">
                <a:latin typeface="Calibri" charset="0"/>
              </a:rPr>
              <a:t> Order Polynomial</a:t>
            </a:r>
          </a:p>
        </p:txBody>
      </p:sp>
    </p:spTree>
    <p:extLst>
      <p:ext uri="{BB962C8B-B14F-4D97-AF65-F5344CB8AC3E}">
        <p14:creationId xmlns:p14="http://schemas.microsoft.com/office/powerpoint/2010/main" val="371380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GB" baseline="30000">
                <a:latin typeface="Calibri" charset="0"/>
                <a:ea typeface="ＭＳ Ｐゴシック" charset="0"/>
                <a:cs typeface="ＭＳ Ｐゴシック" charset="0"/>
              </a:rPr>
              <a:t>st</a:t>
            </a:r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 Order Polynomial</a:t>
            </a:r>
          </a:p>
        </p:txBody>
      </p:sp>
      <p:pic>
        <p:nvPicPr>
          <p:cNvPr id="51203" name="Content Placeholder 3" descr="Figure1.4b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0225" y="1800225"/>
            <a:ext cx="5334000" cy="3962400"/>
          </a:xfrm>
        </p:spPr>
      </p:pic>
    </p:spTree>
    <p:extLst>
      <p:ext uri="{BB962C8B-B14F-4D97-AF65-F5344CB8AC3E}">
        <p14:creationId xmlns:p14="http://schemas.microsoft.com/office/powerpoint/2010/main" val="3685454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Figure1.1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524000"/>
            <a:ext cx="509746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Probability Densities</a:t>
            </a:r>
          </a:p>
        </p:txBody>
      </p:sp>
      <p:pic>
        <p:nvPicPr>
          <p:cNvPr id="29700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86013"/>
            <a:ext cx="287178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05188"/>
            <a:ext cx="22098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5616575"/>
            <a:ext cx="8445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5449888"/>
            <a:ext cx="16240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49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Data Set Size: </a:t>
            </a:r>
          </a:p>
        </p:txBody>
      </p:sp>
      <p:pic>
        <p:nvPicPr>
          <p:cNvPr id="5222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20" y="888206"/>
            <a:ext cx="145573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Content Placeholder 8" descr="Figure1.6b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0225" y="2209800"/>
            <a:ext cx="5334000" cy="3962400"/>
          </a:xfrm>
        </p:spPr>
      </p:pic>
      <p:sp>
        <p:nvSpPr>
          <p:cNvPr id="52229" name="TextBox 10"/>
          <p:cNvSpPr txBox="1">
            <a:spLocks noChangeArrowheads="1"/>
          </p:cNvSpPr>
          <p:nvPr/>
        </p:nvSpPr>
        <p:spPr bwMode="auto">
          <a:xfrm>
            <a:off x="457200" y="15240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</a:rPr>
              <a:t>9</a:t>
            </a:r>
            <a:r>
              <a:rPr lang="en-GB" baseline="30000">
                <a:latin typeface="Calibri" charset="0"/>
              </a:rPr>
              <a:t>th</a:t>
            </a:r>
            <a:r>
              <a:rPr lang="en-GB">
                <a:latin typeface="Calibri" charset="0"/>
              </a:rPr>
              <a:t> Order Polynomial</a:t>
            </a:r>
          </a:p>
        </p:txBody>
      </p:sp>
    </p:spTree>
    <p:extLst>
      <p:ext uri="{BB962C8B-B14F-4D97-AF65-F5344CB8AC3E}">
        <p14:creationId xmlns:p14="http://schemas.microsoft.com/office/powerpoint/2010/main" val="6884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3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</a:t>
            </a:r>
            <a:r>
              <a:rPr lang="en-US" dirty="0" err="1" smtClean="0"/>
              <a:t>Overfitting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Recall for discrete data: smooth towards the uniform distribution (Laplace correction).</a:t>
            </a:r>
          </a:p>
          <a:p>
            <a:r>
              <a:rPr lang="en-US" dirty="0" smtClean="0"/>
              <a:t>Bayesian perspective: maximize the posterior P(</a:t>
            </a:r>
            <a:r>
              <a:rPr lang="en-US" dirty="0" err="1" smtClean="0"/>
              <a:t>θ|D</a:t>
            </a:r>
            <a:r>
              <a:rPr lang="en-US" dirty="0" smtClean="0"/>
              <a:t>), which includes a (uniform) prior, not just the likelihood.</a:t>
            </a:r>
          </a:p>
          <a:p>
            <a:r>
              <a:rPr lang="en-US" dirty="0" smtClean="0"/>
              <a:t>For linear regression: smooth or </a:t>
            </a:r>
            <a:r>
              <a:rPr lang="en-US" b="1" dirty="0" smtClean="0"/>
              <a:t>regularize</a:t>
            </a:r>
            <a:r>
              <a:rPr lang="en-US" dirty="0" smtClean="0"/>
              <a:t> towards w= 0 weight.</a:t>
            </a:r>
          </a:p>
          <a:p>
            <a:r>
              <a:rPr lang="en-US" dirty="0"/>
              <a:t>Bayesian perspective: maximize the posterior P(</a:t>
            </a:r>
            <a:r>
              <a:rPr lang="en-US" dirty="0" err="1"/>
              <a:t>θ|D</a:t>
            </a:r>
            <a:r>
              <a:rPr lang="en-US" dirty="0"/>
              <a:t>), which includes a </a:t>
            </a:r>
            <a:r>
              <a:rPr lang="en-US" i="1" dirty="0" smtClean="0"/>
              <a:t>shrinkage prior </a:t>
            </a:r>
            <a:r>
              <a:rPr lang="en-US" dirty="0" smtClean="0"/>
              <a:t>that assigns highest probability to 0.</a:t>
            </a:r>
          </a:p>
          <a:p>
            <a:r>
              <a:rPr lang="en-US" dirty="0" smtClean="0"/>
              <a:t>Interpretation: assume irrelevance until the data prove otherwise.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6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Example: Quadratic 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Regularization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/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Penalize large coefficient </a:t>
            </a:r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values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546309"/>
              </p:ext>
            </p:extLst>
          </p:nvPr>
        </p:nvGraphicFramePr>
        <p:xfrm>
          <a:off x="682625" y="2663825"/>
          <a:ext cx="545782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4" imgW="2679700" imgH="457200" progId="Equation.3">
                  <p:embed/>
                </p:oleObj>
              </mc:Choice>
              <mc:Fallback>
                <p:oleObj name="Equation" r:id="rId4" imgW="2679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2663825"/>
                        <a:ext cx="5457825" cy="931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72723" y="3943371"/>
            <a:ext cx="2335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Observed value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83200" y="3843023"/>
            <a:ext cx="200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Parameter Term</a:t>
            </a:r>
            <a:endParaRPr lang="en-US" sz="2400" dirty="0"/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V="1">
            <a:off x="2540562" y="3396517"/>
            <a:ext cx="832558" cy="5468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8" idx="0"/>
          </p:cNvCxnSpPr>
          <p:nvPr/>
        </p:nvCxnSpPr>
        <p:spPr>
          <a:xfrm flipH="1" flipV="1">
            <a:off x="5913120" y="3287795"/>
            <a:ext cx="370840" cy="5552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6146800" y="2663825"/>
            <a:ext cx="1500188" cy="923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800" dirty="0">
                <a:latin typeface="cmmi12" charset="0"/>
              </a:rPr>
              <a:t>¸</a:t>
            </a:r>
            <a:r>
              <a:rPr lang="en-GB" sz="1800" dirty="0">
                <a:latin typeface="Calibri" charset="0"/>
              </a:rPr>
              <a:t> is called the regularization coefficient.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3120" y="3943371"/>
            <a:ext cx="2335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Predicted Value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066851" y="3396517"/>
            <a:ext cx="218096" cy="5468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5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Regularization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4276" name="Picture 5" descr="Figure1.7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97" y="2595561"/>
            <a:ext cx="533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8827" y="1417638"/>
            <a:ext cx="804534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Fix </a:t>
            </a:r>
            <a:r>
              <a:rPr lang="en-US" sz="2400" dirty="0" err="1" smtClean="0"/>
              <a:t>λ</a:t>
            </a:r>
            <a:r>
              <a:rPr lang="en-US" sz="2400" dirty="0" smtClean="0"/>
              <a:t>≈ 0.0000000152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Find polynomial curve that minimizes regularized squared error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Third-order polynomial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383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Regularization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5300" name="Picture 5" descr="Figure1.7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54" y="2595551"/>
            <a:ext cx="53308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1656" y="1417638"/>
            <a:ext cx="804534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Fix </a:t>
            </a:r>
            <a:r>
              <a:rPr lang="en-US" sz="2400" dirty="0" err="1" smtClean="0"/>
              <a:t>λ</a:t>
            </a:r>
            <a:r>
              <a:rPr lang="en-US" sz="2400" dirty="0" smtClean="0"/>
              <a:t>=1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Find polynomial curve that minimizes regularized squared error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0-order polynomial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8044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Regularization:           vs. </a:t>
            </a:r>
          </a:p>
        </p:txBody>
      </p:sp>
      <p:pic>
        <p:nvPicPr>
          <p:cNvPr id="56323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965994"/>
            <a:ext cx="6080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927894"/>
            <a:ext cx="952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7" descr="Figure1.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800225"/>
            <a:ext cx="5254625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10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Regularized Least Squares 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Learning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n-GB" sz="2800" dirty="0" smtClean="0">
                <a:latin typeface="Calibri" charset="0"/>
                <a:ea typeface="ＭＳ Ｐゴシック" charset="0"/>
                <a:cs typeface="ＭＳ Ｐゴシック" charset="0"/>
              </a:rPr>
              <a:t>With </a:t>
            </a:r>
            <a:r>
              <a:rPr lang="en-GB" sz="2800" dirty="0">
                <a:latin typeface="Calibri" charset="0"/>
                <a:ea typeface="ＭＳ Ｐゴシック" charset="0"/>
                <a:cs typeface="ＭＳ Ｐゴシック" charset="0"/>
              </a:rPr>
              <a:t>the sum-of-squares error function and a quadratic </a:t>
            </a:r>
            <a:r>
              <a:rPr lang="en-GB" sz="2800" dirty="0" err="1">
                <a:latin typeface="Calibri" charset="0"/>
                <a:ea typeface="ＭＳ Ｐゴシック" charset="0"/>
                <a:cs typeface="ＭＳ Ｐゴシック" charset="0"/>
              </a:rPr>
              <a:t>regularizer</a:t>
            </a:r>
            <a:r>
              <a:rPr lang="en-GB" sz="2800" dirty="0">
                <a:latin typeface="Calibri" charset="0"/>
                <a:ea typeface="ＭＳ Ｐゴシック" charset="0"/>
                <a:cs typeface="ＭＳ Ｐゴシック" charset="0"/>
              </a:rPr>
              <a:t>, we get  </a:t>
            </a:r>
          </a:p>
          <a:p>
            <a:pPr eaLnBrk="1" hangingPunct="1"/>
            <a:endParaRPr lang="en-GB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GB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GB" sz="2800" dirty="0">
                <a:latin typeface="Calibri" charset="0"/>
                <a:ea typeface="ＭＳ Ｐゴシック" charset="0"/>
                <a:cs typeface="ＭＳ Ｐゴシック" charset="0"/>
              </a:rPr>
              <a:t>which is minimized </a:t>
            </a:r>
            <a:r>
              <a:rPr lang="en-GB" sz="2800" dirty="0" smtClean="0">
                <a:latin typeface="Calibri" charset="0"/>
                <a:ea typeface="ＭＳ Ｐゴシック" charset="0"/>
                <a:cs typeface="ＭＳ Ｐゴシック" charset="0"/>
              </a:rPr>
              <a:t>by (Assignment 2)</a:t>
            </a:r>
            <a:endParaRPr lang="en-GB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178792"/>
              </p:ext>
            </p:extLst>
          </p:nvPr>
        </p:nvGraphicFramePr>
        <p:xfrm>
          <a:off x="1300480" y="2470785"/>
          <a:ext cx="4992688" cy="931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1" name="Equation" r:id="rId4" imgW="2451100" imgH="457200" progId="Equation.3">
                  <p:embed/>
                </p:oleObj>
              </mc:Choice>
              <mc:Fallback>
                <p:oleObj name="Equation" r:id="rId4" imgW="2451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480" y="2470785"/>
                        <a:ext cx="4992688" cy="9312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816417"/>
              </p:ext>
            </p:extLst>
          </p:nvPr>
        </p:nvGraphicFramePr>
        <p:xfrm>
          <a:off x="1082675" y="4106863"/>
          <a:ext cx="3963988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2" name="Equation" r:id="rId6" imgW="1435100" imgH="393700" progId="Equation.3">
                  <p:embed/>
                </p:oleObj>
              </mc:Choice>
              <mc:Fallback>
                <p:oleObj name="Equation" r:id="rId6" imgW="1435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4106863"/>
                        <a:ext cx="3963988" cy="1090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97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Regularized Least Squares (2)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20066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There are many complexity penalties, e.g.</a:t>
            </a:r>
          </a:p>
          <a:p>
            <a:pPr eaLnBrk="1" hangingPunct="1"/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AIC =                                        aka L</a:t>
            </a:r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0</a:t>
            </a:r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 norm</a:t>
            </a:r>
            <a:b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simply penalizes the number of non-zero parameters</a:t>
            </a:r>
            <a:endParaRPr lang="en-GB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Polynomial </a:t>
            </a:r>
            <a:r>
              <a:rPr lang="en-GB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regularizers</a:t>
            </a:r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 are of the form:</a:t>
            </a:r>
          </a:p>
          <a:p>
            <a:pPr eaLnBrk="1" hangingPunct="1"/>
            <a:endParaRPr lang="en-GB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GB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0075" y="4103370"/>
            <a:ext cx="7924800" cy="2579688"/>
            <a:chOff x="600075" y="3371850"/>
            <a:chExt cx="7924800" cy="2579688"/>
          </a:xfrm>
        </p:grpSpPr>
        <p:pic>
          <p:nvPicPr>
            <p:cNvPr id="60421" name="Picture 10" descr="Figure3.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5" y="3371850"/>
              <a:ext cx="79248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2" name="TextBox 11"/>
            <p:cNvSpPr txBox="1">
              <a:spLocks noChangeArrowheads="1"/>
            </p:cNvSpPr>
            <p:nvPr/>
          </p:nvSpPr>
          <p:spPr bwMode="auto">
            <a:xfrm>
              <a:off x="2562225" y="5581650"/>
              <a:ext cx="20002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sz="1800">
                  <a:latin typeface="Calibri" charset="0"/>
                </a:rPr>
                <a:t>Lasso</a:t>
              </a:r>
            </a:p>
          </p:txBody>
        </p:sp>
        <p:sp>
          <p:nvSpPr>
            <p:cNvPr id="60423" name="TextBox 12"/>
            <p:cNvSpPr txBox="1">
              <a:spLocks noChangeArrowheads="1"/>
            </p:cNvSpPr>
            <p:nvPr/>
          </p:nvSpPr>
          <p:spPr bwMode="auto">
            <a:xfrm>
              <a:off x="4591050" y="5581650"/>
              <a:ext cx="20002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sz="1800">
                  <a:latin typeface="Calibri" charset="0"/>
                </a:rPr>
                <a:t>Quadratic</a:t>
              </a: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173123"/>
              </p:ext>
            </p:extLst>
          </p:nvPr>
        </p:nvGraphicFramePr>
        <p:xfrm>
          <a:off x="2045970" y="1948815"/>
          <a:ext cx="25082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3" name="Equation" r:id="rId5" imgW="1282700" imgH="203200" progId="Equation.3">
                  <p:embed/>
                </p:oleObj>
              </mc:Choice>
              <mc:Fallback>
                <p:oleObj name="Equation" r:id="rId5" imgW="1282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970" y="1948815"/>
                        <a:ext cx="250825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509415"/>
              </p:ext>
            </p:extLst>
          </p:nvPr>
        </p:nvGraphicFramePr>
        <p:xfrm>
          <a:off x="1223328" y="3263583"/>
          <a:ext cx="4496752" cy="860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4" name="Equation" r:id="rId7" imgW="2387600" imgH="457200" progId="Equation.3">
                  <p:embed/>
                </p:oleObj>
              </mc:Choice>
              <mc:Fallback>
                <p:oleObj name="Equation" r:id="rId7" imgW="2387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328" y="3263583"/>
                        <a:ext cx="4496752" cy="8602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432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15"/>
          <p:cNvGrpSpPr>
            <a:grpSpLocks/>
          </p:cNvGrpSpPr>
          <p:nvPr/>
        </p:nvGrpSpPr>
        <p:grpSpPr bwMode="auto">
          <a:xfrm>
            <a:off x="1891617" y="1417638"/>
            <a:ext cx="6000750" cy="3786188"/>
            <a:chOff x="2500298" y="2428868"/>
            <a:chExt cx="6000792" cy="3786213"/>
          </a:xfrm>
        </p:grpSpPr>
        <p:pic>
          <p:nvPicPr>
            <p:cNvPr id="61445" name="Picture 8" descr="Figure3.4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298" y="2428868"/>
              <a:ext cx="2888366" cy="3779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6" name="Picture 14" descr="Figure3.4a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2724" y="2435936"/>
              <a:ext cx="2888366" cy="3779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Regularized Least Squares (3)</a:t>
            </a:r>
          </a:p>
        </p:txBody>
      </p:sp>
      <p:sp>
        <p:nvSpPr>
          <p:cNvPr id="61444" name="Content Placeholder 2"/>
          <p:cNvSpPr>
            <a:spLocks noGrp="1"/>
          </p:cNvSpPr>
          <p:nvPr>
            <p:ph idx="1"/>
          </p:nvPr>
        </p:nvSpPr>
        <p:spPr>
          <a:xfrm>
            <a:off x="296496" y="5087461"/>
            <a:ext cx="8390304" cy="1488757"/>
          </a:xfrm>
        </p:spPr>
        <p:txBody>
          <a:bodyPr>
            <a:normAutofit/>
          </a:bodyPr>
          <a:lstStyle/>
          <a:p>
            <a:pPr marL="0" indent="0" eaLnBrk="1" hangingPunct="1"/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L1 </a:t>
            </a:r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tends to generate sparser solutions than a </a:t>
            </a:r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quadratic </a:t>
            </a:r>
            <a:r>
              <a:rPr lang="en-GB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regularizer</a:t>
            </a:r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  <a:endParaRPr lang="en-GB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/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L2 is preferred if predictive features are correlated.</a:t>
            </a:r>
            <a:endParaRPr lang="en-GB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5037" y="1534376"/>
            <a:ext cx="13801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minimum squared error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71442" y="1808703"/>
            <a:ext cx="813594" cy="8851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3"/>
          </p:cNvCxnSpPr>
          <p:nvPr/>
        </p:nvCxnSpPr>
        <p:spPr>
          <a:xfrm>
            <a:off x="5465233" y="1857542"/>
            <a:ext cx="833896" cy="836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5268" y="3514785"/>
            <a:ext cx="168635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possible weights with L2 </a:t>
            </a:r>
            <a:r>
              <a:rPr lang="en-US" dirty="0" err="1" smtClean="0"/>
              <a:t>regularizer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1891618" y="3976450"/>
            <a:ext cx="571585" cy="89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23914" y="3308010"/>
            <a:ext cx="168635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possible weights with L1 </a:t>
            </a:r>
            <a:r>
              <a:rPr lang="en-US" dirty="0" err="1" smtClean="0"/>
              <a:t>regularizer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8" idx="1"/>
          </p:cNvCxnSpPr>
          <p:nvPr/>
        </p:nvCxnSpPr>
        <p:spPr>
          <a:xfrm flipH="1">
            <a:off x="6081033" y="3769675"/>
            <a:ext cx="1242881" cy="461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91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Histograms approximate densities</a:t>
            </a:r>
            <a:endParaRPr lang="en-GB" dirty="0">
              <a:latin typeface="Calibri" charset="0"/>
            </a:endParaRPr>
          </a:p>
        </p:txBody>
      </p:sp>
      <p:pic>
        <p:nvPicPr>
          <p:cNvPr id="70659" name="Content Placeholder 3" descr="Figure1.30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966720"/>
            <a:ext cx="3678238" cy="3165475"/>
          </a:xfrm>
        </p:spPr>
      </p:pic>
      <p:sp>
        <p:nvSpPr>
          <p:cNvPr id="2" name="TextBox 1"/>
          <p:cNvSpPr txBox="1"/>
          <p:nvPr/>
        </p:nvSpPr>
        <p:spPr>
          <a:xfrm>
            <a:off x="690880" y="1503680"/>
            <a:ext cx="755904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 density function is like a smoothed histogram (for infinitely many bins and infinitely many data points)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probability = count/# objects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65680" y="3464560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24400" y="2966720"/>
            <a:ext cx="3678238" cy="3165475"/>
            <a:chOff x="4724400" y="2966720"/>
            <a:chExt cx="3678238" cy="3165475"/>
          </a:xfrm>
        </p:grpSpPr>
        <p:pic>
          <p:nvPicPr>
            <p:cNvPr id="70660" name="Picture 4" descr="Figure1.30b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966720"/>
              <a:ext cx="3678238" cy="316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543040" y="3464560"/>
              <a:ext cx="13106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451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the predictive features are on different scales, a single regularization coefficient </a:t>
            </a:r>
            <a:r>
              <a:rPr lang="en-US" dirty="0" err="1" smtClean="0"/>
              <a:t>λ</a:t>
            </a:r>
            <a:r>
              <a:rPr lang="en-US" dirty="0" smtClean="0"/>
              <a:t> is not adequate.</a:t>
            </a:r>
          </a:p>
          <a:p>
            <a:pPr lvl="1"/>
            <a:r>
              <a:rPr lang="en-US" dirty="0" smtClean="0"/>
              <a:t>e.g. </a:t>
            </a:r>
          </a:p>
          <a:p>
            <a:r>
              <a:rPr lang="en-US" dirty="0" smtClean="0"/>
              <a:t>Solution: Standardize variables before choosing </a:t>
            </a:r>
            <a:r>
              <a:rPr lang="en-US" dirty="0" err="1" smtClean="0"/>
              <a:t>λ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1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114" y="2185631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Evaluating Models and Parameters</a:t>
            </a:r>
            <a:br>
              <a:rPr lang="en-US" dirty="0" smtClean="0"/>
            </a:br>
            <a:r>
              <a:rPr lang="en-US" smtClean="0"/>
              <a:t> By Cross</a:t>
            </a:r>
            <a:r>
              <a:rPr lang="en-US" dirty="0" smtClean="0"/>
              <a:t>-Validation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7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Evaluating Learners on Validation Set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332602" y="2242227"/>
            <a:ext cx="3605863" cy="116031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85002" y="1417638"/>
            <a:ext cx="28420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Training Data</a:t>
            </a:r>
            <a:endParaRPr lang="en-US" sz="3200" dirty="0"/>
          </a:p>
        </p:txBody>
      </p:sp>
      <p:sp useBgFill="1">
        <p:nvSpPr>
          <p:cNvPr id="10" name="Diamond 9"/>
          <p:cNvSpPr/>
          <p:nvPr/>
        </p:nvSpPr>
        <p:spPr>
          <a:xfrm>
            <a:off x="6169170" y="2242227"/>
            <a:ext cx="1489378" cy="987834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0781" y="1417638"/>
            <a:ext cx="14893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Learner</a:t>
            </a:r>
            <a:endParaRPr lang="en-US" sz="3200" dirty="0"/>
          </a:p>
        </p:txBody>
      </p:sp>
      <p:sp>
        <p:nvSpPr>
          <p:cNvPr id="12" name="Right Arrow 11"/>
          <p:cNvSpPr/>
          <p:nvPr/>
        </p:nvSpPr>
        <p:spPr>
          <a:xfrm>
            <a:off x="5220664" y="2493105"/>
            <a:ext cx="736850" cy="53311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835463" y="3402540"/>
            <a:ext cx="376264" cy="7839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agnetic Disk 13"/>
          <p:cNvSpPr/>
          <p:nvPr/>
        </p:nvSpPr>
        <p:spPr>
          <a:xfrm>
            <a:off x="6474877" y="4641253"/>
            <a:ext cx="1105282" cy="1050554"/>
          </a:xfrm>
          <a:prstGeom prst="flowChartMagneticDisk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94591" y="5974045"/>
            <a:ext cx="14893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Model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1343900" y="4641254"/>
            <a:ext cx="3605863" cy="1160313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85002" y="3894148"/>
            <a:ext cx="28420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Validation Set</a:t>
            </a:r>
            <a:endParaRPr lang="en-US" sz="3200" dirty="0"/>
          </a:p>
        </p:txBody>
      </p:sp>
      <p:sp>
        <p:nvSpPr>
          <p:cNvPr id="19" name="Left Arrow 18"/>
          <p:cNvSpPr/>
          <p:nvPr/>
        </p:nvSpPr>
        <p:spPr>
          <a:xfrm>
            <a:off x="5220664" y="4845092"/>
            <a:ext cx="948506" cy="595836"/>
          </a:xfrm>
          <a:prstGeom prst="leftArrow">
            <a:avLst/>
          </a:prstGeom>
          <a:blipFill rotWithShape="1"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4949763" y="3590699"/>
            <a:ext cx="1525114" cy="1050554"/>
          </a:xfrm>
          <a:prstGeom prst="straightConnector1">
            <a:avLst/>
          </a:prstGeom>
          <a:ln w="1270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35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there is no validation set?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does training error tell me about the generalization performance on a </a:t>
            </a:r>
            <a:r>
              <a:rPr lang="en-US" sz="2800" b="1" dirty="0" smtClean="0"/>
              <a:t>hypothetical</a:t>
            </a:r>
            <a:r>
              <a:rPr lang="en-US" sz="2800" dirty="0" smtClean="0"/>
              <a:t> validation set?</a:t>
            </a:r>
          </a:p>
          <a:p>
            <a:r>
              <a:rPr lang="en-US" sz="2800" dirty="0" smtClean="0"/>
              <a:t>Scenario 1: You run a big pharmaceutical company. Your  new drug looks pretty good on the trials you’ve done so far. The government tells you to test  it on another 10,000 patients.</a:t>
            </a:r>
          </a:p>
          <a:p>
            <a:r>
              <a:rPr lang="en-US" sz="2800" dirty="0" smtClean="0"/>
              <a:t>Scenario 2: Your friendly machine learning instructor provides you with another validation set.</a:t>
            </a:r>
          </a:p>
          <a:p>
            <a:r>
              <a:rPr lang="en-US" sz="2800" dirty="0" smtClean="0"/>
              <a:t>What if you can’t get more validation data?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202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from Andrew Moore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sz="quarter" idx="1"/>
          </p:nvPr>
        </p:nvSpPr>
        <p:spPr>
          <a:xfrm>
            <a:off x="914400" y="1447800"/>
            <a:ext cx="777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3" action="ppaction://hlinkfile"/>
              </a:rPr>
              <a:t>Andrew Moore's slides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266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Cross-Validation for Evaluating Learners</a:t>
            </a:r>
            <a:endParaRPr lang="en-US" dirty="0"/>
          </a:p>
        </p:txBody>
      </p:sp>
      <p:pic>
        <p:nvPicPr>
          <p:cNvPr id="4" name="Picture 3" descr="Figure1.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3923" y="2552322"/>
            <a:ext cx="3786188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403990"/>
            <a:ext cx="7377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Cross-validation to estimate the performance of a learner  on  future unseen data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78084" y="2510680"/>
            <a:ext cx="355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 on 3 folds, test on 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3582" y="3103924"/>
            <a:ext cx="355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 on 3 folds, test on 1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78084" y="3682299"/>
            <a:ext cx="355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 on 3 folds, test on 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78084" y="4227248"/>
            <a:ext cx="355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 on 3 folds, test on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068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Cross-Validation for </a:t>
            </a:r>
            <a:r>
              <a:rPr lang="en-US" dirty="0" err="1" smtClean="0"/>
              <a:t>Hyperparameters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85002" y="1417638"/>
            <a:ext cx="28420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Training Data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332602" y="2242227"/>
            <a:ext cx="3605863" cy="116031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85002" y="1417638"/>
            <a:ext cx="28420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Training Data</a:t>
            </a:r>
            <a:endParaRPr lang="en-US" sz="3200" dirty="0"/>
          </a:p>
        </p:txBody>
      </p:sp>
      <p:sp useBgFill="1">
        <p:nvSpPr>
          <p:cNvPr id="18" name="Diamond 17"/>
          <p:cNvSpPr/>
          <p:nvPr/>
        </p:nvSpPr>
        <p:spPr>
          <a:xfrm>
            <a:off x="6169170" y="2242227"/>
            <a:ext cx="1489378" cy="987834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69170" y="1417638"/>
            <a:ext cx="22657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Learner(λ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20" name="Right Arrow 19"/>
          <p:cNvSpPr/>
          <p:nvPr/>
        </p:nvSpPr>
        <p:spPr>
          <a:xfrm>
            <a:off x="5220664" y="2493105"/>
            <a:ext cx="736850" cy="53311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gnetic Disk 20"/>
          <p:cNvSpPr/>
          <p:nvPr/>
        </p:nvSpPr>
        <p:spPr>
          <a:xfrm>
            <a:off x="6474877" y="4641253"/>
            <a:ext cx="1105282" cy="1050554"/>
          </a:xfrm>
          <a:prstGeom prst="flowChartMagneticDisk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67260" y="5974045"/>
            <a:ext cx="18264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Model(λ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4949763" y="3590699"/>
            <a:ext cx="1525114" cy="1050554"/>
          </a:xfrm>
          <a:prstGeom prst="straightConnector1">
            <a:avLst/>
          </a:prstGeom>
          <a:ln w="1270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3665721"/>
            <a:ext cx="44925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If the learner requires setting a parameter, we can evaluate different parameter settings against the data using training error or cross validation.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Then cross-validation is </a:t>
            </a:r>
            <a:r>
              <a:rPr lang="en-US" sz="2400" b="1" dirty="0" smtClean="0"/>
              <a:t>part </a:t>
            </a:r>
            <a:r>
              <a:rPr lang="en-US" sz="2400" dirty="0" smtClean="0"/>
              <a:t>of learning.</a:t>
            </a:r>
            <a:endParaRPr lang="en-US" sz="2400" dirty="0"/>
          </a:p>
        </p:txBody>
      </p:sp>
      <p:sp>
        <p:nvSpPr>
          <p:cNvPr id="13" name="Down Arrow 12"/>
          <p:cNvSpPr/>
          <p:nvPr/>
        </p:nvSpPr>
        <p:spPr>
          <a:xfrm>
            <a:off x="6835463" y="3402540"/>
            <a:ext cx="376264" cy="7839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1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Cross-Validation for evaluating a parameter value</a:t>
            </a:r>
            <a:endParaRPr lang="en-US" dirty="0"/>
          </a:p>
        </p:txBody>
      </p:sp>
      <p:pic>
        <p:nvPicPr>
          <p:cNvPr id="4" name="Picture 3" descr="Figure1.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45" y="2552322"/>
            <a:ext cx="3786188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6144" y="1875810"/>
            <a:ext cx="579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Cross-validation for </a:t>
            </a:r>
            <a:r>
              <a:rPr lang="en-US" sz="2800" dirty="0" err="1" smtClean="0"/>
              <a:t>λset</a:t>
            </a:r>
            <a:r>
              <a:rPr lang="en-US" sz="2800" dirty="0" smtClean="0"/>
              <a:t> (</a:t>
            </a:r>
            <a:r>
              <a:rPr lang="en-US" sz="2800" dirty="0"/>
              <a:t>e.g. </a:t>
            </a:r>
            <a:r>
              <a:rPr lang="en-US" sz="2800" dirty="0" err="1" smtClean="0"/>
              <a:t>λ</a:t>
            </a:r>
            <a:r>
              <a:rPr lang="en-US" sz="2800" dirty="0" smtClean="0"/>
              <a:t> = 1)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829614" y="2510680"/>
            <a:ext cx="410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 </a:t>
            </a:r>
            <a:r>
              <a:rPr lang="en-US" sz="2400" dirty="0" err="1" smtClean="0"/>
              <a:t>withλ</a:t>
            </a:r>
            <a:r>
              <a:rPr lang="en-US" sz="2400" dirty="0" smtClean="0"/>
              <a:t> on 3 folds, test on 1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77929" y="3121142"/>
            <a:ext cx="410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 </a:t>
            </a:r>
            <a:r>
              <a:rPr lang="en-US" sz="2400" dirty="0" err="1" smtClean="0"/>
              <a:t>withλ</a:t>
            </a:r>
            <a:r>
              <a:rPr lang="en-US" sz="2400" dirty="0" smtClean="0"/>
              <a:t> on 3 folds, test on 1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42976" y="3689962"/>
            <a:ext cx="410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 </a:t>
            </a:r>
            <a:r>
              <a:rPr lang="en-US" sz="2400" dirty="0" err="1" smtClean="0"/>
              <a:t>withλ</a:t>
            </a:r>
            <a:r>
              <a:rPr lang="en-US" sz="2400" dirty="0" smtClean="0"/>
              <a:t> on 3 folds, test on 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787206" y="4237961"/>
            <a:ext cx="410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 </a:t>
            </a:r>
            <a:r>
              <a:rPr lang="en-US" sz="2400" dirty="0" err="1" smtClean="0"/>
              <a:t>withλ</a:t>
            </a:r>
            <a:r>
              <a:rPr lang="en-US" sz="2400" dirty="0" smtClean="0"/>
              <a:t> on 3 folds, test on 1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74711" y="4997101"/>
            <a:ext cx="8014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Average error over all 4 runs is the cross-validation estimated error for the </a:t>
            </a:r>
            <a:r>
              <a:rPr lang="en-US" sz="2800" dirty="0" err="1"/>
              <a:t>λ</a:t>
            </a:r>
            <a:r>
              <a:rPr lang="en-US" sz="2800" dirty="0" smtClean="0"/>
              <a:t> value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068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Criterion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duda9.9.pd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" r="1159"/>
          <a:stretch>
            <a:fillRect/>
          </a:stretch>
        </p:blipFill>
        <p:spPr>
          <a:xfrm>
            <a:off x="-121920" y="1447800"/>
            <a:ext cx="8808720" cy="5181600"/>
          </a:xfrm>
        </p:spPr>
      </p:pic>
      <p:sp>
        <p:nvSpPr>
          <p:cNvPr id="4" name="TextBox 3"/>
          <p:cNvSpPr txBox="1"/>
          <p:nvPr/>
        </p:nvSpPr>
        <p:spPr>
          <a:xfrm>
            <a:off x="478797" y="1447800"/>
            <a:ext cx="804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any type of validation (hold-out set validation, cross-validation)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54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With Basis Functions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Details </a:t>
            </a:r>
            <a:r>
              <a:rPr lang="en-US" smtClean="0"/>
              <a:t>in Assignment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9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Densities as limit histograms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74320" y="1447800"/>
            <a:ext cx="583184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let B be a bin in a histogram</a:t>
            </a:r>
          </a:p>
          <a:p>
            <a:r>
              <a:rPr lang="en-US" dirty="0" smtClean="0"/>
              <a:t>height(B) = count(B) by definition</a:t>
            </a:r>
          </a:p>
          <a:p>
            <a:r>
              <a:rPr lang="en-US" dirty="0" smtClean="0"/>
              <a:t>area(B) = height(B) x width(B) = count(B) x width(B)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therefore count(B) = height(B) = </a:t>
            </a:r>
            <a:br>
              <a:rPr lang="en-US" dirty="0" smtClean="0"/>
            </a:br>
            <a:r>
              <a:rPr lang="en-US" dirty="0" smtClean="0"/>
              <a:t>area(B)/width(B)</a:t>
            </a:r>
          </a:p>
          <a:p>
            <a:pPr>
              <a:buFont typeface="Arial"/>
              <a:buChar char="•"/>
            </a:pPr>
            <a:r>
              <a:rPr lang="en-US" dirty="0" smtClean="0"/>
              <a:t>p(x in B) = area(B) as width(B)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0</a:t>
            </a:r>
          </a:p>
          <a:p>
            <a:pPr>
              <a:buFont typeface="Arial"/>
              <a:buChar char="•"/>
            </a:pPr>
            <a:r>
              <a:rPr lang="en-US" dirty="0" smtClean="0"/>
              <a:t>p(x) = count(B) x width(B) as width(B)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0</a:t>
            </a:r>
          </a:p>
          <a:p>
            <a:pPr>
              <a:buFont typeface="Arial"/>
              <a:buChar char="•"/>
            </a:pPr>
            <a:r>
              <a:rPr lang="en-US" dirty="0" smtClean="0"/>
              <a:t>Can think of p(x) as proportional to counts around x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0" y="2947646"/>
            <a:ext cx="2397760" cy="15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0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Features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increase the power of linear regression by using </a:t>
            </a:r>
            <a:r>
              <a:rPr lang="en-US" b="1" dirty="0" smtClean="0"/>
              <a:t>functions of the input features </a:t>
            </a:r>
            <a:r>
              <a:rPr lang="en-US" dirty="0" smtClean="0"/>
              <a:t>instead of the input features.</a:t>
            </a:r>
          </a:p>
          <a:p>
            <a:r>
              <a:rPr lang="en-US" dirty="0" smtClean="0"/>
              <a:t>Like sufficient statistics, but called basis functions in the context of regression</a:t>
            </a:r>
          </a:p>
          <a:p>
            <a:r>
              <a:rPr lang="en-US" dirty="0" smtClean="0"/>
              <a:t>Linear regression can then be  used to assign weights to the basis functions.</a:t>
            </a:r>
          </a:p>
          <a:p>
            <a:r>
              <a:rPr lang="en-US" dirty="0" smtClean="0"/>
              <a:t>We will see several examples (Assignment 2)</a:t>
            </a:r>
          </a:p>
          <a:p>
            <a:r>
              <a:rPr lang="en-US" dirty="0" smtClean="0"/>
              <a:t>Neural nets are a way to learn powerful basis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2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Density functions define probabilities for continuous random variables</a:t>
            </a:r>
          </a:p>
          <a:p>
            <a:r>
              <a:rPr lang="en-US" dirty="0" smtClean="0"/>
              <a:t>The Gaussian density function is the most prominent.</a:t>
            </a:r>
          </a:p>
          <a:p>
            <a:pPr lvl="1"/>
            <a:r>
              <a:rPr lang="en-US" dirty="0" smtClean="0"/>
              <a:t>There is a typical value called the mean</a:t>
            </a:r>
          </a:p>
          <a:p>
            <a:pPr lvl="1"/>
            <a:r>
              <a:rPr lang="en-US" dirty="0" smtClean="0"/>
              <a:t>probability(x) decreases with distance from x</a:t>
            </a:r>
          </a:p>
          <a:p>
            <a:r>
              <a:rPr lang="en-US" dirty="0" smtClean="0"/>
              <a:t>Linear regression predicts a continuous value given a set of continuous input features using a linear model </a:t>
            </a:r>
            <a:r>
              <a:rPr lang="en-US" sz="2800" dirty="0" err="1"/>
              <a:t>ŷ</a:t>
            </a:r>
            <a:r>
              <a:rPr lang="en-US" sz="2800" dirty="0" smtClean="0"/>
              <a:t>=</a:t>
            </a:r>
            <a:r>
              <a:rPr lang="en-US" sz="2800" b="1" dirty="0" err="1" smtClean="0"/>
              <a:t>x</a:t>
            </a:r>
            <a:r>
              <a:rPr lang="en-US" sz="2800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b="1" dirty="0" err="1"/>
              <a:t>w</a:t>
            </a:r>
            <a:r>
              <a:rPr lang="en-US" sz="2800" dirty="0"/>
              <a:t> </a:t>
            </a:r>
            <a:endParaRPr lang="en-US" dirty="0" smtClean="0"/>
          </a:p>
          <a:p>
            <a:r>
              <a:rPr lang="en-US" dirty="0" smtClean="0"/>
              <a:t>Uncertainty in prediction is </a:t>
            </a:r>
            <a:r>
              <a:rPr lang="en-US" dirty="0" err="1" smtClean="0"/>
              <a:t>modelled</a:t>
            </a:r>
            <a:r>
              <a:rPr lang="en-US" dirty="0" smtClean="0"/>
              <a:t> as a Gaussian centered on the prediction </a:t>
            </a:r>
            <a:r>
              <a:rPr lang="en-US" sz="2400" dirty="0" err="1" smtClean="0"/>
              <a:t>ŷ</a:t>
            </a:r>
            <a:endParaRPr lang="en-US" sz="2400" dirty="0" smtClean="0"/>
          </a:p>
          <a:p>
            <a:r>
              <a:rPr lang="en-US" sz="2400" dirty="0" smtClean="0"/>
              <a:t>Can combine linear regression with nonlinear basis functions </a:t>
            </a:r>
            <a:r>
              <a:rPr lang="en-US" sz="2400" b="1" smtClean="0"/>
              <a:t>φ</a:t>
            </a:r>
            <a:r>
              <a:rPr lang="en-US" sz="2400" smtClean="0"/>
              <a:t>(</a:t>
            </a:r>
            <a:r>
              <a:rPr lang="en-US" sz="2400" b="1" dirty="0" smtClean="0"/>
              <a:t>x</a:t>
            </a:r>
            <a:r>
              <a:rPr lang="en-US" sz="2400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01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Linear Basis Function Models (1)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Generally</a:t>
            </a:r>
          </a:p>
          <a:p>
            <a:pPr eaLnBrk="1" hangingPunct="1"/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where </a:t>
            </a:r>
            <a:r>
              <a:rPr lang="en-GB" dirty="0" smtClean="0">
                <a:latin typeface="cmmi12" charset="0"/>
                <a:ea typeface="ＭＳ Ｐゴシック" charset="0"/>
                <a:cs typeface="ＭＳ Ｐゴシック" charset="0"/>
                <a:sym typeface="Symbol"/>
              </a:rPr>
              <a:t></a:t>
            </a:r>
            <a:r>
              <a:rPr lang="en-GB" baseline="-20000" dirty="0" smtClean="0">
                <a:latin typeface="cmmi12" charset="0"/>
                <a:ea typeface="ＭＳ Ｐゴシック" charset="0"/>
                <a:cs typeface="ＭＳ Ｐゴシック" charset="0"/>
              </a:rPr>
              <a:t>j</a:t>
            </a:r>
            <a:r>
              <a:rPr lang="en-GB" dirty="0" smtClean="0">
                <a:latin typeface="cmr12" charset="0"/>
                <a:ea typeface="ＭＳ Ｐゴシック" charset="0"/>
                <a:cs typeface="ＭＳ Ｐゴシック" charset="0"/>
              </a:rPr>
              <a:t>(</a:t>
            </a:r>
            <a:r>
              <a:rPr lang="en-GB" dirty="0" smtClean="0">
                <a:latin typeface="cmbx10" charset="0"/>
                <a:ea typeface="ＭＳ Ｐゴシック" charset="0"/>
                <a:cs typeface="ＭＳ Ｐゴシック" charset="0"/>
              </a:rPr>
              <a:t>x</a:t>
            </a:r>
            <a:r>
              <a:rPr lang="en-GB" dirty="0">
                <a:latin typeface="cmr12" charset="0"/>
                <a:ea typeface="ＭＳ Ｐゴシック" charset="0"/>
                <a:cs typeface="ＭＳ Ｐゴシック" charset="0"/>
              </a:rPr>
              <a:t>)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 are known as </a:t>
            </a:r>
            <a:r>
              <a:rPr lang="en-GB" i="1" dirty="0">
                <a:latin typeface="Calibri" charset="0"/>
                <a:ea typeface="ＭＳ Ｐゴシック" charset="0"/>
                <a:cs typeface="ＭＳ Ｐゴシック" charset="0"/>
              </a:rPr>
              <a:t>basis functions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Typically, </a:t>
            </a:r>
            <a:r>
              <a:rPr lang="en-GB" dirty="0" smtClean="0">
                <a:latin typeface="cmmi12" charset="0"/>
                <a:ea typeface="ＭＳ Ｐゴシック" charset="0"/>
                <a:cs typeface="ＭＳ Ｐゴシック" charset="0"/>
                <a:sym typeface="Symbol"/>
              </a:rPr>
              <a:t></a:t>
            </a:r>
            <a:r>
              <a:rPr lang="en-GB" baseline="-20000" dirty="0" smtClean="0">
                <a:latin typeface="cmr12" charset="0"/>
                <a:ea typeface="ＭＳ Ｐゴシック" charset="0"/>
                <a:cs typeface="ＭＳ Ｐゴシック" charset="0"/>
              </a:rPr>
              <a:t>0</a:t>
            </a:r>
            <a:r>
              <a:rPr lang="en-GB" dirty="0" smtClean="0">
                <a:latin typeface="cmr12" charset="0"/>
                <a:ea typeface="ＭＳ Ｐゴシック" charset="0"/>
                <a:cs typeface="ＭＳ Ｐゴシック" charset="0"/>
              </a:rPr>
              <a:t>(</a:t>
            </a:r>
            <a:r>
              <a:rPr lang="en-GB" dirty="0" smtClean="0">
                <a:latin typeface="cmbx10" charset="0"/>
                <a:ea typeface="ＭＳ Ｐゴシック" charset="0"/>
                <a:cs typeface="ＭＳ Ｐゴシック" charset="0"/>
              </a:rPr>
              <a:t>x</a:t>
            </a:r>
            <a:r>
              <a:rPr lang="en-GB" dirty="0">
                <a:latin typeface="cmr12" charset="0"/>
                <a:ea typeface="ＭＳ Ｐゴシック" charset="0"/>
                <a:cs typeface="ＭＳ Ｐゴシック" charset="0"/>
              </a:rPr>
              <a:t>) = 1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, so that </a:t>
            </a:r>
            <a:r>
              <a:rPr lang="en-GB" dirty="0">
                <a:latin typeface="cmmi12" charset="0"/>
                <a:ea typeface="ＭＳ Ｐゴシック" charset="0"/>
                <a:cs typeface="ＭＳ Ｐゴシック" charset="0"/>
              </a:rPr>
              <a:t>w</a:t>
            </a:r>
            <a:r>
              <a:rPr lang="en-GB" baseline="-20000" dirty="0">
                <a:latin typeface="cmr12" charset="0"/>
                <a:ea typeface="ＭＳ Ｐゴシック" charset="0"/>
                <a:cs typeface="ＭＳ Ｐゴシック" charset="0"/>
              </a:rPr>
              <a:t>0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 acts as a bias.</a:t>
            </a:r>
          </a:p>
          <a:p>
            <a:pPr eaLnBrk="1" hangingPunct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In the simplest case, we use linear basis functions : </a:t>
            </a:r>
            <a:r>
              <a:rPr lang="en-GB" dirty="0" smtClean="0">
                <a:latin typeface="cmmi12" charset="0"/>
                <a:ea typeface="ＭＳ Ｐゴシック" charset="0"/>
                <a:cs typeface="ＭＳ Ｐゴシック" charset="0"/>
                <a:sym typeface="Symbol"/>
              </a:rPr>
              <a:t></a:t>
            </a:r>
            <a:r>
              <a:rPr lang="en-GB" baseline="-20000" dirty="0" smtClean="0">
                <a:latin typeface="cmmi12" charset="0"/>
                <a:ea typeface="ＭＳ Ｐゴシック" charset="0"/>
                <a:cs typeface="ＭＳ Ｐゴシック" charset="0"/>
              </a:rPr>
              <a:t>d</a:t>
            </a:r>
            <a:r>
              <a:rPr lang="en-GB" dirty="0" smtClean="0">
                <a:latin typeface="cmr12" charset="0"/>
                <a:ea typeface="ＭＳ Ｐゴシック" charset="0"/>
                <a:cs typeface="ＭＳ Ｐゴシック" charset="0"/>
              </a:rPr>
              <a:t>(</a:t>
            </a:r>
            <a:r>
              <a:rPr lang="en-GB" dirty="0" smtClean="0">
                <a:latin typeface="cmbx10" charset="0"/>
                <a:ea typeface="ＭＳ Ｐゴシック" charset="0"/>
                <a:cs typeface="ＭＳ Ｐゴシック" charset="0"/>
              </a:rPr>
              <a:t>x</a:t>
            </a:r>
            <a:r>
              <a:rPr lang="en-GB" dirty="0">
                <a:latin typeface="cmr12" charset="0"/>
                <a:ea typeface="ＭＳ Ｐゴシック" charset="0"/>
                <a:cs typeface="ＭＳ Ｐゴシック" charset="0"/>
              </a:rPr>
              <a:t>) = </a:t>
            </a:r>
            <a:r>
              <a:rPr lang="en-GB" dirty="0" err="1">
                <a:latin typeface="cmmi12" charset="0"/>
                <a:ea typeface="ＭＳ Ｐゴシック" charset="0"/>
                <a:cs typeface="ＭＳ Ｐゴシック" charset="0"/>
              </a:rPr>
              <a:t>x</a:t>
            </a:r>
            <a:r>
              <a:rPr lang="en-GB" baseline="-20000" dirty="0" err="1">
                <a:latin typeface="cmmi12" charset="0"/>
                <a:ea typeface="ＭＳ Ｐゴシック" charset="0"/>
                <a:cs typeface="ＭＳ Ｐゴシック" charset="0"/>
              </a:rPr>
              <a:t>d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pic>
        <p:nvPicPr>
          <p:cNvPr id="28676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827230"/>
            <a:ext cx="47323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81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Linear Basis Function Models (2)</a:t>
            </a:r>
          </a:p>
        </p:txBody>
      </p:sp>
      <p:sp>
        <p:nvSpPr>
          <p:cNvPr id="30723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Polynomial basis functions:</a:t>
            </a:r>
          </a:p>
          <a:p>
            <a:pPr marL="0" indent="0" eaLnBrk="1" hangingPunct="1"/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These are 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global, the same for all input vectors.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724" name="Content Placeholder 6" descr="Figure3.1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2295525"/>
            <a:ext cx="3300413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Content Placeholder 14" descr="TP_tmp.png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6900" y="2357437"/>
            <a:ext cx="1849720" cy="453571"/>
          </a:xfrm>
        </p:spPr>
      </p:pic>
    </p:spTree>
    <p:extLst>
      <p:ext uri="{BB962C8B-B14F-4D97-AF65-F5344CB8AC3E}">
        <p14:creationId xmlns:p14="http://schemas.microsoft.com/office/powerpoint/2010/main" val="120897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Linear Basis Function Models (3)</a:t>
            </a:r>
          </a:p>
        </p:txBody>
      </p:sp>
      <p:sp>
        <p:nvSpPr>
          <p:cNvPr id="32771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eaLnBrk="1" hangingPunct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Gaussian basis functions:</a:t>
            </a:r>
          </a:p>
          <a:p>
            <a:pPr marL="0" indent="0" eaLnBrk="1" hangingPunct="1"/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/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/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These are local; a small change in </a:t>
            </a:r>
            <a:r>
              <a:rPr lang="en-GB" dirty="0">
                <a:latin typeface="cmmi12" charset="0"/>
                <a:ea typeface="ＭＳ Ｐゴシック" charset="0"/>
                <a:cs typeface="ＭＳ Ｐゴシック" charset="0"/>
              </a:rPr>
              <a:t>x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 only 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affects 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nearby basis functions. </a:t>
            </a:r>
            <a:r>
              <a:rPr lang="en-GB" dirty="0">
                <a:latin typeface="cmmi12" charset="0"/>
                <a:ea typeface="ＭＳ Ｐゴシック" charset="0"/>
                <a:cs typeface="ＭＳ Ｐゴシック" charset="0"/>
              </a:rPr>
              <a:t>¹</a:t>
            </a:r>
            <a:r>
              <a:rPr lang="en-GB" baseline="-20000" dirty="0">
                <a:latin typeface="cmmi12" charset="0"/>
                <a:ea typeface="ＭＳ Ｐゴシック" charset="0"/>
                <a:cs typeface="ＭＳ Ｐゴシック" charset="0"/>
              </a:rPr>
              <a:t>j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n-GB" dirty="0">
                <a:latin typeface="cmmi12" charset="0"/>
                <a:ea typeface="ＭＳ Ｐゴシック" charset="0"/>
                <a:cs typeface="ＭＳ Ｐゴシック" charset="0"/>
              </a:rPr>
              <a:t>s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 control location and scale (width).</a:t>
            </a:r>
          </a:p>
          <a:p>
            <a:pPr marL="0" indent="0" eaLnBrk="1" hangingPunct="1"/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Related to kernel methods.</a:t>
            </a:r>
          </a:p>
        </p:txBody>
      </p:sp>
      <p:pic>
        <p:nvPicPr>
          <p:cNvPr id="32772" name="Content Placeholder 6" descr="Figure3.1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2295525"/>
            <a:ext cx="3276600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Content Placeholder 7" descr="TP_tmp.png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5663" y="2338388"/>
            <a:ext cx="2997200" cy="661987"/>
          </a:xfrm>
        </p:spPr>
      </p:pic>
    </p:spTree>
    <p:extLst>
      <p:ext uri="{BB962C8B-B14F-4D97-AF65-F5344CB8AC3E}">
        <p14:creationId xmlns:p14="http://schemas.microsoft.com/office/powerpoint/2010/main" val="422286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Linear Basis Function Models (4)</a:t>
            </a:r>
          </a:p>
        </p:txBody>
      </p:sp>
      <p:sp>
        <p:nvSpPr>
          <p:cNvPr id="33795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GB" dirty="0" err="1">
                <a:latin typeface="Calibri" charset="0"/>
                <a:ea typeface="ＭＳ Ｐゴシック" charset="0"/>
                <a:cs typeface="ＭＳ Ｐゴシック" charset="0"/>
              </a:rPr>
              <a:t>Sigmoidal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 basis functions:</a:t>
            </a:r>
          </a:p>
          <a:p>
            <a:pPr marL="0" indent="0" eaLnBrk="1" hangingPunct="1">
              <a:lnSpc>
                <a:spcPct val="90000"/>
              </a:lnSpc>
            </a:pP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where</a:t>
            </a:r>
          </a:p>
          <a:p>
            <a:pPr marL="0" indent="0" eaLnBrk="1" hangingPunct="1">
              <a:lnSpc>
                <a:spcPct val="90000"/>
              </a:lnSpc>
            </a:pP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Also these are local; a small change in </a:t>
            </a:r>
            <a:r>
              <a:rPr lang="en-GB" dirty="0">
                <a:latin typeface="cmmi12" charset="0"/>
                <a:ea typeface="ＭＳ Ｐゴシック" charset="0"/>
                <a:cs typeface="ＭＳ Ｐゴシック" charset="0"/>
              </a:rPr>
              <a:t>x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 only affect nearby basis functions. </a:t>
            </a:r>
            <a:r>
              <a:rPr lang="en-GB" dirty="0" smtClean="0">
                <a:latin typeface="cmmi12" charset="0"/>
                <a:ea typeface="ＭＳ Ｐゴシック" charset="0"/>
                <a:cs typeface="ＭＳ Ｐゴシック" charset="0"/>
                <a:sym typeface="Symbol"/>
              </a:rPr>
              <a:t></a:t>
            </a:r>
            <a:r>
              <a:rPr lang="en-GB" baseline="-20000" dirty="0" smtClean="0">
                <a:latin typeface="cmmi12" charset="0"/>
                <a:ea typeface="ＭＳ Ｐゴシック" charset="0"/>
                <a:cs typeface="ＭＳ Ｐゴシック" charset="0"/>
              </a:rPr>
              <a:t>j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and </a:t>
            </a:r>
            <a:r>
              <a:rPr lang="en-GB" dirty="0">
                <a:latin typeface="cmmi12" charset="0"/>
                <a:ea typeface="ＭＳ Ｐゴシック" charset="0"/>
                <a:cs typeface="ＭＳ Ｐゴシック" charset="0"/>
              </a:rPr>
              <a:t>s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 control location and scale (slope).</a:t>
            </a:r>
          </a:p>
        </p:txBody>
      </p:sp>
      <p:pic>
        <p:nvPicPr>
          <p:cNvPr id="33796" name="Content Placeholder 6" descr="Figure3.1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2295525"/>
            <a:ext cx="3276600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Content Placeholder 8" descr="TP_tmp.png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1738" y="2214563"/>
            <a:ext cx="2235200" cy="633412"/>
          </a:xfrm>
        </p:spPr>
      </p:pic>
      <p:pic>
        <p:nvPicPr>
          <p:cNvPr id="33798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3248025"/>
            <a:ext cx="23098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76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Basis Function Example Transformation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Figure4.12a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5" b="-10965"/>
          <a:stretch>
            <a:fillRect/>
          </a:stretch>
        </p:blipFill>
        <p:spPr>
          <a:xfrm>
            <a:off x="914400" y="1447800"/>
            <a:ext cx="3749675" cy="4572000"/>
          </a:xfrm>
        </p:spPr>
      </p:pic>
      <p:pic>
        <p:nvPicPr>
          <p:cNvPr id="7" name="Content Placeholder 6" descr="Figure4.12b.pdf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76" b="-109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704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Limitations of Fixed Basis Functions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GB" dirty="0">
                <a:latin typeface="cmmi12" charset="0"/>
                <a:ea typeface="ＭＳ Ｐゴシック" charset="0"/>
                <a:cs typeface="ＭＳ Ｐゴシック" charset="0"/>
              </a:rPr>
              <a:t>M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 basis 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functions 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along each dimension of a </a:t>
            </a:r>
            <a:r>
              <a:rPr lang="en-GB" dirty="0">
                <a:latin typeface="cmmi12" charset="0"/>
                <a:ea typeface="ＭＳ Ｐゴシック" charset="0"/>
                <a:cs typeface="ＭＳ Ｐゴシック" charset="0"/>
              </a:rPr>
              <a:t>D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-dimensional input space 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require </a:t>
            </a:r>
            <a:r>
              <a:rPr lang="en-GB" dirty="0">
                <a:latin typeface="cmmi12" charset="0"/>
                <a:ea typeface="ＭＳ Ｐゴシック" charset="0"/>
                <a:cs typeface="ＭＳ Ｐゴシック" charset="0"/>
              </a:rPr>
              <a:t>M</a:t>
            </a:r>
            <a:r>
              <a:rPr lang="en-GB" baseline="25000" dirty="0">
                <a:latin typeface="cmmi12" charset="0"/>
                <a:ea typeface="ＭＳ Ｐゴシック" charset="0"/>
                <a:cs typeface="ＭＳ Ｐゴシック" charset="0"/>
              </a:rPr>
              <a:t>D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 basis functions: the curse of dimensionality.</a:t>
            </a:r>
          </a:p>
          <a:p>
            <a:pPr eaLnBrk="1" hangingPunct="1">
              <a:buFont typeface="Arial" charset="0"/>
              <a:buChar char="•"/>
            </a:pP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In later chapters, we shall see how we can get away with fewer basis functions, by choosing these using the training data.</a:t>
            </a:r>
          </a:p>
        </p:txBody>
      </p:sp>
    </p:spTree>
    <p:extLst>
      <p:ext uri="{BB962C8B-B14F-4D97-AF65-F5344CB8AC3E}">
        <p14:creationId xmlns:p14="http://schemas.microsoft.com/office/powerpoint/2010/main" val="219581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Derivative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657753"/>
          </a:xfrm>
        </p:spPr>
        <p:txBody>
          <a:bodyPr/>
          <a:lstStyle/>
          <a:p>
            <a:r>
              <a:rPr lang="en-US" dirty="0" smtClean="0"/>
              <a:t>Think about single weight parameter </a:t>
            </a:r>
            <a:r>
              <a:rPr lang="en-US" b="1" dirty="0" err="1" smtClean="0"/>
              <a:t>w</a:t>
            </a:r>
            <a:r>
              <a:rPr lang="en-US" baseline="-25000" dirty="0" err="1" smtClean="0"/>
              <a:t>j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Partial derivative</a:t>
            </a:r>
            <a:r>
              <a:rPr lang="en-US" dirty="0"/>
              <a:t> </a:t>
            </a:r>
            <a:r>
              <a:rPr lang="en-US" dirty="0" smtClean="0"/>
              <a:t>is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481593"/>
              </p:ext>
            </p:extLst>
          </p:nvPr>
        </p:nvGraphicFramePr>
        <p:xfrm>
          <a:off x="1090613" y="2686685"/>
          <a:ext cx="5867400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2" name="Equation" r:id="rId4" imgW="2603500" imgH="774700" progId="Equation.3">
                  <p:embed/>
                </p:oleObj>
              </mc:Choice>
              <mc:Fallback>
                <p:oleObj name="Equation" r:id="rId4" imgW="26035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2686685"/>
                        <a:ext cx="5867400" cy="177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3869" y="4746661"/>
            <a:ext cx="8088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Gradient changes weight to bring prediction closer to actual value.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301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051080"/>
              </p:ext>
            </p:extLst>
          </p:nvPr>
        </p:nvGraphicFramePr>
        <p:xfrm>
          <a:off x="879851" y="4068395"/>
          <a:ext cx="351790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9" name="Equation" r:id="rId4" imgW="1511300" imgH="698500" progId="Equation.3">
                  <p:embed/>
                </p:oleObj>
              </mc:Choice>
              <mc:Fallback>
                <p:oleObj name="Equation" r:id="rId4" imgW="15113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851" y="4068395"/>
                        <a:ext cx="3517900" cy="162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754541"/>
              </p:ext>
            </p:extLst>
          </p:nvPr>
        </p:nvGraphicFramePr>
        <p:xfrm>
          <a:off x="914400" y="1587656"/>
          <a:ext cx="366395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0" name="Equation" r:id="rId6" imgW="1574800" imgH="469900" progId="Equation.3">
                  <p:embed/>
                </p:oleObj>
              </mc:Choice>
              <mc:Fallback>
                <p:oleObj name="Equation" r:id="rId6" imgW="1574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87656"/>
                        <a:ext cx="366395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7450" y="2827804"/>
            <a:ext cx="795934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Find gradient vector for each input </a:t>
            </a:r>
            <a:r>
              <a:rPr lang="en-US" sz="2400" b="1" dirty="0" smtClean="0"/>
              <a:t>x</a:t>
            </a:r>
            <a:r>
              <a:rPr lang="en-US" sz="2400" dirty="0" smtClean="0"/>
              <a:t>, add them up.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=</a:t>
            </a:r>
            <a:r>
              <a:rPr lang="en-US" sz="2400" dirty="0"/>
              <a:t>Linear combination of row vectors </a:t>
            </a:r>
            <a:r>
              <a:rPr lang="en-US" sz="2400" b="1" dirty="0" err="1"/>
              <a:t>x</a:t>
            </a:r>
            <a:r>
              <a:rPr lang="en-US" sz="2400" b="1" baseline="-25000" dirty="0" err="1"/>
              <a:t>n</a:t>
            </a:r>
            <a:r>
              <a:rPr lang="en-US" sz="2400" b="1" baseline="-25000" dirty="0"/>
              <a:t> </a:t>
            </a:r>
            <a:r>
              <a:rPr lang="en-US" sz="2400" dirty="0"/>
              <a:t>with </a:t>
            </a:r>
            <a:r>
              <a:rPr lang="en-US" sz="2400" dirty="0" err="1"/>
              <a:t>coefficients</a:t>
            </a:r>
            <a:r>
              <a:rPr lang="en-US" sz="2400" baseline="-25000" dirty="0" err="1"/>
              <a:t>.</a:t>
            </a:r>
            <a:r>
              <a:rPr lang="en-US" sz="2400" b="1" dirty="0" err="1"/>
              <a:t>x</a:t>
            </a:r>
            <a:r>
              <a:rPr lang="en-US" sz="2400" baseline="-25000" dirty="0" err="1"/>
              <a:t>n</a:t>
            </a:r>
            <a:r>
              <a:rPr lang="en-US" sz="2400" b="1" dirty="0" err="1"/>
              <a:t>w</a:t>
            </a:r>
            <a:r>
              <a:rPr lang="en-US" sz="2400" dirty="0"/>
              <a:t>-</a:t>
            </a:r>
            <a:r>
              <a:rPr lang="en-US" sz="2400" b="1" dirty="0"/>
              <a:t>t</a:t>
            </a:r>
            <a:r>
              <a:rPr lang="en-US" sz="2400" baseline="-25000" dirty="0"/>
              <a:t>n</a:t>
            </a:r>
            <a:r>
              <a:rPr lang="en-US" sz="2400" dirty="0"/>
              <a:t>.</a:t>
            </a:r>
            <a:endParaRPr lang="en-US" sz="2400" b="1" baseline="-250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451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Aka average, expectation, or </a:t>
            </a:r>
            <a:r>
              <a:rPr lang="en-US" b="1" dirty="0" smtClean="0"/>
              <a:t>mean</a:t>
            </a:r>
            <a:r>
              <a:rPr lang="en-US" dirty="0" smtClean="0"/>
              <a:t> of P.</a:t>
            </a:r>
          </a:p>
          <a:p>
            <a:r>
              <a:rPr lang="en-US" dirty="0" smtClean="0"/>
              <a:t>Notation: E, µ.</a:t>
            </a:r>
          </a:p>
          <a:p>
            <a:r>
              <a:rPr lang="en-US" dirty="0" smtClean="0"/>
              <a:t>How to define for a density function?</a:t>
            </a:r>
          </a:p>
          <a:p>
            <a:r>
              <a:rPr lang="en-US" dirty="0" smtClean="0">
                <a:hlinkClick r:id="rId3" action="ppaction://hlinkfile"/>
              </a:rPr>
              <a:t>Example Excel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3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The Pseudo-Inverse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0465590"/>
              </p:ext>
            </p:extLst>
          </p:nvPr>
        </p:nvGraphicFramePr>
        <p:xfrm>
          <a:off x="1011237" y="1763713"/>
          <a:ext cx="2489691" cy="86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33" name="Equation" r:id="rId4" imgW="1282700" imgH="444500" progId="Equation.3">
                  <p:embed/>
                </p:oleObj>
              </mc:Choice>
              <mc:Fallback>
                <p:oleObj name="Equation" r:id="rId4" imgW="1282700" imgH="4445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7" y="1763713"/>
                        <a:ext cx="2489691" cy="862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2111" y="2860325"/>
            <a:ext cx="7040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Assume that </a:t>
            </a:r>
            <a:r>
              <a:rPr lang="en-US" sz="3200" b="1" dirty="0" smtClean="0"/>
              <a:t>X</a:t>
            </a:r>
            <a:r>
              <a:rPr lang="en-US" sz="3200" baseline="30000" dirty="0" smtClean="0"/>
              <a:t>T</a:t>
            </a:r>
            <a:r>
              <a:rPr lang="en-US" sz="3200" b="1" dirty="0" smtClean="0"/>
              <a:t>X</a:t>
            </a:r>
            <a:r>
              <a:rPr lang="en-US" sz="3200" dirty="0" smtClean="0"/>
              <a:t> is invertible. Then the solution is given by  </a:t>
            </a:r>
            <a:endParaRPr lang="en-US" sz="3200" dirty="0"/>
          </a:p>
        </p:txBody>
      </p:sp>
      <p:graphicFrame>
        <p:nvGraphicFramePr>
          <p:cNvPr id="7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944299"/>
              </p:ext>
            </p:extLst>
          </p:nvPr>
        </p:nvGraphicFramePr>
        <p:xfrm>
          <a:off x="1211263" y="4016375"/>
          <a:ext cx="28162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34" name="Equation" r:id="rId6" imgW="1066800" imgH="393700" progId="Equation.3">
                  <p:embed/>
                </p:oleObj>
              </mc:Choice>
              <mc:Fallback>
                <p:oleObj name="Equation" r:id="rId6" imgW="1066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4016375"/>
                        <a:ext cx="2816225" cy="103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548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w</a:t>
            </a:r>
            <a:r>
              <a:rPr lang="en-US" i="1" baseline="-25000" dirty="0" smtClean="0"/>
              <a:t>0</a:t>
            </a:r>
            <a:r>
              <a:rPr lang="en-US" dirty="0" smtClean="0"/>
              <a:t> offset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Recall the formula for the partial derivative, and that </a:t>
            </a:r>
            <a:r>
              <a:rPr lang="en-US" b="1" i="1" dirty="0" smtClean="0"/>
              <a:t>x</a:t>
            </a:r>
            <a:r>
              <a:rPr lang="en-US" i="1" baseline="-25000" dirty="0" smtClean="0"/>
              <a:t>n0</a:t>
            </a:r>
            <a:r>
              <a:rPr lang="en-US" i="1" dirty="0" smtClean="0"/>
              <a:t>=1</a:t>
            </a:r>
            <a:r>
              <a:rPr lang="en-US" dirty="0" smtClean="0"/>
              <a:t> for all </a:t>
            </a:r>
            <a:r>
              <a:rPr lang="en-US" i="1" dirty="0" smtClean="0"/>
              <a:t>n</a:t>
            </a:r>
            <a:r>
              <a:rPr lang="en-US" dirty="0" smtClean="0"/>
              <a:t>.</a:t>
            </a:r>
          </a:p>
          <a:p>
            <a:r>
              <a:rPr lang="en-US" dirty="0" smtClean="0"/>
              <a:t>Write </a:t>
            </a:r>
            <a:r>
              <a:rPr lang="en-US" b="1" dirty="0" smtClean="0"/>
              <a:t>w</a:t>
            </a:r>
            <a:r>
              <a:rPr lang="en-US" dirty="0" smtClean="0"/>
              <a:t>*=(</a:t>
            </a:r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,w</a:t>
            </a:r>
            <a:r>
              <a:rPr lang="en-US" i="1" baseline="-25000" dirty="0" smtClean="0"/>
              <a:t>2</a:t>
            </a:r>
            <a:r>
              <a:rPr lang="en-US" i="1" dirty="0" smtClean="0"/>
              <a:t>,...,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D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for the weight vector without </a:t>
            </a:r>
            <a:r>
              <a:rPr lang="en-US" i="1" dirty="0" smtClean="0"/>
              <a:t>w</a:t>
            </a:r>
            <a:r>
              <a:rPr lang="en-US" i="1" baseline="-25000" dirty="0" smtClean="0"/>
              <a:t>0</a:t>
            </a:r>
            <a:r>
              <a:rPr lang="en-US" dirty="0" smtClean="0"/>
              <a:t>, and similarly </a:t>
            </a:r>
            <a:r>
              <a:rPr lang="en-US" b="1" dirty="0" err="1" smtClean="0"/>
              <a:t>x</a:t>
            </a:r>
            <a:r>
              <a:rPr lang="en-US" dirty="0" err="1" smtClean="0"/>
              <a:t>n</a:t>
            </a:r>
            <a:r>
              <a:rPr lang="en-US" dirty="0" smtClean="0"/>
              <a:t>*=(</a:t>
            </a:r>
            <a:r>
              <a:rPr lang="en-US" b="1" dirty="0" smtClean="0"/>
              <a:t>x</a:t>
            </a:r>
            <a:r>
              <a:rPr lang="en-US" baseline="-25000" dirty="0" smtClean="0"/>
              <a:t>n1</a:t>
            </a:r>
            <a:r>
              <a:rPr lang="en-US" dirty="0" smtClean="0"/>
              <a:t>,</a:t>
            </a:r>
            <a:r>
              <a:rPr lang="en-US" b="1" dirty="0" smtClean="0"/>
              <a:t>x</a:t>
            </a:r>
            <a:r>
              <a:rPr lang="en-US" baseline="-25000" dirty="0" smtClean="0"/>
              <a:t>n2</a:t>
            </a:r>
            <a:r>
              <a:rPr lang="en-US" dirty="0" smtClean="0"/>
              <a:t>,...,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nD</a:t>
            </a:r>
            <a:r>
              <a:rPr lang="en-US" dirty="0" smtClean="0"/>
              <a:t>) for the n-</a:t>
            </a:r>
            <a:r>
              <a:rPr lang="en-US" dirty="0" err="1" smtClean="0"/>
              <a:t>th</a:t>
            </a:r>
            <a:r>
              <a:rPr lang="en-US" dirty="0" smtClean="0"/>
              <a:t> feature vector without the “dummy” input.</a:t>
            </a:r>
            <a:r>
              <a:rPr lang="en-US" dirty="0"/>
              <a:t> </a:t>
            </a:r>
            <a:r>
              <a:rPr lang="en-US" dirty="0" smtClean="0"/>
              <a:t>Then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555882"/>
              </p:ext>
            </p:extLst>
          </p:nvPr>
        </p:nvGraphicFramePr>
        <p:xfrm>
          <a:off x="1101725" y="4740275"/>
          <a:ext cx="529113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7" name="Vergelijking" r:id="rId4" imgW="2780680" imgH="444247" progId="Equation.3">
                  <p:embed/>
                </p:oleObj>
              </mc:Choice>
              <mc:Fallback>
                <p:oleObj name="Vergelijking" r:id="rId4" imgW="2780680" imgH="4442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4740275"/>
                        <a:ext cx="5291138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068624"/>
              </p:ext>
            </p:extLst>
          </p:nvPr>
        </p:nvGraphicFramePr>
        <p:xfrm>
          <a:off x="1325563" y="3659188"/>
          <a:ext cx="331946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8" name="Vergelijking" r:id="rId6" imgW="1739510" imgH="431570" progId="Equation.3">
                  <p:embed/>
                </p:oleObj>
              </mc:Choice>
              <mc:Fallback>
                <p:oleObj name="Vergelijking" r:id="rId6" imgW="1739510" imgH="4315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3659188"/>
                        <a:ext cx="3319462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6800" y="3735952"/>
            <a:ext cx="3938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Setting the partial derivative to 0, we get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16685" y="5639961"/>
            <a:ext cx="11836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average target value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67041" y="5676948"/>
            <a:ext cx="2404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average predicted value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908510" y="5461743"/>
            <a:ext cx="0" cy="252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614490" y="5552498"/>
            <a:ext cx="0" cy="252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88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x \in (a,b)) = \int_a^b p(x) \diff{x}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113"/>
  <p:tag name="PICTUREFILESIZE" val="45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N = 100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8"/>
  <p:tag name="PICTUREFILESIZE" val="157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n \lambda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6"/>
  <p:tag name="PICTUREFILESIZE" val="123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E_{\rm RMS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5"/>
  <p:tag name="PICTUREFILESIZE" val="16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y(\bfx, \bfw) = \sum_{j=0}^{M-1} w_j \phi_j(\bfx) =&#10;  \bfw^\T \boldphi(\bfx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9"/>
  <p:tag name="PICTUREFILESIZE" val="597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phi_{j}(x) = x^{j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9"/>
  <p:tag name="PICTUREFILESIZE" val="21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phi_j(x) = \exp \left\{ - \frac{ (x - \mu_j)^2}{2s^2} 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8"/>
  <p:tag name="PICTUREFILESIZE" val="49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phi_j(x) = \sigma\left( \frac{x - \mu_j}{s} 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8"/>
  <p:tag name="PICTUREFILESIZE" val="387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sigma(a) = \frac{1}{1 + \exp( - a ) 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1"/>
  <p:tag name="PICTUREFILESIZE" val="33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x \in (a,b)) = \int_a^b p(x) \diff{x}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113"/>
  <p:tag name="PICTUREFILESIZE" val="45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z) =  \int_{-\infty}^{z} p(x) \diff{x}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87"/>
  <p:tag name="PICTUREFILESIZE" val="38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p(x) \geqslant 0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37"/>
  <p:tag name="PICTUREFILESIZE" val="20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int_{-\infty}^{\infty} p(x) \diff{x} = 1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1"/>
  <p:tag name="PICTUREFILESIZE" val="3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{\cal N}(x|\mu, \sigma^2) = \frac{1}{ \left( 2 \pi \sigma^2&#10;    \right)^{1/2} }&#10;    \exp \left\{ - \frac{1}{2 \sigma^2} (x - \mu)^2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0"/>
  <p:tag name="PICTUREFILESIZE" val="71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{\cal N}(\bfx|\boldmu, \boldSigma) = \frac{1}{(2\pi)^{D/2}}&#10;    \frac{1}{|\boldSigma|^{1/2}} \exp \left\{ -&#10;    \frac{1}{2} (\bfx - \boldmu)^\T \boldSigma^{-1} (\bfx -&#10;    \boldmu)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64"/>
  <p:tag name="PICTUREFILESIZE" val="85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tabular}{l|rrrr}&#10;&amp; $M = 0$ &amp; $M = 1$ &amp; $M = 3$ &amp; $M = 9$ \\ \hline &#10;$w_{ 0}^{\star}$ &amp;        0.19  &amp;       0.82  &amp;       0.31  &amp;       0.35 \\&#10;$w_{ 1}^{\star}$ &amp;    &amp;      -1.27  &amp;       7.99  &amp;     232.37 \\&#10;$w_{ 2}^{\star}$ &amp;    &amp;   &amp;     -25.43  &amp;   -5321.83 \\&#10;$w_{ 3}^{\star}$ &amp;    &amp;   &amp;      17.37  &amp;   48568.31 \\&#10;$w_{ 4}^{\star}$ &amp;    &amp;   &amp;   &amp; -231639.30 \\&#10;$w_{ 5}^{\star}$ &amp;    &amp;   &amp;   &amp;  640042.26 \\&#10;$w_{ 6}^{\star}$ &amp;    &amp;   &amp;   &amp; -1061800.52 \\&#10;$w_{ 7}^{\star}$ &amp;    &amp;   &amp;   &amp; 1042400.18 \\&#10;$w_{ 8}^{\star}$ &amp;    &amp;   &amp;   &amp; -557682.99 \\&#10;$w_{ 9}^{\star}$ &amp;    &amp;   &amp;   &amp;  125201.43 \\&#10;\end{tabular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11"/>
  <p:tag name="PICTUREFILESIZE" val="275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N = 15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3"/>
  <p:tag name="PICTUREFILESIZE" val="156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1839</TotalTime>
  <Words>3857</Words>
  <Application>Microsoft Macintosh PowerPoint</Application>
  <PresentationFormat>On-screen Show (4:3)</PresentationFormat>
  <Paragraphs>537</Paragraphs>
  <Slides>91</Slides>
  <Notes>67</Notes>
  <HiddenSlides>16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94" baseType="lpstr">
      <vt:lpstr>Equity</vt:lpstr>
      <vt:lpstr>Equation</vt:lpstr>
      <vt:lpstr>Vergelijking</vt:lpstr>
      <vt:lpstr>Linear Regression</vt:lpstr>
      <vt:lpstr>Parameter Learning Scenarios</vt:lpstr>
      <vt:lpstr>Single Node Case</vt:lpstr>
      <vt:lpstr>Discretization</vt:lpstr>
      <vt:lpstr>Density Function</vt:lpstr>
      <vt:lpstr>Probability Densities</vt:lpstr>
      <vt:lpstr>Histograms approximate densities</vt:lpstr>
      <vt:lpstr>Densities as limit histograms</vt:lpstr>
      <vt:lpstr>Mean</vt:lpstr>
      <vt:lpstr>Variance</vt:lpstr>
      <vt:lpstr>The Gaussian Density Function</vt:lpstr>
      <vt:lpstr>The Gaussian Distribution</vt:lpstr>
      <vt:lpstr>Meet the exponential family</vt:lpstr>
      <vt:lpstr>Reading exponential prob formulas</vt:lpstr>
      <vt:lpstr>Example: exponential form sample size</vt:lpstr>
      <vt:lpstr>Location Parameter</vt:lpstr>
      <vt:lpstr>Spread/Precision parameter</vt:lpstr>
      <vt:lpstr>Normalization</vt:lpstr>
      <vt:lpstr>Central Limit Theorem </vt:lpstr>
      <vt:lpstr>Log-linear Models</vt:lpstr>
      <vt:lpstr>Maximum Likelihood Learning</vt:lpstr>
      <vt:lpstr>Parameter Learning: Discrete Parents</vt:lpstr>
      <vt:lpstr>Conditional Gaussian Models</vt:lpstr>
      <vt:lpstr>Regression Trees</vt:lpstr>
      <vt:lpstr>Covariance and Correlation</vt:lpstr>
      <vt:lpstr>Probabilistic Dependence for Continuous Variables</vt:lpstr>
      <vt:lpstr>Covariance</vt:lpstr>
      <vt:lpstr>Comparing Covariances</vt:lpstr>
      <vt:lpstr>Standardizing Variables</vt:lpstr>
      <vt:lpstr>Correlation Range</vt:lpstr>
      <vt:lpstr>Predictive Modelling</vt:lpstr>
      <vt:lpstr>Predictive Relationship</vt:lpstr>
      <vt:lpstr>Linear Regression</vt:lpstr>
      <vt:lpstr>Example 1: Predict House prices</vt:lpstr>
      <vt:lpstr>Grading Example</vt:lpstr>
      <vt:lpstr>Multiple Parents</vt:lpstr>
      <vt:lpstr>Line Fitting</vt:lpstr>
      <vt:lpstr>Least Squares Error</vt:lpstr>
      <vt:lpstr>Squared Error on House Price Example</vt:lpstr>
      <vt:lpstr>Intuition</vt:lpstr>
      <vt:lpstr>General Solution </vt:lpstr>
      <vt:lpstr>Geometric Interpretation</vt:lpstr>
      <vt:lpstr>Probabilistic Model</vt:lpstr>
      <vt:lpstr>Noise Model</vt:lpstr>
      <vt:lpstr>Curve Fitting With Noise</vt:lpstr>
      <vt:lpstr>Synthetic Example</vt:lpstr>
      <vt:lpstr>Gaussian Likelihood Function</vt:lpstr>
      <vt:lpstr>Mixed/Hybrid Parents</vt:lpstr>
      <vt:lpstr>Hybrid Parents</vt:lpstr>
      <vt:lpstr>Overfitting</vt:lpstr>
      <vt:lpstr>Overfitting</vt:lpstr>
      <vt:lpstr>Polynomial Curve Fitting </vt:lpstr>
      <vt:lpstr>0th Order Polynomial</vt:lpstr>
      <vt:lpstr>3rd Order Polynomial</vt:lpstr>
      <vt:lpstr>9th Order Polynomial</vt:lpstr>
      <vt:lpstr>Over-fitting</vt:lpstr>
      <vt:lpstr>Polynomial Coefficients   </vt:lpstr>
      <vt:lpstr>Data Set Size: </vt:lpstr>
      <vt:lpstr>1st Order Polynomial</vt:lpstr>
      <vt:lpstr>Data Set Size: </vt:lpstr>
      <vt:lpstr>Regularization</vt:lpstr>
      <vt:lpstr>Solution to Overfitting</vt:lpstr>
      <vt:lpstr>Example: Quadratic Regularization</vt:lpstr>
      <vt:lpstr>Regularization</vt:lpstr>
      <vt:lpstr>Regularization</vt:lpstr>
      <vt:lpstr>Regularization:           vs. </vt:lpstr>
      <vt:lpstr>Regularized Least Squares Learning</vt:lpstr>
      <vt:lpstr>Regularized Least Squares (2)</vt:lpstr>
      <vt:lpstr>Regularized Least Squares (3)</vt:lpstr>
      <vt:lpstr>Standardization</vt:lpstr>
      <vt:lpstr>Evaluating Models and Parameters  By Cross-Validation</vt:lpstr>
      <vt:lpstr>Evaluating Learners on Validation Set</vt:lpstr>
      <vt:lpstr>What if there is no validation set?</vt:lpstr>
      <vt:lpstr>Examples from Andrew Moore</vt:lpstr>
      <vt:lpstr>Cross-Validation for Evaluating Learners</vt:lpstr>
      <vt:lpstr>Cross-Validation for Hyperparameters</vt:lpstr>
      <vt:lpstr>Cross-Validation for evaluating a parameter value</vt:lpstr>
      <vt:lpstr>Stopping Criterion</vt:lpstr>
      <vt:lpstr>Regression With Basis Functions</vt:lpstr>
      <vt:lpstr>Nonlinear Features</vt:lpstr>
      <vt:lpstr>Conclusion</vt:lpstr>
      <vt:lpstr>Linear Basis Function Models (1)</vt:lpstr>
      <vt:lpstr>Linear Basis Function Models (2)</vt:lpstr>
      <vt:lpstr>Linear Basis Function Models (3)</vt:lpstr>
      <vt:lpstr>Linear Basis Function Models (4)</vt:lpstr>
      <vt:lpstr>Basis Function Example Transformation</vt:lpstr>
      <vt:lpstr>Limitations of Fixed Basis Functions</vt:lpstr>
      <vt:lpstr>Partial Derivative</vt:lpstr>
      <vt:lpstr>Gradient </vt:lpstr>
      <vt:lpstr>Solution: The Pseudo-Inverse</vt:lpstr>
      <vt:lpstr>The w0 offset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 Schulte</dc:creator>
  <cp:lastModifiedBy>Oliver Schulte</cp:lastModifiedBy>
  <cp:revision>344</cp:revision>
  <cp:lastPrinted>2012-10-09T21:27:19Z</cp:lastPrinted>
  <dcterms:created xsi:type="dcterms:W3CDTF">2012-10-19T03:52:06Z</dcterms:created>
  <dcterms:modified xsi:type="dcterms:W3CDTF">2017-10-20T04:39:16Z</dcterms:modified>
</cp:coreProperties>
</file>