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41"/>
  </p:notesMasterIdLst>
  <p:handoutMasterIdLst>
    <p:handoutMasterId r:id="rId42"/>
  </p:handoutMasterIdLst>
  <p:sldIdLst>
    <p:sldId id="256" r:id="rId2"/>
    <p:sldId id="318" r:id="rId3"/>
    <p:sldId id="330" r:id="rId4"/>
    <p:sldId id="328" r:id="rId5"/>
    <p:sldId id="324" r:id="rId6"/>
    <p:sldId id="288" r:id="rId7"/>
    <p:sldId id="290" r:id="rId8"/>
    <p:sldId id="293" r:id="rId9"/>
    <p:sldId id="296" r:id="rId10"/>
    <p:sldId id="295" r:id="rId11"/>
    <p:sldId id="297" r:id="rId12"/>
    <p:sldId id="276" r:id="rId13"/>
    <p:sldId id="277" r:id="rId14"/>
    <p:sldId id="313" r:id="rId15"/>
    <p:sldId id="314" r:id="rId16"/>
    <p:sldId id="315" r:id="rId17"/>
    <p:sldId id="316" r:id="rId18"/>
    <p:sldId id="317" r:id="rId19"/>
    <p:sldId id="319" r:id="rId20"/>
    <p:sldId id="329" r:id="rId21"/>
    <p:sldId id="299" r:id="rId22"/>
    <p:sldId id="321" r:id="rId23"/>
    <p:sldId id="320" r:id="rId24"/>
    <p:sldId id="322" r:id="rId25"/>
    <p:sldId id="323" r:id="rId26"/>
    <p:sldId id="274" r:id="rId27"/>
    <p:sldId id="331" r:id="rId28"/>
    <p:sldId id="332" r:id="rId29"/>
    <p:sldId id="333" r:id="rId30"/>
    <p:sldId id="334" r:id="rId31"/>
    <p:sldId id="335" r:id="rId32"/>
    <p:sldId id="336" r:id="rId33"/>
    <p:sldId id="337" r:id="rId34"/>
    <p:sldId id="338" r:id="rId35"/>
    <p:sldId id="339" r:id="rId36"/>
    <p:sldId id="340" r:id="rId37"/>
    <p:sldId id="341" r:id="rId38"/>
    <p:sldId id="342" r:id="rId39"/>
    <p:sldId id="284" r:id="rId4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D57071EB-7B82-2C4D-B428-22A27D7AEA1C}">
          <p14:sldIdLst>
            <p14:sldId id="256"/>
            <p14:sldId id="318"/>
            <p14:sldId id="330"/>
          </p14:sldIdLst>
        </p14:section>
        <p14:section name="Component Analysis" id="{82882E65-4739-5541-8C5E-6538C4345DDB}">
          <p14:sldIdLst>
            <p14:sldId id="328"/>
            <p14:sldId id="324"/>
            <p14:sldId id="288"/>
            <p14:sldId id="290"/>
            <p14:sldId id="293"/>
            <p14:sldId id="296"/>
            <p14:sldId id="295"/>
            <p14:sldId id="297"/>
            <p14:sldId id="276"/>
            <p14:sldId id="277"/>
            <p14:sldId id="313"/>
            <p14:sldId id="314"/>
            <p14:sldId id="315"/>
            <p14:sldId id="316"/>
            <p14:sldId id="317"/>
            <p14:sldId id="319"/>
            <p14:sldId id="329"/>
            <p14:sldId id="299"/>
            <p14:sldId id="321"/>
            <p14:sldId id="320"/>
            <p14:sldId id="322"/>
            <p14:sldId id="323"/>
            <p14:sldId id="274"/>
            <p14:sldId id="331"/>
            <p14:sldId id="332"/>
            <p14:sldId id="333"/>
            <p14:sldId id="334"/>
            <p14:sldId id="335"/>
            <p14:sldId id="336"/>
            <p14:sldId id="337"/>
            <p14:sldId id="338"/>
            <p14:sldId id="339"/>
            <p14:sldId id="340"/>
            <p14:sldId id="341"/>
            <p14:sldId id="342"/>
            <p14:sldId id="28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163" autoAdjust="0"/>
  </p:normalViewPr>
  <p:slideViewPr>
    <p:cSldViewPr snapToGrid="0" snapToObjects="1">
      <p:cViewPr>
        <p:scale>
          <a:sx n="116" d="100"/>
          <a:sy n="116" d="100"/>
        </p:scale>
        <p:origin x="-688" y="6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notesMaster" Target="notesMasters/notesMaster1.xml"/><Relationship Id="rId42" Type="http://schemas.openxmlformats.org/officeDocument/2006/relationships/handoutMaster" Target="handoutMasters/handoutMaster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643DF10F-661A-154D-AEC4-831FE342F32A}" type="datetime1">
              <a:rPr lang="en-US"/>
              <a:pPr>
                <a:defRPr/>
              </a:pPr>
              <a:t>2017-11-23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35E3594E-B5E7-DE43-B105-D1E7D31786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642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3CBE3EAE-D6F7-B341-A9D9-F43E30C616E4}" type="datetime1">
              <a:rPr lang="en-US"/>
              <a:pPr>
                <a:defRPr/>
              </a:pPr>
              <a:t>2017-11-23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57BE7C63-45E8-3348-B2F7-0B0BBCE77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9404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CA" dirty="0" smtClean="0">
                <a:latin typeface="Calibri" charset="0"/>
              </a:rPr>
              <a:t>plan: start with assumptions.</a:t>
            </a:r>
          </a:p>
          <a:p>
            <a:pPr eaLnBrk="1" hangingPunct="1">
              <a:spcBef>
                <a:spcPct val="0"/>
              </a:spcBef>
            </a:pPr>
            <a:r>
              <a:rPr lang="en-CA" dirty="0" smtClean="0">
                <a:latin typeface="Calibri" charset="0"/>
              </a:rPr>
              <a:t>A1: common cause</a:t>
            </a:r>
          </a:p>
          <a:p>
            <a:pPr eaLnBrk="1" hangingPunct="1">
              <a:spcBef>
                <a:spcPct val="0"/>
              </a:spcBef>
            </a:pPr>
            <a:r>
              <a:rPr lang="en-CA" dirty="0" smtClean="0">
                <a:latin typeface="Calibri" charset="0"/>
              </a:rPr>
              <a:t>A2:</a:t>
            </a:r>
            <a:r>
              <a:rPr lang="en-CA" baseline="0" dirty="0" smtClean="0">
                <a:latin typeface="Calibri" charset="0"/>
              </a:rPr>
              <a:t> small number. dimensionality reduction.</a:t>
            </a:r>
          </a:p>
          <a:p>
            <a:pPr eaLnBrk="1" hangingPunct="1">
              <a:spcBef>
                <a:spcPct val="0"/>
              </a:spcBef>
            </a:pPr>
            <a:r>
              <a:rPr lang="en-CA" baseline="0" dirty="0" smtClean="0">
                <a:latin typeface="Calibri" charset="0"/>
              </a:rPr>
              <a:t>A3: form of causation: </a:t>
            </a:r>
            <a:r>
              <a:rPr lang="en-CA" baseline="0" dirty="0" err="1" smtClean="0">
                <a:latin typeface="Calibri" charset="0"/>
              </a:rPr>
              <a:t>pca</a:t>
            </a:r>
            <a:r>
              <a:rPr lang="en-CA" baseline="0" dirty="0" smtClean="0">
                <a:latin typeface="Calibri" charset="0"/>
              </a:rPr>
              <a:t>.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Calibri" charset="0"/>
              </a:rPr>
              <a:t>group learning, similar assumptions</a:t>
            </a:r>
            <a:endParaRPr lang="en-US" dirty="0">
              <a:latin typeface="Calibri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CBEA8C6-1438-6349-AE5B-AD4AFC0FE361}" type="slidenum">
              <a:rPr lang="en-US" sz="1200">
                <a:latin typeface="Calibri" charset="0"/>
              </a:rPr>
              <a:pPr eaLnBrk="1" hangingPunct="1"/>
              <a:t>1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Answers on personality questionnaire.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Explain</a:t>
            </a:r>
            <a:r>
              <a:rPr lang="en-US" baseline="0" dirty="0" smtClean="0"/>
              <a:t> manifold concept.</a:t>
            </a:r>
          </a:p>
          <a:p>
            <a:r>
              <a:rPr lang="en-US" baseline="0" dirty="0" smtClean="0"/>
              <a:t>But in manifold, we have a 1-1 </a:t>
            </a:r>
            <a:r>
              <a:rPr lang="en-US" baseline="0" dirty="0" err="1" smtClean="0"/>
              <a:t>bicontinuous</a:t>
            </a:r>
            <a:r>
              <a:rPr lang="en-US" baseline="0" dirty="0" smtClean="0"/>
              <a:t> mapping between observed states and latent states. Can we get the same for </a:t>
            </a:r>
            <a:r>
              <a:rPr lang="en-US" baseline="0" smtClean="0"/>
              <a:t>statistical models?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 smtClean="0"/>
              <a:t>Self-organizing maps</a:t>
            </a:r>
            <a:r>
              <a:rPr lang="en-US" dirty="0" smtClean="0"/>
              <a:t>: directly try to map </a:t>
            </a:r>
            <a:r>
              <a:rPr lang="en-US" dirty="0" err="1" smtClean="0"/>
              <a:t>m</a:t>
            </a:r>
            <a:r>
              <a:rPr lang="en-US" dirty="0" smtClean="0"/>
              <a:t>-D data points to </a:t>
            </a:r>
            <a:r>
              <a:rPr lang="en-US" dirty="0" err="1" smtClean="0"/>
              <a:t>k</a:t>
            </a:r>
            <a:r>
              <a:rPr lang="en-US" dirty="0" smtClean="0"/>
              <a:t>-D data points such that closeness is preserved.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1666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left side: eigenvalues</a:t>
            </a:r>
            <a:r>
              <a:rPr lang="en-US" baseline="0" dirty="0" smtClean="0"/>
              <a:t> for eigenvectors</a:t>
            </a:r>
          </a:p>
          <a:p>
            <a:r>
              <a:rPr lang="en-US" baseline="0" dirty="0" smtClean="0"/>
              <a:t>right: reconstruction error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6270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cognitive science conjecture</a:t>
            </a:r>
            <a:r>
              <a:rPr lang="en-US" dirty="0" smtClean="0"/>
              <a:t>: the brain has more sophisticated</a:t>
            </a:r>
            <a:r>
              <a:rPr lang="en-US" baseline="0" dirty="0" smtClean="0"/>
              <a:t> strategies.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40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</a:t>
            </a:r>
            <a:r>
              <a:rPr lang="en-US" dirty="0" err="1" smtClean="0"/>
              <a:t>www.youtube.com</a:t>
            </a:r>
            <a:r>
              <a:rPr lang="en-US" dirty="0" smtClean="0"/>
              <a:t>/</a:t>
            </a:r>
            <a:r>
              <a:rPr lang="en-US" dirty="0" err="1" smtClean="0"/>
              <a:t>watch?v</a:t>
            </a:r>
            <a:r>
              <a:rPr lang="en-US" dirty="0" smtClean="0"/>
              <a:t>=Qr74sM7oqQc&amp;feature=related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515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seem</a:t>
            </a:r>
            <a:r>
              <a:rPr lang="en-US" baseline="0" dirty="0" smtClean="0"/>
              <a:t>s to be hierarchical model. people in deep learning think about this.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186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Psychology: from manifest</a:t>
            </a:r>
            <a:r>
              <a:rPr lang="en-US" baseline="0" dirty="0" smtClean="0"/>
              <a:t> to latent</a:t>
            </a:r>
          </a:p>
          <a:p>
            <a:r>
              <a:rPr lang="en-US" baseline="0" dirty="0" err="1" smtClean="0"/>
              <a:t>Duda</a:t>
            </a:r>
            <a:r>
              <a:rPr lang="en-US" baseline="0" dirty="0" smtClean="0"/>
              <a:t> and Hart discuss </a:t>
            </a:r>
            <a:r>
              <a:rPr lang="en-US" baseline="0" dirty="0" err="1" smtClean="0"/>
              <a:t>identifiability</a:t>
            </a:r>
            <a:r>
              <a:rPr lang="en-US" baseline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9817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brain seems to do this too, we don’t believe in consequences.</a:t>
            </a:r>
          </a:p>
          <a:p>
            <a:r>
              <a:rPr lang="en-US" baseline="0" dirty="0" smtClean="0"/>
              <a:t>The common cause may be unobserved.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5915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notice the flow</a:t>
            </a:r>
            <a:r>
              <a:rPr lang="en-US" baseline="0" dirty="0" smtClean="0"/>
              <a:t> of inference: from sunrise 1, infer the hidden parameters, then can predict sunrise 2.</a:t>
            </a:r>
          </a:p>
          <a:p>
            <a:r>
              <a:rPr lang="en-US" baseline="0" dirty="0" smtClean="0"/>
              <a:t>The brain does this all the time. E.g.: run into same person at party 3 times.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9687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defines the type of graphical model you look for. This is the key picture: given k unobserved causes, the data lie</a:t>
            </a:r>
            <a:r>
              <a:rPr lang="en-US" baseline="0" dirty="0" smtClean="0"/>
              <a:t> on a k-dimensional manifold. The brain seems to assume that the world has </a:t>
            </a:r>
            <a:r>
              <a:rPr lang="en-US" baseline="0" dirty="0" err="1" smtClean="0"/>
              <a:t>somethign</a:t>
            </a:r>
            <a:r>
              <a:rPr lang="en-US" baseline="0" dirty="0" smtClean="0"/>
              <a:t> like this structure. Plus it adds a set of priors on the exact form of the conditional dependence. PCA can also be </a:t>
            </a:r>
            <a:r>
              <a:rPr lang="en-US" baseline="0" dirty="0" err="1" smtClean="0"/>
              <a:t>modelled</a:t>
            </a:r>
            <a:r>
              <a:rPr lang="en-US" baseline="0" dirty="0" smtClean="0"/>
              <a:t> this way.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6803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the extreme</a:t>
            </a:r>
            <a:r>
              <a:rPr lang="en-US" baseline="0" dirty="0" smtClean="0"/>
              <a:t> case, as many components as observed variables -&gt; not interesting.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6803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 in this example.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B8C79C2-6210-4643-9B00-6DB17D1490DF}" type="datetime1">
              <a:rPr lang="en-US"/>
              <a:pPr>
                <a:defRPr/>
              </a:pPr>
              <a:t>2017-11-23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124607-D7EB-3446-A4B8-55166DB82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70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9F025-39CE-7842-B088-7AEAE675A2FD}" type="datetime1">
              <a:rPr lang="en-US"/>
              <a:pPr>
                <a:defRPr/>
              </a:pPr>
              <a:t>2017-11-23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01E80-921C-614C-9D5C-E880ED6785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75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A80C8-DE31-6D45-A75B-2F78ED31D1B4}" type="datetime1">
              <a:rPr lang="en-US"/>
              <a:pPr>
                <a:defRPr/>
              </a:pPr>
              <a:t>2017-11-23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52AD-693C-B34D-A8D9-1959FACC4B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5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53F57-6B8A-5942-BBD7-60F9A771C0EF}" type="datetime1">
              <a:rPr lang="en-US"/>
              <a:pPr>
                <a:defRPr/>
              </a:pPr>
              <a:t>2017-11-23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45685-DC37-0445-898B-F64AE21B2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2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8181F22-A87A-7B42-BD26-2AA8A58930D0}" type="datetime1">
              <a:rPr lang="en-US"/>
              <a:pPr>
                <a:defRPr/>
              </a:pPr>
              <a:t>2017-11-23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62C3EF-4CE4-FF46-9CDF-2832916B36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8410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EAD73-D4C5-DA48-80F8-712B46BE2632}" type="datetime1">
              <a:rPr lang="en-US"/>
              <a:pPr>
                <a:defRPr/>
              </a:pPr>
              <a:t>2017-11-23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4DA57-F8B9-B54F-AF0F-CC9FA0CF1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10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EB567-BCE6-0D4E-AF49-18ECF2A3F029}" type="datetime1">
              <a:rPr lang="en-US"/>
              <a:pPr>
                <a:defRPr/>
              </a:pPr>
              <a:t>2017-11-23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E733E-2B96-754A-A071-B13946FEA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020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06915-5FD9-8947-AE88-405019268103}" type="datetime1">
              <a:rPr lang="en-US"/>
              <a:pPr>
                <a:defRPr/>
              </a:pPr>
              <a:t>2017-11-23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6B271-2852-0F49-AEEE-3E7BF04BCC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26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357CB-324E-CF4B-9620-22A80CFB5894}" type="datetime1">
              <a:rPr lang="en-US"/>
              <a:pPr>
                <a:defRPr/>
              </a:pPr>
              <a:t>2017-11-23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E9F6A-3B58-334D-9273-DA712BDC8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69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39F4B48-5700-3348-8034-93071F1942FF}" type="datetime1">
              <a:rPr lang="en-US"/>
              <a:pPr>
                <a:defRPr/>
              </a:pPr>
              <a:t>2017-11-23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DA4859-D5F6-8445-B88F-302AD4376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790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F45A4A6-4041-BB45-AD0E-76F15C40C5C1}" type="datetime1">
              <a:rPr lang="en-US"/>
              <a:pPr>
                <a:defRPr/>
              </a:pPr>
              <a:t>2017-11-23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E0285F-B208-4644-BE15-0A0C423EAF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89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64125" y="6153150"/>
            <a:ext cx="2476500" cy="476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2"/>
                </a:solidFill>
                <a:latin typeface="Perpetua" charset="0"/>
              </a:defRPr>
            </a:lvl1pPr>
          </a:lstStyle>
          <a:p>
            <a:pPr>
              <a:defRPr/>
            </a:pPr>
            <a:fld id="{951B6275-5792-9B45-B275-43D0224B9192}" type="datetime1">
              <a:rPr lang="en-US"/>
              <a:pPr>
                <a:defRPr/>
              </a:pPr>
              <a:t>2017-11-23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2"/>
                </a:solidFill>
                <a:latin typeface="Perpetua" charset="0"/>
              </a:defRPr>
            </a:lvl1pPr>
          </a:lstStyle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>
              <a:defRPr sz="1400" smtClean="0">
                <a:solidFill>
                  <a:srgbClr val="FFFFFF"/>
                </a:solidFill>
                <a:latin typeface="Franklin Gothic Book" charset="0"/>
              </a:defRPr>
            </a:lvl1pPr>
          </a:lstStyle>
          <a:p>
            <a:pPr>
              <a:defRPr/>
            </a:pPr>
            <a:fld id="{7CEF2234-60CD-F14D-A018-E190E3387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TextBox 9"/>
          <p:cNvSpPr txBox="1">
            <a:spLocks noChangeArrowheads="1"/>
          </p:cNvSpPr>
          <p:nvPr/>
        </p:nvSpPr>
        <p:spPr bwMode="auto">
          <a:xfrm>
            <a:off x="7769225" y="6210300"/>
            <a:ext cx="9175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4B99B7F-2E64-2646-91C2-380EEC053FFA}" type="slidenum">
              <a:rPr lang="en-US" sz="1400" smtClean="0">
                <a:latin typeface="Perpetua" charset="0"/>
              </a:rPr>
              <a:pPr eaLnBrk="1" hangingPunct="1"/>
              <a:t>‹#›</a:t>
            </a:fld>
            <a:endParaRPr lang="en-US" sz="1400" dirty="0">
              <a:latin typeface="Perpetua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1" r:id="rId2"/>
    <p:sldLayoutId id="2147483699" r:id="rId3"/>
    <p:sldLayoutId id="2147483692" r:id="rId4"/>
    <p:sldLayoutId id="2147483693" r:id="rId5"/>
    <p:sldLayoutId id="2147483694" r:id="rId6"/>
    <p:sldLayoutId id="2147483695" r:id="rId7"/>
    <p:sldLayoutId id="2147483700" r:id="rId8"/>
    <p:sldLayoutId id="2147483701" r:id="rId9"/>
    <p:sldLayoutId id="2147483696" r:id="rId10"/>
    <p:sldLayoutId id="2147483697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charset="0"/>
        <a:buChar char=""/>
        <a:defRPr sz="26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charset="0"/>
        <a:buChar char="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charset="0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charset="0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plato.stanford.edu/entries/physics-Rpcc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en.wikipedia.org/wiki/Big_Five_personality_traits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youtube.com/watch?v=Qr74sM7oqQc&amp;feature=related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NUL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NUL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Franklin Gothic Book" charset="0"/>
              </a:rPr>
              <a:t>Component Analysis</a:t>
            </a:r>
            <a:endParaRPr dirty="0">
              <a:latin typeface="Franklin Gothic Book" charset="0"/>
            </a:endParaRPr>
          </a:p>
        </p:txBody>
      </p:sp>
      <p:pic>
        <p:nvPicPr>
          <p:cNvPr id="15363" name="Picture 5" descr="sfu-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028" y="247864"/>
            <a:ext cx="18446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5"/>
          <p:cNvSpPr txBox="1">
            <a:spLocks/>
          </p:cNvSpPr>
          <p:nvPr/>
        </p:nvSpPr>
        <p:spPr bwMode="auto">
          <a:xfrm>
            <a:off x="1219200" y="4464066"/>
            <a:ext cx="3276600" cy="1747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 smtClean="0">
                <a:latin typeface="Perpetua" pitchFamily="18" charset="0"/>
              </a:rPr>
              <a:t>Oliver Schulte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 smtClean="0">
                <a:latin typeface="Perpetua" pitchFamily="18" charset="0"/>
              </a:rPr>
              <a:t>School </a:t>
            </a:r>
            <a:r>
              <a:rPr lang="en-CA" dirty="0">
                <a:latin typeface="Perpetua" pitchFamily="18" charset="0"/>
              </a:rPr>
              <a:t>of Computing Science</a:t>
            </a:r>
            <a:endParaRPr lang="en-CA" dirty="0" smtClean="0">
              <a:latin typeface="Perpetua" pitchFamily="18" charset="0"/>
            </a:endParaRP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 smtClean="0">
                <a:latin typeface="Perpetua" pitchFamily="18" charset="0"/>
              </a:rPr>
              <a:t>Simon Fraser University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endParaRPr lang="en-CA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Reichenbach’s Common Cause Principle (1956)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30611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“Every correlation can be explained by a direct causal connection or a common cause.”</a:t>
            </a:r>
          </a:p>
          <a:p>
            <a:pPr>
              <a:buNone/>
            </a:pPr>
            <a:r>
              <a:rPr lang="en-US" dirty="0">
                <a:hlinkClick r:id="rId3"/>
              </a:rPr>
              <a:t>Stanford Encyclopaedia</a:t>
            </a:r>
            <a:endParaRPr lang="en-US" dirty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Models Version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285688" y="3874904"/>
            <a:ext cx="310001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Z</a:t>
            </a:r>
            <a:endParaRPr lang="en-US" sz="1600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215284" y="4822852"/>
            <a:ext cx="325730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X</a:t>
            </a:r>
            <a:endParaRPr lang="en-US" sz="1600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114695" y="4822852"/>
            <a:ext cx="317815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Y</a:t>
            </a:r>
            <a:endParaRPr lang="en-US" sz="1600" dirty="0"/>
          </a:p>
        </p:txBody>
      </p:sp>
      <p:cxnSp>
        <p:nvCxnSpPr>
          <p:cNvPr id="8" name="Straight Arrow Connector 7"/>
          <p:cNvCxnSpPr>
            <a:stCxn id="5" idx="2"/>
            <a:endCxn id="6" idx="0"/>
          </p:cNvCxnSpPr>
          <p:nvPr/>
        </p:nvCxnSpPr>
        <p:spPr>
          <a:xfrm flipH="1">
            <a:off x="1378149" y="4213458"/>
            <a:ext cx="1062540" cy="6093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2"/>
            <a:endCxn id="7" idx="0"/>
          </p:cNvCxnSpPr>
          <p:nvPr/>
        </p:nvCxnSpPr>
        <p:spPr>
          <a:xfrm>
            <a:off x="2440689" y="4213458"/>
            <a:ext cx="832914" cy="6093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268845" y="2753910"/>
            <a:ext cx="325730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X</a:t>
            </a:r>
            <a:endParaRPr lang="en-US" sz="1600" dirty="0"/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68256" y="2753910"/>
            <a:ext cx="317815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Y</a:t>
            </a:r>
            <a:endParaRPr lang="en-US" sz="1600" dirty="0"/>
          </a:p>
        </p:txBody>
      </p:sp>
      <p:cxnSp>
        <p:nvCxnSpPr>
          <p:cNvPr id="12" name="Straight Arrow Connector 11"/>
          <p:cNvCxnSpPr>
            <a:stCxn id="10" idx="3"/>
            <a:endCxn id="11" idx="1"/>
          </p:cNvCxnSpPr>
          <p:nvPr/>
        </p:nvCxnSpPr>
        <p:spPr>
          <a:xfrm>
            <a:off x="1594575" y="2923187"/>
            <a:ext cx="157368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392351" y="3396489"/>
            <a:ext cx="1284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 like this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876800" y="3844126"/>
            <a:ext cx="1284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 maybe like this</a:t>
            </a:r>
            <a:endParaRPr lang="en-US" dirty="0"/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6395734" y="3874904"/>
            <a:ext cx="310001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Z</a:t>
            </a:r>
            <a:endParaRPr lang="en-US" sz="1600" dirty="0"/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5325330" y="4822852"/>
            <a:ext cx="325730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X</a:t>
            </a:r>
            <a:endParaRPr lang="en-US" sz="1600" dirty="0"/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7224741" y="4822852"/>
            <a:ext cx="317815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Y</a:t>
            </a:r>
            <a:endParaRPr lang="en-US" sz="1600" dirty="0"/>
          </a:p>
        </p:txBody>
      </p:sp>
      <p:cxnSp>
        <p:nvCxnSpPr>
          <p:cNvPr id="18" name="Straight Arrow Connector 17"/>
          <p:cNvCxnSpPr>
            <a:stCxn id="15" idx="2"/>
            <a:endCxn id="16" idx="0"/>
          </p:cNvCxnSpPr>
          <p:nvPr/>
        </p:nvCxnSpPr>
        <p:spPr>
          <a:xfrm flipH="1">
            <a:off x="5488195" y="4213458"/>
            <a:ext cx="1062540" cy="6093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5" idx="2"/>
            <a:endCxn id="17" idx="0"/>
          </p:cNvCxnSpPr>
          <p:nvPr/>
        </p:nvCxnSpPr>
        <p:spPr>
          <a:xfrm>
            <a:off x="6550735" y="4213458"/>
            <a:ext cx="832914" cy="6093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6" idx="3"/>
            <a:endCxn id="17" idx="1"/>
          </p:cNvCxnSpPr>
          <p:nvPr/>
        </p:nvCxnSpPr>
        <p:spPr>
          <a:xfrm>
            <a:off x="5651060" y="4992129"/>
            <a:ext cx="157368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48559" y="1634707"/>
            <a:ext cx="7414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Assumption: If we see a correlation between two variables X,Y, then the world works like this: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648559" y="5629392"/>
            <a:ext cx="74143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Terminology: Z is a cause, component, factor.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30005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Intuitive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673266"/>
          </a:xfrm>
        </p:spPr>
        <p:txBody>
          <a:bodyPr/>
          <a:lstStyle/>
          <a:p>
            <a:r>
              <a:rPr lang="en-US" dirty="0" smtClean="0"/>
              <a:t>Sun rose at 6 am each day this week.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789079" y="3171800"/>
            <a:ext cx="1051490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Sunrise 1</a:t>
            </a:r>
            <a:endParaRPr lang="en-US" sz="1600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719092" y="3171800"/>
            <a:ext cx="1051490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Sunrise 2</a:t>
            </a:r>
            <a:endParaRPr lang="en-US" sz="1600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325027" y="3171800"/>
            <a:ext cx="1051490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Sunrise 3</a:t>
            </a:r>
            <a:endParaRPr lang="en-US" sz="1600" dirty="0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801032" y="2222636"/>
            <a:ext cx="3594954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Position of Sun, Earth, Earth Rotation</a:t>
            </a:r>
            <a:endParaRPr lang="en-US" sz="1600" dirty="0"/>
          </a:p>
        </p:txBody>
      </p:sp>
      <p:cxnSp>
        <p:nvCxnSpPr>
          <p:cNvPr id="12" name="Straight Arrow Connector 11"/>
          <p:cNvCxnSpPr>
            <a:endCxn id="5" idx="0"/>
          </p:cNvCxnSpPr>
          <p:nvPr/>
        </p:nvCxnSpPr>
        <p:spPr>
          <a:xfrm flipH="1">
            <a:off x="2314824" y="2561190"/>
            <a:ext cx="1812135" cy="6106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4126958" y="2561190"/>
            <a:ext cx="111298" cy="6106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7" idx="0"/>
          </p:cNvCxnSpPr>
          <p:nvPr/>
        </p:nvCxnSpPr>
        <p:spPr>
          <a:xfrm>
            <a:off x="4238256" y="2561190"/>
            <a:ext cx="1612516" cy="6106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884382" y="3829345"/>
            <a:ext cx="7772400" cy="673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547688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charset="0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822325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charset="0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096963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charset="0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371600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Student’s marks are explained by their knowledge.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1090394" y="4551872"/>
            <a:ext cx="6821759" cy="1611400"/>
            <a:chOff x="508529" y="3646702"/>
            <a:chExt cx="6821759" cy="1611400"/>
          </a:xfrm>
        </p:grpSpPr>
        <p:sp>
          <p:nvSpPr>
            <p:cNvPr id="17" name="Text Box 7"/>
            <p:cNvSpPr txBox="1">
              <a:spLocks noChangeArrowheads="1"/>
            </p:cNvSpPr>
            <p:nvPr/>
          </p:nvSpPr>
          <p:spPr bwMode="auto">
            <a:xfrm>
              <a:off x="508529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1</a:t>
              </a:r>
              <a:endParaRPr lang="en-US" sz="1600" dirty="0"/>
            </a:p>
          </p:txBody>
        </p:sp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1525070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2</a:t>
              </a:r>
              <a:endParaRPr lang="en-US" sz="1600" dirty="0"/>
            </a:p>
          </p:txBody>
        </p:sp>
        <p:sp>
          <p:nvSpPr>
            <p:cNvPr id="19" name="Text Box 7"/>
            <p:cNvSpPr txBox="1">
              <a:spLocks noChangeArrowheads="1"/>
            </p:cNvSpPr>
            <p:nvPr/>
          </p:nvSpPr>
          <p:spPr bwMode="auto">
            <a:xfrm>
              <a:off x="2749568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3</a:t>
              </a:r>
              <a:endParaRPr lang="en-US" sz="1600" dirty="0"/>
            </a:p>
          </p:txBody>
        </p:sp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4065059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4</a:t>
              </a:r>
              <a:endParaRPr lang="en-US" sz="1600" dirty="0"/>
            </a:p>
          </p:txBody>
        </p:sp>
        <p:sp>
          <p:nvSpPr>
            <p:cNvPr id="21" name="Text Box 7"/>
            <p:cNvSpPr txBox="1">
              <a:spLocks noChangeArrowheads="1"/>
            </p:cNvSpPr>
            <p:nvPr/>
          </p:nvSpPr>
          <p:spPr bwMode="auto">
            <a:xfrm>
              <a:off x="5202899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5</a:t>
              </a:r>
              <a:endParaRPr lang="en-US" sz="1600" dirty="0"/>
            </a:p>
          </p:txBody>
        </p: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>
              <a:off x="6518547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6</a:t>
              </a:r>
              <a:endParaRPr lang="en-US" sz="1600" dirty="0"/>
            </a:p>
          </p:txBody>
        </p:sp>
        <p:sp>
          <p:nvSpPr>
            <p:cNvPr id="23" name="Text Box 7"/>
            <p:cNvSpPr txBox="1">
              <a:spLocks noChangeArrowheads="1"/>
            </p:cNvSpPr>
            <p:nvPr/>
          </p:nvSpPr>
          <p:spPr bwMode="auto">
            <a:xfrm>
              <a:off x="2901968" y="3646702"/>
              <a:ext cx="1199968" cy="3385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Knowledge</a:t>
              </a:r>
              <a:endParaRPr lang="en-US" sz="1600" dirty="0"/>
            </a:p>
          </p:txBody>
        </p:sp>
        <p:cxnSp>
          <p:nvCxnSpPr>
            <p:cNvPr id="24" name="Straight Arrow Connector 23"/>
            <p:cNvCxnSpPr>
              <a:stCxn id="23" idx="2"/>
            </p:cNvCxnSpPr>
            <p:nvPr/>
          </p:nvCxnSpPr>
          <p:spPr>
            <a:xfrm flipH="1">
              <a:off x="914407" y="3985256"/>
              <a:ext cx="2587545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23" idx="2"/>
            </p:cNvCxnSpPr>
            <p:nvPr/>
          </p:nvCxnSpPr>
          <p:spPr>
            <a:xfrm flipH="1">
              <a:off x="1986603" y="3985256"/>
              <a:ext cx="1515349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23" idx="2"/>
              <a:endCxn id="19" idx="0"/>
            </p:cNvCxnSpPr>
            <p:nvPr/>
          </p:nvCxnSpPr>
          <p:spPr>
            <a:xfrm flipH="1">
              <a:off x="3155439" y="3985256"/>
              <a:ext cx="346513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23" idx="2"/>
            </p:cNvCxnSpPr>
            <p:nvPr/>
          </p:nvCxnSpPr>
          <p:spPr>
            <a:xfrm>
              <a:off x="3501952" y="3985256"/>
              <a:ext cx="999322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3" idx="2"/>
              <a:endCxn id="21" idx="0"/>
            </p:cNvCxnSpPr>
            <p:nvPr/>
          </p:nvCxnSpPr>
          <p:spPr>
            <a:xfrm>
              <a:off x="3501952" y="3985256"/>
              <a:ext cx="2106818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3" idx="2"/>
            </p:cNvCxnSpPr>
            <p:nvPr/>
          </p:nvCxnSpPr>
          <p:spPr>
            <a:xfrm>
              <a:off x="3501952" y="3985256"/>
              <a:ext cx="3526574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00350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18737" y="4631674"/>
            <a:ext cx="7772400" cy="1690735"/>
          </a:xfrm>
        </p:spPr>
        <p:txBody>
          <a:bodyPr/>
          <a:lstStyle/>
          <a:p>
            <a:r>
              <a:rPr lang="en-US" dirty="0" smtClean="0"/>
              <a:t>Answer: </a:t>
            </a:r>
            <a:r>
              <a:rPr lang="en-US" i="1" dirty="0" smtClean="0"/>
              <a:t>Conditional on latent feature, observed features are independent.</a:t>
            </a:r>
          </a:p>
          <a:p>
            <a:r>
              <a:rPr lang="en-US" dirty="0" smtClean="0"/>
              <a:t>Informally, Z </a:t>
            </a:r>
            <a:r>
              <a:rPr lang="en-US" i="1" dirty="0" smtClean="0"/>
              <a:t>explains the correlations </a:t>
            </a:r>
            <a:r>
              <a:rPr lang="en-US" dirty="0" smtClean="0"/>
              <a:t>among X1,X2, X3.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1081691" y="3079284"/>
            <a:ext cx="4028591" cy="1287718"/>
            <a:chOff x="1789079" y="2605111"/>
            <a:chExt cx="4028591" cy="1287718"/>
          </a:xfrm>
        </p:grpSpPr>
        <p:sp>
          <p:nvSpPr>
            <p:cNvPr id="5" name="Text Box 7"/>
            <p:cNvSpPr txBox="1">
              <a:spLocks noChangeArrowheads="1"/>
            </p:cNvSpPr>
            <p:nvPr/>
          </p:nvSpPr>
          <p:spPr bwMode="auto">
            <a:xfrm>
              <a:off x="1789079" y="3554275"/>
              <a:ext cx="435636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X1</a:t>
              </a:r>
              <a:endParaRPr lang="en-US" sz="1600" dirty="0"/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3719092" y="3554275"/>
              <a:ext cx="492643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X 2</a:t>
              </a:r>
              <a:endParaRPr lang="en-US" sz="1600" dirty="0"/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5325027" y="3554275"/>
              <a:ext cx="492643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X 3</a:t>
              </a:r>
              <a:endParaRPr lang="en-US" sz="1600" dirty="0"/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4051484" y="2605111"/>
              <a:ext cx="310001" cy="3385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Z</a:t>
              </a:r>
              <a:endParaRPr lang="en-US" sz="1600" dirty="0"/>
            </a:p>
          </p:txBody>
        </p:sp>
        <p:cxnSp>
          <p:nvCxnSpPr>
            <p:cNvPr id="9" name="Straight Arrow Connector 8"/>
            <p:cNvCxnSpPr>
              <a:endCxn id="5" idx="0"/>
            </p:cNvCxnSpPr>
            <p:nvPr/>
          </p:nvCxnSpPr>
          <p:spPr>
            <a:xfrm flipH="1">
              <a:off x="2006897" y="2943665"/>
              <a:ext cx="2120063" cy="61061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H="1">
              <a:off x="4126958" y="2943665"/>
              <a:ext cx="111298" cy="61061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endCxn id="7" idx="0"/>
            </p:cNvCxnSpPr>
            <p:nvPr/>
          </p:nvCxnSpPr>
          <p:spPr>
            <a:xfrm>
              <a:off x="4238256" y="2943665"/>
              <a:ext cx="1333093" cy="61061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590121" y="1689990"/>
            <a:ext cx="7772400" cy="1389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547688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charset="0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822325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charset="0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096963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charset="0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371600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 charset="0"/>
              <a:buNone/>
            </a:pPr>
            <a:r>
              <a:rPr lang="en-US" dirty="0" smtClean="0"/>
              <a:t>Question: What independence relations are entailed by the Bayes net below?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62269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Common Causes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1672825" y="2022140"/>
            <a:ext cx="4260175" cy="1628277"/>
            <a:chOff x="1672825" y="2022140"/>
            <a:chExt cx="4260175" cy="1628277"/>
          </a:xfrm>
        </p:grpSpPr>
        <p:sp>
          <p:nvSpPr>
            <p:cNvPr id="16" name="Text Box 7"/>
            <p:cNvSpPr txBox="1">
              <a:spLocks noChangeArrowheads="1"/>
            </p:cNvSpPr>
            <p:nvPr/>
          </p:nvSpPr>
          <p:spPr bwMode="auto">
            <a:xfrm>
              <a:off x="1672825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1</a:t>
              </a:r>
              <a:endParaRPr lang="en-US" sz="1600" dirty="0"/>
            </a:p>
          </p:txBody>
        </p:sp>
        <p:sp>
          <p:nvSpPr>
            <p:cNvPr id="17" name="Text Box 7"/>
            <p:cNvSpPr txBox="1">
              <a:spLocks noChangeArrowheads="1"/>
            </p:cNvSpPr>
            <p:nvPr/>
          </p:nvSpPr>
          <p:spPr bwMode="auto">
            <a:xfrm>
              <a:off x="2689366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2</a:t>
              </a:r>
              <a:endParaRPr lang="en-US" sz="1600" dirty="0"/>
            </a:p>
          </p:txBody>
        </p:sp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3913864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3</a:t>
              </a:r>
              <a:endParaRPr lang="en-US" sz="1600" dirty="0"/>
            </a:p>
          </p:txBody>
        </p:sp>
        <p:sp>
          <p:nvSpPr>
            <p:cNvPr id="19" name="Text Box 7"/>
            <p:cNvSpPr txBox="1">
              <a:spLocks noChangeArrowheads="1"/>
            </p:cNvSpPr>
            <p:nvPr/>
          </p:nvSpPr>
          <p:spPr bwMode="auto">
            <a:xfrm>
              <a:off x="5121259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4</a:t>
              </a:r>
              <a:endParaRPr lang="en-US" sz="1600" dirty="0"/>
            </a:p>
          </p:txBody>
        </p: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>
              <a:off x="2151011" y="2039017"/>
              <a:ext cx="1199968" cy="3385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Knowledge</a:t>
              </a:r>
              <a:endParaRPr lang="en-US" sz="1600" dirty="0"/>
            </a:p>
          </p:txBody>
        </p:sp>
        <p:cxnSp>
          <p:nvCxnSpPr>
            <p:cNvPr id="23" name="Straight Arrow Connector 22"/>
            <p:cNvCxnSpPr>
              <a:stCxn id="22" idx="2"/>
              <a:endCxn id="16" idx="0"/>
            </p:cNvCxnSpPr>
            <p:nvPr/>
          </p:nvCxnSpPr>
          <p:spPr>
            <a:xfrm flipH="1">
              <a:off x="2078696" y="2377571"/>
              <a:ext cx="672299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2" idx="2"/>
              <a:endCxn id="17" idx="0"/>
            </p:cNvCxnSpPr>
            <p:nvPr/>
          </p:nvCxnSpPr>
          <p:spPr>
            <a:xfrm>
              <a:off x="2750995" y="2377571"/>
              <a:ext cx="344242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22" idx="2"/>
              <a:endCxn id="18" idx="0"/>
            </p:cNvCxnSpPr>
            <p:nvPr/>
          </p:nvCxnSpPr>
          <p:spPr>
            <a:xfrm>
              <a:off x="2750995" y="2377571"/>
              <a:ext cx="1568740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endCxn id="19" idx="0"/>
            </p:cNvCxnSpPr>
            <p:nvPr/>
          </p:nvCxnSpPr>
          <p:spPr>
            <a:xfrm>
              <a:off x="2805880" y="2377571"/>
              <a:ext cx="2721250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 Box 7"/>
            <p:cNvSpPr txBox="1">
              <a:spLocks noChangeArrowheads="1"/>
            </p:cNvSpPr>
            <p:nvPr/>
          </p:nvSpPr>
          <p:spPr bwMode="auto">
            <a:xfrm>
              <a:off x="4697412" y="2022140"/>
              <a:ext cx="671979" cy="3385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Effort</a:t>
              </a:r>
              <a:endParaRPr lang="en-US" sz="1600" dirty="0"/>
            </a:p>
          </p:txBody>
        </p:sp>
        <p:cxnSp>
          <p:nvCxnSpPr>
            <p:cNvPr id="36" name="Straight Arrow Connector 35"/>
            <p:cNvCxnSpPr>
              <a:stCxn id="29" idx="2"/>
            </p:cNvCxnSpPr>
            <p:nvPr/>
          </p:nvCxnSpPr>
          <p:spPr>
            <a:xfrm flipH="1">
              <a:off x="2283467" y="2360694"/>
              <a:ext cx="2749935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29" idx="2"/>
            </p:cNvCxnSpPr>
            <p:nvPr/>
          </p:nvCxnSpPr>
          <p:spPr>
            <a:xfrm flipH="1">
              <a:off x="3095237" y="2360694"/>
              <a:ext cx="1938165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29" idx="2"/>
              <a:endCxn id="18" idx="0"/>
            </p:cNvCxnSpPr>
            <p:nvPr/>
          </p:nvCxnSpPr>
          <p:spPr>
            <a:xfrm flipH="1">
              <a:off x="4319735" y="2360694"/>
              <a:ext cx="713667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29" idx="2"/>
              <a:endCxn id="19" idx="0"/>
            </p:cNvCxnSpPr>
            <p:nvPr/>
          </p:nvCxnSpPr>
          <p:spPr>
            <a:xfrm>
              <a:off x="5033402" y="2360694"/>
              <a:ext cx="493728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/>
          <p:cNvSpPr txBox="1"/>
          <p:nvPr/>
        </p:nvSpPr>
        <p:spPr>
          <a:xfrm>
            <a:off x="675582" y="4134052"/>
            <a:ext cx="7093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 </a:t>
            </a:r>
            <a:r>
              <a:rPr lang="en-US" dirty="0" smtClean="0"/>
              <a:t>the similarity to the topology of a </a:t>
            </a:r>
            <a:r>
              <a:rPr lang="en-US" dirty="0" err="1" smtClean="0"/>
              <a:t>feedforward</a:t>
            </a:r>
            <a:r>
              <a:rPr lang="en-US" dirty="0" smtClean="0"/>
              <a:t> neural 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62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4066502"/>
            <a:ext cx="7772400" cy="2196478"/>
          </a:xfrm>
        </p:spPr>
        <p:txBody>
          <a:bodyPr/>
          <a:lstStyle/>
          <a:p>
            <a:r>
              <a:rPr lang="en-US" sz="2400" dirty="0" smtClean="0"/>
              <a:t>Latent variables at layer 1 explain correlations among observed variables.</a:t>
            </a:r>
          </a:p>
          <a:p>
            <a:r>
              <a:rPr lang="en-US" sz="2400" dirty="0" smtClean="0"/>
              <a:t>Latent variables at layer 2 explain correlations among latent variables at layer 1.</a:t>
            </a:r>
          </a:p>
          <a:p>
            <a:r>
              <a:rPr lang="en-US" sz="2400" dirty="0" smtClean="0"/>
              <a:t>This is the basic idea of a </a:t>
            </a:r>
            <a:r>
              <a:rPr lang="en-US" sz="2400" b="1" dirty="0" smtClean="0"/>
              <a:t>deep belief network</a:t>
            </a:r>
            <a:r>
              <a:rPr lang="en-US" sz="2400" dirty="0" smtClean="0"/>
              <a:t>.</a:t>
            </a:r>
          </a:p>
          <a:p>
            <a:pPr lvl="1"/>
            <a:r>
              <a:rPr lang="en-US" dirty="0" smtClean="0"/>
              <a:t>Also convolutional neural network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672825" y="3487493"/>
            <a:ext cx="811741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smtClean="0"/>
              <a:t>Mark 1</a:t>
            </a:r>
            <a:endParaRPr lang="en-US" sz="1600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689366" y="3487493"/>
            <a:ext cx="811741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Mark 2</a:t>
            </a:r>
            <a:endParaRPr lang="en-US" sz="1600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913864" y="3487493"/>
            <a:ext cx="811741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Mark 3</a:t>
            </a:r>
            <a:endParaRPr lang="en-US" sz="1600" dirty="0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121259" y="3487493"/>
            <a:ext cx="811741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Mark 4</a:t>
            </a:r>
            <a:endParaRPr lang="en-US" sz="1600" dirty="0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151011" y="2214647"/>
            <a:ext cx="1199968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Knowledge</a:t>
            </a:r>
            <a:endParaRPr lang="en-US" sz="1600" dirty="0"/>
          </a:p>
        </p:txBody>
      </p:sp>
      <p:cxnSp>
        <p:nvCxnSpPr>
          <p:cNvPr id="10" name="Straight Arrow Connector 9"/>
          <p:cNvCxnSpPr>
            <a:stCxn id="9" idx="2"/>
            <a:endCxn id="5" idx="0"/>
          </p:cNvCxnSpPr>
          <p:nvPr/>
        </p:nvCxnSpPr>
        <p:spPr>
          <a:xfrm flipH="1">
            <a:off x="2078696" y="2553201"/>
            <a:ext cx="672299" cy="9342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2"/>
            <a:endCxn id="6" idx="0"/>
          </p:cNvCxnSpPr>
          <p:nvPr/>
        </p:nvCxnSpPr>
        <p:spPr>
          <a:xfrm>
            <a:off x="2750995" y="2553201"/>
            <a:ext cx="344242" cy="9342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9" idx="2"/>
            <a:endCxn id="7" idx="0"/>
          </p:cNvCxnSpPr>
          <p:nvPr/>
        </p:nvCxnSpPr>
        <p:spPr>
          <a:xfrm>
            <a:off x="2750995" y="2553201"/>
            <a:ext cx="1568740" cy="9342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8" idx="0"/>
          </p:cNvCxnSpPr>
          <p:nvPr/>
        </p:nvCxnSpPr>
        <p:spPr>
          <a:xfrm>
            <a:off x="2805880" y="2553201"/>
            <a:ext cx="2721250" cy="9342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4697412" y="2197770"/>
            <a:ext cx="671979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Effort</a:t>
            </a:r>
            <a:endParaRPr lang="en-US" sz="1600" dirty="0"/>
          </a:p>
        </p:txBody>
      </p:sp>
      <p:cxnSp>
        <p:nvCxnSpPr>
          <p:cNvPr id="15" name="Straight Arrow Connector 14"/>
          <p:cNvCxnSpPr>
            <a:stCxn id="14" idx="2"/>
          </p:cNvCxnSpPr>
          <p:nvPr/>
        </p:nvCxnSpPr>
        <p:spPr>
          <a:xfrm flipH="1">
            <a:off x="2283467" y="2536324"/>
            <a:ext cx="2749935" cy="9511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4" idx="2"/>
          </p:cNvCxnSpPr>
          <p:nvPr/>
        </p:nvCxnSpPr>
        <p:spPr>
          <a:xfrm flipH="1">
            <a:off x="3095237" y="2536324"/>
            <a:ext cx="1938165" cy="9511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4" idx="2"/>
            <a:endCxn id="7" idx="0"/>
          </p:cNvCxnSpPr>
          <p:nvPr/>
        </p:nvCxnSpPr>
        <p:spPr>
          <a:xfrm flipH="1">
            <a:off x="4319735" y="2536324"/>
            <a:ext cx="713667" cy="9511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4" idx="2"/>
            <a:endCxn id="8" idx="0"/>
          </p:cNvCxnSpPr>
          <p:nvPr/>
        </p:nvCxnSpPr>
        <p:spPr>
          <a:xfrm>
            <a:off x="5033402" y="2536324"/>
            <a:ext cx="493728" cy="9511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3913864" y="1584429"/>
            <a:ext cx="310001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Z</a:t>
            </a:r>
            <a:endParaRPr lang="en-US" sz="1600" dirty="0"/>
          </a:p>
        </p:txBody>
      </p:sp>
      <p:cxnSp>
        <p:nvCxnSpPr>
          <p:cNvPr id="21" name="Straight Arrow Connector 20"/>
          <p:cNvCxnSpPr>
            <a:stCxn id="19" idx="1"/>
            <a:endCxn id="9" idx="0"/>
          </p:cNvCxnSpPr>
          <p:nvPr/>
        </p:nvCxnSpPr>
        <p:spPr>
          <a:xfrm rot="10800000" flipV="1">
            <a:off x="2750996" y="1753705"/>
            <a:ext cx="1162869" cy="4609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9" idx="3"/>
            <a:endCxn id="14" idx="0"/>
          </p:cNvCxnSpPr>
          <p:nvPr/>
        </p:nvCxnSpPr>
        <p:spPr>
          <a:xfrm>
            <a:off x="4223865" y="1753706"/>
            <a:ext cx="809537" cy="444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4539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725" y="2449744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Assumption 2: Low-Dimensionality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504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Latent Feature Dimensionality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1"/>
            <a:ext cx="7772400" cy="2022854"/>
          </a:xfrm>
        </p:spPr>
        <p:txBody>
          <a:bodyPr/>
          <a:lstStyle/>
          <a:p>
            <a:r>
              <a:rPr lang="en-US" dirty="0" smtClean="0"/>
              <a:t>Assumption: The number of unobserved causes </a:t>
            </a:r>
            <a:r>
              <a:rPr lang="en-US" i="1" dirty="0" smtClean="0"/>
              <a:t>m</a:t>
            </a:r>
            <a:r>
              <a:rPr lang="en-US" dirty="0" smtClean="0"/>
              <a:t> </a:t>
            </a:r>
            <a:r>
              <a:rPr lang="en-US" dirty="0" smtClean="0"/>
              <a:t>is much less than the number </a:t>
            </a:r>
            <a:r>
              <a:rPr lang="en-US" i="1" dirty="0" smtClean="0"/>
              <a:t>n</a:t>
            </a:r>
            <a:r>
              <a:rPr lang="en-US" dirty="0" smtClean="0"/>
              <a:t> </a:t>
            </a:r>
            <a:r>
              <a:rPr lang="en-US" dirty="0" smtClean="0"/>
              <a:t>of observed variables. </a:t>
            </a:r>
          </a:p>
          <a:p>
            <a:r>
              <a:rPr lang="en-US" dirty="0" smtClean="0"/>
              <a:t>The number of latent dimensions </a:t>
            </a:r>
            <a:r>
              <a:rPr lang="en-US" i="1" dirty="0" smtClean="0"/>
              <a:t>m</a:t>
            </a:r>
            <a:r>
              <a:rPr lang="en-US" dirty="0" smtClean="0"/>
              <a:t> </a:t>
            </a:r>
            <a:r>
              <a:rPr lang="en-US" dirty="0" smtClean="0"/>
              <a:t>can be specified by the user, or </a:t>
            </a:r>
            <a:r>
              <a:rPr lang="en-US" dirty="0" smtClean="0"/>
              <a:t>learned.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672825" y="3873049"/>
            <a:ext cx="4260175" cy="1628277"/>
            <a:chOff x="1672825" y="2022140"/>
            <a:chExt cx="4260175" cy="1628277"/>
          </a:xfrm>
        </p:grpSpPr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672825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1</a:t>
              </a:r>
              <a:endParaRPr lang="en-US" sz="1600" dirty="0"/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2689366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2</a:t>
              </a:r>
              <a:endParaRPr lang="en-US" sz="1600" dirty="0"/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3913864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3</a:t>
              </a:r>
              <a:endParaRPr lang="en-US" sz="1600" dirty="0"/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5121259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Mark 4</a:t>
              </a:r>
              <a:endParaRPr lang="en-US" sz="1600" dirty="0"/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151011" y="2039017"/>
              <a:ext cx="1199968" cy="3385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Knowledge</a:t>
              </a:r>
              <a:endParaRPr lang="en-US" sz="1600" dirty="0"/>
            </a:p>
          </p:txBody>
        </p:sp>
        <p:cxnSp>
          <p:nvCxnSpPr>
            <p:cNvPr id="11" name="Straight Arrow Connector 10"/>
            <p:cNvCxnSpPr>
              <a:stCxn id="10" idx="2"/>
              <a:endCxn id="6" idx="0"/>
            </p:cNvCxnSpPr>
            <p:nvPr/>
          </p:nvCxnSpPr>
          <p:spPr>
            <a:xfrm flipH="1">
              <a:off x="2078696" y="2377571"/>
              <a:ext cx="672299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10" idx="2"/>
              <a:endCxn id="7" idx="0"/>
            </p:cNvCxnSpPr>
            <p:nvPr/>
          </p:nvCxnSpPr>
          <p:spPr>
            <a:xfrm>
              <a:off x="2750995" y="2377571"/>
              <a:ext cx="344242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10" idx="2"/>
              <a:endCxn id="8" idx="0"/>
            </p:cNvCxnSpPr>
            <p:nvPr/>
          </p:nvCxnSpPr>
          <p:spPr>
            <a:xfrm>
              <a:off x="2750995" y="2377571"/>
              <a:ext cx="1568740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endCxn id="9" idx="0"/>
            </p:cNvCxnSpPr>
            <p:nvPr/>
          </p:nvCxnSpPr>
          <p:spPr>
            <a:xfrm>
              <a:off x="2805880" y="2377571"/>
              <a:ext cx="2721250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 Box 7"/>
            <p:cNvSpPr txBox="1">
              <a:spLocks noChangeArrowheads="1"/>
            </p:cNvSpPr>
            <p:nvPr/>
          </p:nvSpPr>
          <p:spPr bwMode="auto">
            <a:xfrm>
              <a:off x="4697412" y="2022140"/>
              <a:ext cx="671979" cy="3385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Effort</a:t>
              </a:r>
              <a:endParaRPr lang="en-US" sz="1600" dirty="0"/>
            </a:p>
          </p:txBody>
        </p:sp>
        <p:cxnSp>
          <p:nvCxnSpPr>
            <p:cNvPr id="16" name="Straight Arrow Connector 15"/>
            <p:cNvCxnSpPr>
              <a:stCxn id="15" idx="2"/>
            </p:cNvCxnSpPr>
            <p:nvPr/>
          </p:nvCxnSpPr>
          <p:spPr>
            <a:xfrm flipH="1">
              <a:off x="2283467" y="2360694"/>
              <a:ext cx="2749935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5" idx="2"/>
            </p:cNvCxnSpPr>
            <p:nvPr/>
          </p:nvCxnSpPr>
          <p:spPr>
            <a:xfrm flipH="1">
              <a:off x="3095237" y="2360694"/>
              <a:ext cx="1938165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5" idx="2"/>
              <a:endCxn id="8" idx="0"/>
            </p:cNvCxnSpPr>
            <p:nvPr/>
          </p:nvCxnSpPr>
          <p:spPr>
            <a:xfrm flipH="1">
              <a:off x="4319735" y="2360694"/>
              <a:ext cx="713667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15" idx="2"/>
              <a:endCxn id="9" idx="0"/>
            </p:cNvCxnSpPr>
            <p:nvPr/>
          </p:nvCxnSpPr>
          <p:spPr>
            <a:xfrm>
              <a:off x="5033402" y="2360694"/>
              <a:ext cx="493728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18774"/>
          </a:xfrm>
        </p:spPr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90600" y="993412"/>
            <a:ext cx="7772400" cy="1306089"/>
          </a:xfrm>
        </p:spPr>
        <p:txBody>
          <a:bodyPr/>
          <a:lstStyle/>
          <a:p>
            <a:r>
              <a:rPr lang="en-US" dirty="0" smtClean="0"/>
              <a:t>Video Game Screen: 4000 pixels (say) determined by two variables (joystick position, button pressed).</a:t>
            </a:r>
            <a:endParaRPr lang="en-US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672825" y="3359897"/>
            <a:ext cx="869048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 smtClean="0"/>
              <a:t>Pixed</a:t>
            </a:r>
            <a:r>
              <a:rPr lang="en-US" sz="1600" dirty="0" smtClean="0"/>
              <a:t> 1</a:t>
            </a:r>
            <a:endParaRPr lang="en-US" sz="1600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689366" y="3359897"/>
            <a:ext cx="800520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Pixel 2</a:t>
            </a:r>
            <a:endParaRPr lang="en-US" sz="1600" dirty="0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4470929" y="3359897"/>
            <a:ext cx="1142861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Pixel 1999</a:t>
            </a:r>
            <a:endParaRPr lang="en-US" sz="1600" dirty="0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933000" y="3359896"/>
            <a:ext cx="1142861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Pixel 2000</a:t>
            </a:r>
            <a:endParaRPr lang="en-US" sz="1600" dirty="0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151011" y="2087051"/>
            <a:ext cx="891891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position</a:t>
            </a:r>
            <a:endParaRPr lang="en-US" sz="1600" dirty="0"/>
          </a:p>
        </p:txBody>
      </p:sp>
      <p:cxnSp>
        <p:nvCxnSpPr>
          <p:cNvPr id="11" name="Straight Arrow Connector 10"/>
          <p:cNvCxnSpPr>
            <a:stCxn id="10" idx="2"/>
            <a:endCxn id="6" idx="0"/>
          </p:cNvCxnSpPr>
          <p:nvPr/>
        </p:nvCxnSpPr>
        <p:spPr>
          <a:xfrm rot="5400000">
            <a:off x="1885007" y="2647947"/>
            <a:ext cx="934292" cy="4896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0" idx="2"/>
            <a:endCxn id="7" idx="0"/>
          </p:cNvCxnSpPr>
          <p:nvPr/>
        </p:nvCxnSpPr>
        <p:spPr>
          <a:xfrm rot="16200000" flipH="1">
            <a:off x="2376145" y="2646416"/>
            <a:ext cx="934292" cy="4926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0" idx="2"/>
            <a:endCxn id="8" idx="0"/>
          </p:cNvCxnSpPr>
          <p:nvPr/>
        </p:nvCxnSpPr>
        <p:spPr>
          <a:xfrm rot="16200000" flipH="1">
            <a:off x="3352512" y="1670049"/>
            <a:ext cx="934292" cy="24454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4697412" y="2070174"/>
            <a:ext cx="755135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button</a:t>
            </a:r>
            <a:endParaRPr lang="en-US" sz="1600" dirty="0"/>
          </a:p>
        </p:txBody>
      </p:sp>
      <p:cxnSp>
        <p:nvCxnSpPr>
          <p:cNvPr id="16" name="Straight Arrow Connector 15"/>
          <p:cNvCxnSpPr>
            <a:stCxn id="15" idx="2"/>
          </p:cNvCxnSpPr>
          <p:nvPr/>
        </p:nvCxnSpPr>
        <p:spPr>
          <a:xfrm rot="5400000">
            <a:off x="3203642" y="1488558"/>
            <a:ext cx="951168" cy="27915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5" idx="2"/>
          </p:cNvCxnSpPr>
          <p:nvPr/>
        </p:nvCxnSpPr>
        <p:spPr>
          <a:xfrm rot="5400000">
            <a:off x="3609527" y="1894443"/>
            <a:ext cx="951168" cy="19797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5" idx="2"/>
          </p:cNvCxnSpPr>
          <p:nvPr/>
        </p:nvCxnSpPr>
        <p:spPr>
          <a:xfrm rot="5400000">
            <a:off x="4599369" y="2884285"/>
            <a:ext cx="951168" cy="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5" idx="2"/>
            <a:endCxn id="9" idx="0"/>
          </p:cNvCxnSpPr>
          <p:nvPr/>
        </p:nvCxnSpPr>
        <p:spPr>
          <a:xfrm rot="16200000" flipH="1">
            <a:off x="5314121" y="2169586"/>
            <a:ext cx="951168" cy="14294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671431" y="3359896"/>
            <a:ext cx="490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25" name="Content Placeholder 2"/>
          <p:cNvSpPr txBox="1">
            <a:spLocks/>
          </p:cNvSpPr>
          <p:nvPr/>
        </p:nvSpPr>
        <p:spPr bwMode="auto">
          <a:xfrm>
            <a:off x="584729" y="3986216"/>
            <a:ext cx="7772400" cy="95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lvl="0" indent="-273050" defTabSz="914400">
              <a:spcBef>
                <a:spcPts val="575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600" dirty="0" smtClean="0">
                <a:latin typeface="+mn-lt"/>
                <a:hlinkClick r:id="rId3"/>
              </a:rPr>
              <a:t>The Big 5 in Psychology</a:t>
            </a:r>
            <a:r>
              <a:rPr lang="en-US" sz="2600" dirty="0" smtClean="0">
                <a:latin typeface="+mn-lt"/>
              </a:rPr>
              <a:t>. Personality Types can be explained by 5 basic traits.</a:t>
            </a:r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1548619" y="6203347"/>
            <a:ext cx="1039968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Answer 1</a:t>
            </a:r>
            <a:endParaRPr lang="en-US" sz="1600" dirty="0"/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2841766" y="6203347"/>
            <a:ext cx="1039968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Answer 2</a:t>
            </a:r>
            <a:endParaRPr lang="en-US" sz="1600" dirty="0"/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4623329" y="6203347"/>
            <a:ext cx="1154082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Answer 99</a:t>
            </a:r>
            <a:endParaRPr lang="en-US" sz="1600" dirty="0"/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6085400" y="6203346"/>
            <a:ext cx="1268196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Answer 100</a:t>
            </a:r>
            <a:endParaRPr lang="en-US" sz="1600" dirty="0"/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486918" y="4941903"/>
            <a:ext cx="1120018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Openness</a:t>
            </a:r>
            <a:endParaRPr lang="en-US" sz="1600" dirty="0"/>
          </a:p>
        </p:txBody>
      </p:sp>
      <p:cxnSp>
        <p:nvCxnSpPr>
          <p:cNvPr id="31" name="Straight Arrow Connector 30"/>
          <p:cNvCxnSpPr>
            <a:stCxn id="30" idx="2"/>
            <a:endCxn id="26" idx="0"/>
          </p:cNvCxnSpPr>
          <p:nvPr/>
        </p:nvCxnSpPr>
        <p:spPr>
          <a:xfrm rot="16200000" flipH="1">
            <a:off x="1096320" y="5231064"/>
            <a:ext cx="922890" cy="10216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30" idx="2"/>
            <a:endCxn id="27" idx="0"/>
          </p:cNvCxnSpPr>
          <p:nvPr/>
        </p:nvCxnSpPr>
        <p:spPr>
          <a:xfrm rot="16200000" flipH="1">
            <a:off x="1742893" y="4584490"/>
            <a:ext cx="922890" cy="23148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30" idx="2"/>
            <a:endCxn id="28" idx="0"/>
          </p:cNvCxnSpPr>
          <p:nvPr/>
        </p:nvCxnSpPr>
        <p:spPr>
          <a:xfrm rot="16200000" flipH="1">
            <a:off x="2662203" y="3665180"/>
            <a:ext cx="922890" cy="415344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2025404" y="4941903"/>
            <a:ext cx="1861307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conscientiousness</a:t>
            </a:r>
            <a:endParaRPr lang="en-US" sz="1600" dirty="0"/>
          </a:p>
        </p:txBody>
      </p:sp>
      <p:cxnSp>
        <p:nvCxnSpPr>
          <p:cNvPr id="35" name="Straight Arrow Connector 34"/>
          <p:cNvCxnSpPr>
            <a:stCxn id="34" idx="2"/>
            <a:endCxn id="28" idx="0"/>
          </p:cNvCxnSpPr>
          <p:nvPr/>
        </p:nvCxnSpPr>
        <p:spPr>
          <a:xfrm rot="16200000" flipH="1">
            <a:off x="3616769" y="4619746"/>
            <a:ext cx="922890" cy="22443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6200000" flipH="1">
            <a:off x="2753113" y="5466574"/>
            <a:ext cx="922889" cy="5506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34" idx="2"/>
          </p:cNvCxnSpPr>
          <p:nvPr/>
        </p:nvCxnSpPr>
        <p:spPr>
          <a:xfrm rot="5400000">
            <a:off x="2203911" y="5479478"/>
            <a:ext cx="951168" cy="5531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4" idx="2"/>
            <a:endCxn id="29" idx="0"/>
          </p:cNvCxnSpPr>
          <p:nvPr/>
        </p:nvCxnSpPr>
        <p:spPr>
          <a:xfrm rot="16200000" flipH="1">
            <a:off x="4376334" y="3860181"/>
            <a:ext cx="922889" cy="37634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823831" y="6203346"/>
            <a:ext cx="490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4292604" y="4941903"/>
            <a:ext cx="130226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extraversion</a:t>
            </a:r>
            <a:endParaRPr lang="en-US" sz="1600" dirty="0"/>
          </a:p>
        </p:txBody>
      </p:sp>
      <p:sp>
        <p:nvSpPr>
          <p:cNvPr id="45" name="Text Box 7"/>
          <p:cNvSpPr txBox="1">
            <a:spLocks noChangeArrowheads="1"/>
          </p:cNvSpPr>
          <p:nvPr/>
        </p:nvSpPr>
        <p:spPr bwMode="auto">
          <a:xfrm>
            <a:off x="5908674" y="4941901"/>
            <a:ext cx="1530788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agreeableness</a:t>
            </a:r>
            <a:endParaRPr lang="en-US" sz="1600" dirty="0"/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7613212" y="4941903"/>
            <a:ext cx="1233731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neuroticism</a:t>
            </a:r>
            <a:endParaRPr lang="en-US" sz="1600" dirty="0"/>
          </a:p>
        </p:txBody>
      </p:sp>
      <p:cxnSp>
        <p:nvCxnSpPr>
          <p:cNvPr id="50" name="Straight Arrow Connector 49"/>
          <p:cNvCxnSpPr>
            <a:stCxn id="44" idx="2"/>
          </p:cNvCxnSpPr>
          <p:nvPr/>
        </p:nvCxnSpPr>
        <p:spPr>
          <a:xfrm rot="5400000">
            <a:off x="3211889" y="4471500"/>
            <a:ext cx="922889" cy="25408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44" idx="2"/>
          </p:cNvCxnSpPr>
          <p:nvPr/>
        </p:nvCxnSpPr>
        <p:spPr>
          <a:xfrm rot="5400000">
            <a:off x="3755367" y="5014978"/>
            <a:ext cx="922889" cy="14538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44" idx="2"/>
          </p:cNvCxnSpPr>
          <p:nvPr/>
        </p:nvCxnSpPr>
        <p:spPr>
          <a:xfrm rot="16200000" flipH="1">
            <a:off x="4610608" y="5613583"/>
            <a:ext cx="922889" cy="2566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44" idx="2"/>
          </p:cNvCxnSpPr>
          <p:nvPr/>
        </p:nvCxnSpPr>
        <p:spPr>
          <a:xfrm rot="16200000" flipH="1">
            <a:off x="5468106" y="4756085"/>
            <a:ext cx="922889" cy="19716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5" idx="2"/>
          </p:cNvCxnSpPr>
          <p:nvPr/>
        </p:nvCxnSpPr>
        <p:spPr>
          <a:xfrm rot="5400000">
            <a:off x="4077054" y="3606333"/>
            <a:ext cx="922893" cy="42711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45" idx="2"/>
          </p:cNvCxnSpPr>
          <p:nvPr/>
        </p:nvCxnSpPr>
        <p:spPr>
          <a:xfrm rot="5400000">
            <a:off x="4711305" y="4240582"/>
            <a:ext cx="922891" cy="30026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45" idx="2"/>
            <a:endCxn id="28" idx="0"/>
          </p:cNvCxnSpPr>
          <p:nvPr/>
        </p:nvCxnSpPr>
        <p:spPr>
          <a:xfrm rot="5400000">
            <a:off x="5475773" y="5005052"/>
            <a:ext cx="922892" cy="14736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45" idx="2"/>
          </p:cNvCxnSpPr>
          <p:nvPr/>
        </p:nvCxnSpPr>
        <p:spPr>
          <a:xfrm rot="16200000" flipH="1">
            <a:off x="6413519" y="5541003"/>
            <a:ext cx="922891" cy="40179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rot="10800000" flipV="1">
            <a:off x="2151011" y="5280457"/>
            <a:ext cx="6206118" cy="9228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rot="10800000" flipV="1">
            <a:off x="3823831" y="5280453"/>
            <a:ext cx="4533298" cy="9228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rot="10800000" flipV="1">
            <a:off x="5452547" y="5280457"/>
            <a:ext cx="2904582" cy="9228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10800000" flipV="1">
            <a:off x="7075861" y="5280457"/>
            <a:ext cx="1281268" cy="9228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Consequence: Dimensionality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a tuple of </a:t>
            </a:r>
            <a:r>
              <a:rPr lang="en-US" i="1" dirty="0" smtClean="0"/>
              <a:t>n</a:t>
            </a:r>
            <a:r>
              <a:rPr lang="en-US" dirty="0" smtClean="0"/>
              <a:t> </a:t>
            </a:r>
            <a:r>
              <a:rPr lang="en-US" dirty="0" smtClean="0"/>
              <a:t>observed feature values is well predicted by </a:t>
            </a:r>
            <a:r>
              <a:rPr lang="en-US" i="1" dirty="0" smtClean="0"/>
              <a:t>m</a:t>
            </a:r>
            <a:r>
              <a:rPr lang="en-US" dirty="0" smtClean="0"/>
              <a:t> </a:t>
            </a:r>
            <a:r>
              <a:rPr lang="en-US" dirty="0" smtClean="0"/>
              <a:t>latent features, we can represent the </a:t>
            </a:r>
            <a:r>
              <a:rPr lang="en-US" i="1" dirty="0"/>
              <a:t>n</a:t>
            </a:r>
            <a:r>
              <a:rPr lang="en-US" dirty="0" smtClean="0"/>
              <a:t>-</a:t>
            </a:r>
            <a:r>
              <a:rPr lang="en-US" dirty="0" smtClean="0"/>
              <a:t>tuple instead by a </a:t>
            </a:r>
            <a:r>
              <a:rPr lang="en-US" i="1" dirty="0" smtClean="0"/>
              <a:t>m</a:t>
            </a:r>
            <a:r>
              <a:rPr lang="en-US" dirty="0" smtClean="0"/>
              <a:t>-</a:t>
            </a:r>
            <a:r>
              <a:rPr lang="en-US" dirty="0" smtClean="0"/>
              <a:t>tuple, without (much) loss of information.</a:t>
            </a:r>
          </a:p>
          <a:p>
            <a:pPr lvl="1">
              <a:buFont typeface="Wingdings" charset="2"/>
              <a:buChar char="Ø"/>
            </a:pPr>
            <a:r>
              <a:rPr lang="en-US" dirty="0" smtClean="0"/>
              <a:t>The data lie on a </a:t>
            </a:r>
            <a:r>
              <a:rPr lang="en-US" i="1" dirty="0" smtClean="0"/>
              <a:t>m</a:t>
            </a:r>
            <a:r>
              <a:rPr lang="en-US" dirty="0" smtClean="0"/>
              <a:t>-</a:t>
            </a:r>
            <a:r>
              <a:rPr lang="en-US" dirty="0" smtClean="0"/>
              <a:t>dimensional </a:t>
            </a:r>
            <a:r>
              <a:rPr lang="en-US" i="1" dirty="0" smtClean="0"/>
              <a:t>manifold</a:t>
            </a:r>
            <a:r>
              <a:rPr lang="en-US" dirty="0" smtClean="0"/>
              <a:t>.</a:t>
            </a:r>
          </a:p>
          <a:p>
            <a:r>
              <a:rPr lang="en-US" dirty="0" smtClean="0"/>
              <a:t>Video Game example: instead of specifying all 2000 pixels, specify (position of joystick, button pressed).</a:t>
            </a:r>
          </a:p>
          <a:p>
            <a:pPr lvl="1">
              <a:buFont typeface="Wingdings" charset="2"/>
              <a:buChar char="Ø"/>
            </a:pPr>
            <a:r>
              <a:rPr lang="en-US" dirty="0" smtClean="0"/>
              <a:t>From 2 numbers we can </a:t>
            </a:r>
            <a:r>
              <a:rPr lang="en-US" b="1" dirty="0" smtClean="0"/>
              <a:t>reconstruct</a:t>
            </a:r>
            <a:r>
              <a:rPr lang="en-US" dirty="0" smtClean="0"/>
              <a:t> 2000.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8376" y="1447800"/>
            <a:ext cx="8108424" cy="4572000"/>
          </a:xfrm>
        </p:spPr>
        <p:txBody>
          <a:bodyPr/>
          <a:lstStyle/>
          <a:p>
            <a:r>
              <a:rPr lang="en-US" sz="2800" dirty="0" smtClean="0"/>
              <a:t>Goals of Component Analysis</a:t>
            </a:r>
            <a:r>
              <a:rPr lang="en-US" sz="2800" dirty="0"/>
              <a:t> </a:t>
            </a:r>
            <a:endParaRPr lang="en-US" sz="2800" dirty="0" smtClean="0"/>
          </a:p>
          <a:p>
            <a:pPr lvl="1"/>
            <a:r>
              <a:rPr lang="en-US" sz="2800" dirty="0" smtClean="0"/>
              <a:t>Learning Latent Features (Basis Functions)</a:t>
            </a:r>
          </a:p>
          <a:p>
            <a:pPr lvl="1"/>
            <a:r>
              <a:rPr lang="en-US" sz="2800" dirty="0" smtClean="0"/>
              <a:t>Learning Latent Causes (Factors)</a:t>
            </a:r>
          </a:p>
          <a:p>
            <a:pPr lvl="1"/>
            <a:r>
              <a:rPr lang="en-US" sz="2800" dirty="0" smtClean="0"/>
              <a:t>Reduce Dimensionality: merge correlated </a:t>
            </a:r>
            <a:r>
              <a:rPr lang="en-US" sz="2800" dirty="0" smtClean="0"/>
              <a:t>columns</a:t>
            </a:r>
          </a:p>
          <a:p>
            <a:pPr lvl="2"/>
            <a:r>
              <a:rPr lang="en-US" dirty="0" smtClean="0"/>
              <a:t>Clustering merges similar rows, component analysis merges correlated columns</a:t>
            </a:r>
            <a:endParaRPr lang="en-US" dirty="0" smtClean="0"/>
          </a:p>
          <a:p>
            <a:r>
              <a:rPr lang="en-US" sz="2800" dirty="0" smtClean="0"/>
              <a:t>Methods</a:t>
            </a:r>
          </a:p>
          <a:p>
            <a:pPr lvl="1"/>
            <a:r>
              <a:rPr lang="en-US" sz="2800" dirty="0" smtClean="0"/>
              <a:t>Principal Component Analysis</a:t>
            </a:r>
          </a:p>
          <a:p>
            <a:pPr lvl="1"/>
            <a:r>
              <a:rPr lang="en-US" sz="2800" dirty="0" smtClean="0"/>
              <a:t>Auto-Encoder Neural Networks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Dimensionality Reduction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322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curse of dimensionality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Scaling </a:t>
            </a:r>
            <a:r>
              <a:rPr lang="en-US" dirty="0"/>
              <a:t>standard ML methods to high-dimensional feature spaces is hard, both computationally and statistically.</a:t>
            </a:r>
          </a:p>
          <a:p>
            <a:pPr lvl="1"/>
            <a:r>
              <a:rPr lang="en-US" dirty="0"/>
              <a:t>Statistics: data do not cover space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Computation: local minima for parameter optimization.</a:t>
            </a:r>
          </a:p>
          <a:p>
            <a:r>
              <a:rPr lang="en-US" dirty="0" smtClean="0"/>
              <a:t>Latent feature learning can be used to reduce the data dimensionality.</a:t>
            </a:r>
          </a:p>
          <a:p>
            <a:r>
              <a:rPr lang="en-US" dirty="0" smtClean="0"/>
              <a:t>Alternative: learn to directly map the </a:t>
            </a:r>
            <a:r>
              <a:rPr lang="en-US" i="1" dirty="0" smtClean="0"/>
              <a:t>n</a:t>
            </a:r>
            <a:r>
              <a:rPr lang="en-US" dirty="0" smtClean="0"/>
              <a:t> observed </a:t>
            </a:r>
            <a:r>
              <a:rPr lang="en-US" dirty="0" smtClean="0"/>
              <a:t>features to </a:t>
            </a:r>
            <a:r>
              <a:rPr lang="en-US" i="1" dirty="0"/>
              <a:t>m</a:t>
            </a:r>
            <a:r>
              <a:rPr lang="en-US" dirty="0" smtClean="0"/>
              <a:t> </a:t>
            </a:r>
            <a:r>
              <a:rPr lang="en-US" dirty="0" smtClean="0"/>
              <a:t>features with minimum loss of information.</a:t>
            </a:r>
          </a:p>
          <a:p>
            <a:r>
              <a:rPr lang="en-US" dirty="0" smtClean="0"/>
              <a:t>Dimensionality reduction merges columns. </a:t>
            </a:r>
          </a:p>
          <a:p>
            <a:r>
              <a:rPr lang="en-US" dirty="0" smtClean="0"/>
              <a:t>Clustering merges rows.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448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Dimensionality Reduction Techniques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66045253"/>
              </p:ext>
            </p:extLst>
          </p:nvPr>
        </p:nvGraphicFramePr>
        <p:xfrm>
          <a:off x="1038783" y="1417638"/>
          <a:ext cx="5889155" cy="21724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1526"/>
                <a:gridCol w="981526"/>
                <a:gridCol w="1423006"/>
                <a:gridCol w="882865"/>
                <a:gridCol w="638706"/>
                <a:gridCol w="981526"/>
              </a:tblGrid>
              <a:tr h="316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Outlook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Temperature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PlayTennis</a:t>
                      </a:r>
                    </a:p>
                  </a:txBody>
                  <a:tcPr marL="12700" marR="12700" marT="12700" marB="0" anchor="b"/>
                </a:tc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95122" y="3590071"/>
            <a:ext cx="7772400" cy="3024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tabLst/>
              <a:defRPr/>
            </a:pPr>
            <a:r>
              <a:rPr kumimoji="0" lang="en-US" sz="26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Can often by visualized as merging columns</a:t>
            </a: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.</a:t>
            </a: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tabLst/>
              <a:defRPr/>
            </a:pPr>
            <a:r>
              <a:rPr lang="en-US" sz="2600" noProof="0" dirty="0" smtClean="0">
                <a:latin typeface="+mn-lt"/>
              </a:rPr>
              <a:t>Discrete </a:t>
            </a:r>
            <a:r>
              <a:rPr lang="en-US" sz="2600" noProof="0" dirty="0" smtClean="0">
                <a:latin typeface="+mn-lt"/>
              </a:rPr>
              <a:t>features: use Boolean combinations.</a:t>
            </a:r>
          </a:p>
          <a:p>
            <a:pPr marL="730250" lvl="1" indent="-273050" defTabSz="914400">
              <a:spcBef>
                <a:spcPts val="575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kumimoji="0" lang="en-US" sz="2600" b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E.g</a:t>
            </a:r>
            <a:r>
              <a:rPr lang="en-US" sz="2600" dirty="0" smtClean="0">
                <a:latin typeface="+mn-lt"/>
              </a:rPr>
              <a:t>. merge Temperature and Humidity into one feature.</a:t>
            </a:r>
            <a:endParaRPr kumimoji="0" lang="en-US" sz="2600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ＭＳ Ｐゴシック" charset="0"/>
            </a:endParaRP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tabLst/>
              <a:defRPr/>
            </a:pP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PCA</a:t>
            </a:r>
            <a:r>
              <a:rPr lang="en-US" sz="2600" dirty="0" smtClean="0">
                <a:latin typeface="+mn-lt"/>
              </a:rPr>
              <a:t> (continuous)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 use linear combinations to merge features.</a:t>
            </a: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tabLst/>
              <a:defRPr/>
            </a:pP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Factor analysis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: merge highly correlated features.</a:t>
            </a:r>
          </a:p>
          <a:p>
            <a:pPr marL="273050" lvl="0" indent="-273050" defTabSz="914400">
              <a:spcBef>
                <a:spcPts val="575"/>
              </a:spcBef>
              <a:buClr>
                <a:schemeClr val="accent1"/>
              </a:buClr>
              <a:buSzPct val="85000"/>
              <a:buFont typeface="Wingdings 2" charset="0"/>
              <a:buChar char=""/>
              <a:defRPr/>
            </a:pPr>
            <a:r>
              <a:rPr lang="en-US" sz="2600" i="1" dirty="0" smtClean="0">
                <a:latin typeface="+mn-lt"/>
              </a:rPr>
              <a:t>Deep learning</a:t>
            </a:r>
            <a:r>
              <a:rPr lang="en-US" sz="2600" dirty="0" smtClean="0">
                <a:latin typeface="+mn-lt"/>
              </a:rPr>
              <a:t>: non-linear combinations of features.</a:t>
            </a: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076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389218"/>
            <a:ext cx="6906250" cy="1143000"/>
          </a:xfrm>
        </p:spPr>
        <p:txBody>
          <a:bodyPr/>
          <a:lstStyle/>
          <a:p>
            <a:pPr algn="ctr"/>
            <a:r>
              <a:rPr lang="en-US" dirty="0" smtClean="0"/>
              <a:t>Assumption 3: Linearity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Principal Component Assumption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469561"/>
          </a:xfrm>
        </p:spPr>
        <p:txBody>
          <a:bodyPr/>
          <a:lstStyle/>
          <a:p>
            <a:r>
              <a:rPr lang="en-US" dirty="0" smtClean="0"/>
              <a:t>Observed Features are linear combinations of latent features.</a:t>
            </a:r>
          </a:p>
          <a:p>
            <a:pPr lvl="1"/>
            <a:r>
              <a:rPr lang="en-US" dirty="0" smtClean="0"/>
              <a:t>Plus some noise.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081691" y="4028448"/>
            <a:ext cx="435636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X1</a:t>
            </a:r>
            <a:endParaRPr lang="en-US" sz="1600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011704" y="4028448"/>
            <a:ext cx="492643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X 2</a:t>
            </a:r>
            <a:endParaRPr lang="en-US" sz="1600" dirty="0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4617639" y="4028448"/>
            <a:ext cx="492643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X 3</a:t>
            </a:r>
            <a:endParaRPr lang="en-US" sz="1600" dirty="0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344096" y="3079284"/>
            <a:ext cx="310001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Z</a:t>
            </a:r>
            <a:endParaRPr lang="en-US" sz="1600" dirty="0"/>
          </a:p>
        </p:txBody>
      </p:sp>
      <p:cxnSp>
        <p:nvCxnSpPr>
          <p:cNvPr id="10" name="Straight Arrow Connector 9"/>
          <p:cNvCxnSpPr>
            <a:endCxn id="6" idx="0"/>
          </p:cNvCxnSpPr>
          <p:nvPr/>
        </p:nvCxnSpPr>
        <p:spPr>
          <a:xfrm flipH="1">
            <a:off x="1299509" y="3417838"/>
            <a:ext cx="2120063" cy="6106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3419570" y="3417838"/>
            <a:ext cx="111298" cy="6106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8" idx="0"/>
          </p:cNvCxnSpPr>
          <p:nvPr/>
        </p:nvCxnSpPr>
        <p:spPr>
          <a:xfrm>
            <a:off x="3530868" y="3417838"/>
            <a:ext cx="1333093" cy="6106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760275" y="3472446"/>
            <a:ext cx="352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054906" y="3472446"/>
            <a:ext cx="352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617639" y="3472446"/>
            <a:ext cx="352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</a:t>
            </a:r>
            <a:endParaRPr lang="en-US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731439" y="4702639"/>
            <a:ext cx="7772400" cy="1469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lang="en-US" sz="2400" dirty="0" smtClean="0">
                <a:latin typeface="+mn-lt"/>
                <a:cs typeface="+mn-cs"/>
              </a:rPr>
              <a:t>X1 = a Z + </a:t>
            </a:r>
            <a:r>
              <a:rPr lang="en-US" sz="2400" dirty="0" err="1" smtClean="0">
                <a:latin typeface="+mn-lt"/>
                <a:cs typeface="+mn-cs"/>
              </a:rPr>
              <a:t>ε</a:t>
            </a:r>
            <a:r>
              <a:rPr lang="en-US" sz="2400" dirty="0" smtClean="0">
                <a:latin typeface="+mn-lt"/>
                <a:cs typeface="+mn-cs"/>
              </a:rPr>
              <a:t> </a:t>
            </a: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+mn-cs"/>
              </a:rPr>
              <a:t>X2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+mn-cs"/>
              </a:rPr>
              <a:t> =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+mn-cs"/>
              </a:rPr>
              <a:t>b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+mn-cs"/>
              </a:rPr>
              <a:t> Z +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+mn-cs"/>
              </a:rPr>
              <a:t>ε</a:t>
            </a:r>
            <a:endParaRPr kumimoji="0" lang="en-US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+mn-cs"/>
            </a:endParaRP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lang="en-US" sz="2400" baseline="0" dirty="0" smtClean="0">
                <a:latin typeface="+mn-lt"/>
                <a:cs typeface="+mn-cs"/>
              </a:rPr>
              <a:t>X3</a:t>
            </a:r>
            <a:r>
              <a:rPr lang="en-US" sz="2400" dirty="0" smtClean="0">
                <a:latin typeface="+mn-lt"/>
                <a:cs typeface="+mn-cs"/>
              </a:rPr>
              <a:t> = </a:t>
            </a:r>
            <a:r>
              <a:rPr lang="en-US" sz="2400" dirty="0" err="1" smtClean="0">
                <a:latin typeface="+mn-lt"/>
                <a:cs typeface="+mn-cs"/>
              </a:rPr>
              <a:t>c</a:t>
            </a:r>
            <a:r>
              <a:rPr lang="en-US" sz="2400" dirty="0" smtClean="0">
                <a:latin typeface="+mn-lt"/>
                <a:cs typeface="+mn-cs"/>
              </a:rPr>
              <a:t> Z +</a:t>
            </a:r>
            <a:r>
              <a:rPr lang="en-US" sz="2400" dirty="0" err="1" smtClean="0">
                <a:latin typeface="+mn-lt"/>
                <a:cs typeface="+mn-cs"/>
              </a:rPr>
              <a:t>ε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136028"/>
          </a:xfrm>
        </p:spPr>
        <p:txBody>
          <a:bodyPr/>
          <a:lstStyle/>
          <a:p>
            <a:r>
              <a:rPr lang="en-US" dirty="0" smtClean="0"/>
              <a:t>Given number </a:t>
            </a:r>
            <a:r>
              <a:rPr lang="en-US" i="1" dirty="0" smtClean="0"/>
              <a:t>m</a:t>
            </a:r>
            <a:r>
              <a:rPr lang="en-US" dirty="0" smtClean="0"/>
              <a:t> </a:t>
            </a:r>
            <a:r>
              <a:rPr lang="en-US" dirty="0" smtClean="0"/>
              <a:t>of principal components, relatively easy to find optimal latent features.</a:t>
            </a:r>
          </a:p>
          <a:p>
            <a:r>
              <a:rPr lang="en-US" dirty="0" smtClean="0"/>
              <a:t>Columns are linear combinations of each other (neglecting noise), e.g.</a:t>
            </a:r>
          </a:p>
          <a:p>
            <a:pPr lvl="1"/>
            <a:r>
              <a:rPr lang="en-US" dirty="0" smtClean="0"/>
              <a:t>X1 = a Z and X2 = </a:t>
            </a:r>
            <a:r>
              <a:rPr lang="en-US" dirty="0" err="1" smtClean="0"/>
              <a:t>b</a:t>
            </a:r>
            <a:r>
              <a:rPr lang="en-US" dirty="0" smtClean="0"/>
              <a:t> Z implies X2 = </a:t>
            </a:r>
            <a:r>
              <a:rPr lang="en-US" dirty="0" err="1" smtClean="0"/>
              <a:t>b</a:t>
            </a:r>
            <a:r>
              <a:rPr lang="en-US" dirty="0" smtClean="0"/>
              <a:t>/a X1.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416568"/>
            <a:ext cx="7772400" cy="1143000"/>
          </a:xfrm>
        </p:spPr>
        <p:txBody>
          <a:bodyPr/>
          <a:lstStyle/>
          <a:p>
            <a:r>
              <a:rPr lang="en-US" dirty="0" smtClean="0"/>
              <a:t>Neural net Auto-Encoders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934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Figure12-18.pdf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906" r="-5906"/>
          <a:stretch>
            <a:fillRect/>
          </a:stretch>
        </p:blipFill>
        <p:spPr>
          <a:xfrm>
            <a:off x="2361688" y="3403512"/>
            <a:ext cx="4638457" cy="2728504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Component Analysis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4900" y="1450164"/>
            <a:ext cx="855224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>
                <a:latin typeface="+mn-lt"/>
              </a:rPr>
              <a:t>An </a:t>
            </a:r>
            <a:r>
              <a:rPr lang="en-US" sz="2200" b="1" dirty="0" smtClean="0">
                <a:latin typeface="+mn-lt"/>
              </a:rPr>
              <a:t>auto</a:t>
            </a:r>
            <a:r>
              <a:rPr lang="en-US" sz="2200" b="1" dirty="0">
                <a:latin typeface="+mn-lt"/>
              </a:rPr>
              <a:t>-</a:t>
            </a:r>
            <a:r>
              <a:rPr lang="en-US" sz="2200" b="1" dirty="0" smtClean="0">
                <a:latin typeface="+mn-lt"/>
              </a:rPr>
              <a:t>associative </a:t>
            </a:r>
            <a:r>
              <a:rPr lang="en-US" sz="2200" dirty="0">
                <a:latin typeface="+mn-lt"/>
              </a:rPr>
              <a:t>neural net has just as many input units as output </a:t>
            </a:r>
            <a:r>
              <a:rPr lang="en-US" sz="2200" dirty="0" smtClean="0">
                <a:latin typeface="+mn-lt"/>
              </a:rPr>
              <a:t>units.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+mn-lt"/>
              </a:rPr>
              <a:t> The error is the squared difference between input unit </a:t>
            </a:r>
            <a:r>
              <a:rPr lang="en-US" sz="2200" i="1" dirty="0" smtClean="0">
                <a:latin typeface="+mn-lt"/>
              </a:rPr>
              <a:t>x</a:t>
            </a:r>
            <a:r>
              <a:rPr lang="en-US" sz="2200" i="1" baseline="-25000" dirty="0" smtClean="0">
                <a:latin typeface="+mn-lt"/>
              </a:rPr>
              <a:t>i</a:t>
            </a:r>
            <a:r>
              <a:rPr lang="en-US" sz="2200" dirty="0" smtClean="0">
                <a:latin typeface="+mn-lt"/>
              </a:rPr>
              <a:t> and </a:t>
            </a:r>
            <a:r>
              <a:rPr lang="en-US" sz="2200" dirty="0">
                <a:latin typeface="+mn-lt"/>
              </a:rPr>
              <a:t>output unit </a:t>
            </a:r>
            <a:r>
              <a:rPr lang="en-US" sz="2200" i="1" dirty="0" err="1" smtClean="0">
                <a:latin typeface="+mn-lt"/>
              </a:rPr>
              <a:t>o</a:t>
            </a:r>
            <a:r>
              <a:rPr lang="en-US" sz="2200" i="1" baseline="-25000" dirty="0" err="1" smtClean="0">
                <a:latin typeface="+mn-lt"/>
              </a:rPr>
              <a:t>i</a:t>
            </a:r>
            <a:r>
              <a:rPr lang="en-US" sz="2200" dirty="0" smtClean="0">
                <a:latin typeface="+mn-lt"/>
              </a:rPr>
              <a:t>.</a:t>
            </a:r>
          </a:p>
          <a:p>
            <a:pPr marL="285750" indent="-285750">
              <a:buFont typeface="Wingdings" charset="2"/>
              <a:buChar char="Ø"/>
            </a:pPr>
            <a:r>
              <a:rPr lang="en-US" sz="2200" dirty="0" smtClean="0">
                <a:latin typeface="+mn-lt"/>
              </a:rPr>
              <a:t>Backpropagation trains the network to </a:t>
            </a:r>
            <a:r>
              <a:rPr lang="en-US" sz="2200" dirty="0">
                <a:latin typeface="+mn-lt"/>
              </a:rPr>
              <a:t>recreate the input</a:t>
            </a:r>
            <a:r>
              <a:rPr lang="en-US" sz="2200" dirty="0" smtClean="0">
                <a:latin typeface="+mn-lt"/>
              </a:rPr>
              <a:t>.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latin typeface="+mn-lt"/>
              </a:rPr>
              <a:t>The hidden layer maps </a:t>
            </a:r>
            <a:r>
              <a:rPr lang="en-US" sz="2200" i="1" dirty="0" smtClean="0">
                <a:latin typeface="+mn-lt"/>
              </a:rPr>
              <a:t>n</a:t>
            </a:r>
            <a:r>
              <a:rPr lang="en-US" sz="2200" dirty="0" smtClean="0">
                <a:latin typeface="+mn-lt"/>
              </a:rPr>
              <a:t> input values to </a:t>
            </a:r>
            <a:r>
              <a:rPr lang="en-US" sz="2200" i="1" dirty="0" smtClean="0">
                <a:latin typeface="+mn-lt"/>
              </a:rPr>
              <a:t>m</a:t>
            </a:r>
            <a:r>
              <a:rPr lang="en-US" sz="2200" dirty="0" smtClean="0">
                <a:latin typeface="+mn-lt"/>
              </a:rPr>
              <a:t> hidden node output values.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latin typeface="+mn-lt"/>
              </a:rPr>
              <a:t>If </a:t>
            </a:r>
            <a:r>
              <a:rPr lang="en-US" sz="2200" i="1" dirty="0" smtClean="0">
                <a:latin typeface="+mn-lt"/>
              </a:rPr>
              <a:t>n&lt;m</a:t>
            </a:r>
            <a:r>
              <a:rPr lang="en-US" sz="22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200" dirty="0" smtClean="0">
                <a:latin typeface="+mn-lt"/>
                <a:sym typeface="Wingdings"/>
              </a:rPr>
              <a:t> dimensionality reduction!</a:t>
            </a:r>
            <a:endParaRPr lang="en-US" sz="2200" dirty="0">
              <a:latin typeface="+mn-lt"/>
            </a:endParaRPr>
          </a:p>
          <a:p>
            <a:pPr marL="285750" indent="-285750">
              <a:buFont typeface="Arial"/>
              <a:buChar char="•"/>
            </a:pPr>
            <a:endParaRPr lang="en-US" sz="2200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20841" y="5687534"/>
            <a:ext cx="1604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input = 1.0</a:t>
            </a:r>
            <a:endParaRPr lang="en-US" sz="2400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20841" y="3674120"/>
            <a:ext cx="1604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input = 2.0</a:t>
            </a:r>
            <a:endParaRPr lang="en-US" sz="2400" dirty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25523" y="5670351"/>
            <a:ext cx="18166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output = 1.0</a:t>
            </a:r>
            <a:br>
              <a:rPr lang="en-US" sz="2400" dirty="0" smtClean="0">
                <a:latin typeface="+mn-lt"/>
              </a:rPr>
            </a:br>
            <a:r>
              <a:rPr lang="en-US" sz="2000" dirty="0" smtClean="0">
                <a:latin typeface="+mn-lt"/>
              </a:rPr>
              <a:t>error = 0</a:t>
            </a:r>
            <a:endParaRPr lang="en-US" sz="2000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55522" y="3513012"/>
            <a:ext cx="22447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output = 2.5</a:t>
            </a:r>
            <a:br>
              <a:rPr lang="en-US" sz="2400" dirty="0" smtClean="0">
                <a:latin typeface="+mn-lt"/>
              </a:rPr>
            </a:br>
            <a:r>
              <a:rPr lang="en-US" sz="2000" dirty="0" smtClean="0">
                <a:latin typeface="+mn-lt"/>
              </a:rPr>
              <a:t>error = 0.5 x 0.5 </a:t>
            </a:r>
            <a:endParaRPr lang="en-US" sz="2000" dirty="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 flipH="1">
            <a:off x="3146135" y="3777784"/>
            <a:ext cx="203836" cy="3470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58551" y="3742003"/>
            <a:ext cx="20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 flipH="1">
            <a:off x="6024587" y="3787847"/>
            <a:ext cx="203836" cy="3470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925959" y="3755504"/>
            <a:ext cx="20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Auto-Association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609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Deep Auto-Encoders</a:t>
            </a:r>
            <a:endParaRPr lang="en-US" dirty="0"/>
          </a:p>
        </p:txBody>
      </p:sp>
      <p:pic>
        <p:nvPicPr>
          <p:cNvPr id="5" name="Content Placeholder 4" descr="Figure12-19.pdf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45" r="-2545"/>
          <a:stretch>
            <a:fillRect/>
          </a:stretch>
        </p:blipFill>
        <p:spPr>
          <a:xfrm>
            <a:off x="2062888" y="2733481"/>
            <a:ext cx="4980033" cy="2929431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Component Analysis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8559" y="1539228"/>
            <a:ext cx="64990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With </a:t>
            </a:r>
            <a:r>
              <a:rPr lang="en-US" sz="2000" dirty="0" smtClean="0"/>
              <a:t>more </a:t>
            </a:r>
            <a:r>
              <a:rPr lang="en-US" sz="2000" dirty="0"/>
              <a:t>than </a:t>
            </a:r>
            <a:r>
              <a:rPr lang="en-US" sz="2000" dirty="0" smtClean="0"/>
              <a:t>one </a:t>
            </a:r>
            <a:r>
              <a:rPr lang="en-US" sz="2000" dirty="0"/>
              <a:t>hidden </a:t>
            </a:r>
            <a:r>
              <a:rPr lang="en-US" sz="2000" dirty="0" smtClean="0"/>
              <a:t>layer, auto-encoders perform </a:t>
            </a:r>
            <a:r>
              <a:rPr lang="en-US" sz="2000" dirty="0"/>
              <a:t>non-linear dimensionality reduction.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1151" y="3085063"/>
            <a:ext cx="20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254495" y="3073228"/>
            <a:ext cx="20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693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Supervised Dimensionality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Consider a prediction problem with a single target node.</a:t>
            </a:r>
          </a:p>
          <a:p>
            <a:r>
              <a:rPr lang="en-US" dirty="0" smtClean="0"/>
              <a:t>If #hidden nodes &lt; #input nodes, the neural net maps input vectors to lower-dimensional vectors that keep information relevant for prediction.</a:t>
            </a:r>
          </a:p>
          <a:p>
            <a:r>
              <a:rPr lang="en-US" dirty="0" smtClean="0"/>
              <a:t>See UBC neural net tool</a:t>
            </a:r>
          </a:p>
          <a:p>
            <a:r>
              <a:rPr lang="en-US" dirty="0" smtClean="0"/>
              <a:t>Google’s skip-gram models: reduces 1 Billion input nodes to about 300 features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Component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220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 Analysis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Term Mark = w1 Assignments + w2 Project + w3 Midterm</a:t>
            </a:r>
          </a:p>
          <a:p>
            <a:r>
              <a:rPr lang="en-US" dirty="0" smtClean="0"/>
              <a:t>Given observed term marks, can we recover Assignments, Project, Midterm grades?</a:t>
            </a:r>
          </a:p>
          <a:p>
            <a:r>
              <a:rPr lang="en-US" dirty="0" smtClean="0">
                <a:hlinkClick r:id="rId3"/>
              </a:rPr>
              <a:t>Source Separation</a:t>
            </a:r>
            <a:endParaRPr lang="en-US" dirty="0" smtClean="0"/>
          </a:p>
          <a:p>
            <a:pPr lvl="1"/>
            <a:r>
              <a:rPr lang="en-US" dirty="0" smtClean="0"/>
              <a:t>In a noisy room, two microphones produce a combined signal.</a:t>
            </a:r>
          </a:p>
          <a:p>
            <a:pPr lvl="1"/>
            <a:r>
              <a:rPr lang="en-US" dirty="0" smtClean="0"/>
              <a:t>Can you reconstruct the component signals from the combined signal?</a:t>
            </a:r>
          </a:p>
          <a:p>
            <a:pPr lvl="1"/>
            <a:r>
              <a:rPr lang="en-US" dirty="0" smtClean="0"/>
              <a:t>Netflix ratings: Mum, Dad, Adriana and Marina all rate movies on one account. Can Netflix tell which ratings came from which person?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994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Dimensions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6219744" cy="1510884"/>
          </a:xfrm>
        </p:spPr>
        <p:txBody>
          <a:bodyPr/>
          <a:lstStyle/>
          <a:p>
            <a:r>
              <a:rPr lang="en-US" dirty="0" smtClean="0"/>
              <a:t>Can have the same or more hidden layer nodes</a:t>
            </a:r>
          </a:p>
          <a:p>
            <a:r>
              <a:rPr lang="en-US" dirty="0" smtClean="0"/>
              <a:t>Same number: change of basis</a:t>
            </a:r>
          </a:p>
          <a:p>
            <a:r>
              <a:rPr lang="en-US" dirty="0" smtClean="0"/>
              <a:t>More nodes: </a:t>
            </a:r>
            <a:r>
              <a:rPr lang="en-US" dirty="0" err="1" smtClean="0"/>
              <a:t>overcomplete</a:t>
            </a:r>
            <a:r>
              <a:rPr lang="en-US" dirty="0" smtClean="0"/>
              <a:t> dictionary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Component Analysis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73589" y="4823060"/>
            <a:ext cx="127009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Term Mark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891630" y="3904382"/>
            <a:ext cx="1621396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908636" y="3894662"/>
            <a:ext cx="1621396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projects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925642" y="3884942"/>
            <a:ext cx="1208502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midterm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13026" y="3097574"/>
            <a:ext cx="127009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Term Mark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6" idx="0"/>
          </p:cNvCxnSpPr>
          <p:nvPr/>
        </p:nvCxnSpPr>
        <p:spPr>
          <a:xfrm flipH="1" flipV="1">
            <a:off x="2837444" y="4273714"/>
            <a:ext cx="1071192" cy="549346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0"/>
          </p:cNvCxnSpPr>
          <p:nvPr/>
        </p:nvCxnSpPr>
        <p:spPr>
          <a:xfrm flipV="1">
            <a:off x="3908636" y="4273714"/>
            <a:ext cx="635046" cy="549346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6" idx="0"/>
          </p:cNvCxnSpPr>
          <p:nvPr/>
        </p:nvCxnSpPr>
        <p:spPr>
          <a:xfrm flipV="1">
            <a:off x="3908636" y="4273714"/>
            <a:ext cx="2617484" cy="549346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0"/>
          </p:cNvCxnSpPr>
          <p:nvPr/>
        </p:nvCxnSpPr>
        <p:spPr>
          <a:xfrm flipV="1">
            <a:off x="2702328" y="3466906"/>
            <a:ext cx="1391698" cy="4374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0"/>
          </p:cNvCxnSpPr>
          <p:nvPr/>
        </p:nvCxnSpPr>
        <p:spPr>
          <a:xfrm flipH="1" flipV="1">
            <a:off x="4094026" y="3466906"/>
            <a:ext cx="625308" cy="427756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9" idx="0"/>
          </p:cNvCxnSpPr>
          <p:nvPr/>
        </p:nvCxnSpPr>
        <p:spPr>
          <a:xfrm flipH="1" flipV="1">
            <a:off x="3908636" y="3466906"/>
            <a:ext cx="2621257" cy="418036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1230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Principal Component Analysis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Linear Algebra View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Component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643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Projecting Input Vectors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314187" cy="1402804"/>
          </a:xfrm>
        </p:spPr>
        <p:txBody>
          <a:bodyPr/>
          <a:lstStyle/>
          <a:p>
            <a:r>
              <a:rPr lang="en-US" dirty="0" smtClean="0"/>
              <a:t>Let </a:t>
            </a:r>
            <a:r>
              <a:rPr lang="en-US" b="1" dirty="0" err="1" smtClean="0"/>
              <a:t>w</a:t>
            </a:r>
            <a:r>
              <a:rPr lang="en-US" b="1" baseline="-25000" dirty="0" err="1"/>
              <a:t>m</a:t>
            </a:r>
            <a:r>
              <a:rPr lang="en-US" b="1" dirty="0" smtClean="0"/>
              <a:t> </a:t>
            </a:r>
            <a:r>
              <a:rPr lang="en-US" dirty="0" smtClean="0"/>
              <a:t>be the vector of weights feeding into h</a:t>
            </a:r>
            <a:r>
              <a:rPr lang="en-US" baseline="-25000" dirty="0"/>
              <a:t>m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is an n-dimensional vector.</a:t>
            </a:r>
          </a:p>
          <a:p>
            <a:r>
              <a:rPr lang="en-US" dirty="0" smtClean="0"/>
              <a:t>Assume linear activation functions.</a:t>
            </a:r>
          </a:p>
          <a:p>
            <a:r>
              <a:rPr lang="en-US" dirty="0" smtClean="0"/>
              <a:t>Then a</a:t>
            </a:r>
            <a:r>
              <a:rPr lang="en-US" baseline="-25000" dirty="0"/>
              <a:t>m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)=</a:t>
            </a:r>
            <a:r>
              <a:rPr lang="en-US" dirty="0" err="1" smtClean="0"/>
              <a:t>x</a:t>
            </a:r>
            <a:r>
              <a:rPr lang="en-US" dirty="0" err="1" smtClean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b="1" dirty="0" err="1" smtClean="0">
                <a:sym typeface="Wingdings"/>
              </a:rPr>
              <a:t>w</a:t>
            </a:r>
            <a:r>
              <a:rPr lang="en-US" b="1" baseline="-25000" dirty="0" err="1" smtClean="0">
                <a:sym typeface="Wingdings"/>
              </a:rPr>
              <a:t>m</a:t>
            </a:r>
            <a:r>
              <a:rPr lang="en-US" dirty="0" smtClean="0">
                <a:sym typeface="Wingdings"/>
              </a:rPr>
              <a:t> – the </a:t>
            </a:r>
            <a:r>
              <a:rPr lang="en-US" b="1" dirty="0" smtClean="0">
                <a:sym typeface="Wingdings"/>
              </a:rPr>
              <a:t>projection</a:t>
            </a:r>
            <a:r>
              <a:rPr lang="en-US" dirty="0" smtClean="0">
                <a:sym typeface="Wingdings"/>
              </a:rPr>
              <a:t> of </a:t>
            </a:r>
            <a:r>
              <a:rPr lang="en-US" b="1" dirty="0" smtClean="0">
                <a:sym typeface="Wingdings"/>
              </a:rPr>
              <a:t>x</a:t>
            </a:r>
            <a:r>
              <a:rPr lang="en-US" dirty="0" smtClean="0">
                <a:sym typeface="Wingdings"/>
              </a:rPr>
              <a:t> onto </a:t>
            </a:r>
            <a:r>
              <a:rPr lang="en-US" b="1" dirty="0" err="1" smtClean="0">
                <a:sym typeface="Wingdings"/>
              </a:rPr>
              <a:t>w</a:t>
            </a:r>
            <a:r>
              <a:rPr lang="en-US" b="1" baseline="-25000" dirty="0" err="1">
                <a:sym typeface="Wingdings"/>
              </a:rPr>
              <a:t>m</a:t>
            </a:r>
            <a:endParaRPr lang="en-US" b="1" baseline="-25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Component Analysis</a:t>
            </a:r>
            <a:endParaRPr lang="en-US" dirty="0"/>
          </a:p>
        </p:txBody>
      </p:sp>
      <p:grpSp>
        <p:nvGrpSpPr>
          <p:cNvPr id="74" name="Group 73"/>
          <p:cNvGrpSpPr/>
          <p:nvPr/>
        </p:nvGrpSpPr>
        <p:grpSpPr>
          <a:xfrm>
            <a:off x="3011780" y="4055608"/>
            <a:ext cx="3187865" cy="2214171"/>
            <a:chOff x="2150156" y="3326446"/>
            <a:chExt cx="3187865" cy="2214171"/>
          </a:xfrm>
        </p:grpSpPr>
        <p:sp>
          <p:nvSpPr>
            <p:cNvPr id="21" name="TextBox 20"/>
            <p:cNvSpPr txBox="1"/>
            <p:nvPr/>
          </p:nvSpPr>
          <p:spPr>
            <a:xfrm>
              <a:off x="2150156" y="5078952"/>
              <a:ext cx="542769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x1</a:t>
              </a:r>
              <a:endParaRPr lang="en-US" sz="24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450817" y="5078952"/>
              <a:ext cx="542769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x2</a:t>
              </a:r>
              <a:endParaRPr lang="en-US" sz="2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15568" y="5078952"/>
              <a:ext cx="542769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x3</a:t>
              </a:r>
              <a:endParaRPr lang="en-US" sz="2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540189" y="4189712"/>
              <a:ext cx="71473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h1</a:t>
              </a:r>
              <a:endParaRPr lang="en-US" sz="24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936861" y="4189712"/>
              <a:ext cx="668852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h2</a:t>
              </a:r>
              <a:endParaRPr lang="en-US" sz="2400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229840" y="3326446"/>
              <a:ext cx="542769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x1</a:t>
              </a:r>
              <a:endParaRPr lang="en-US" sz="24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530501" y="3326446"/>
              <a:ext cx="542769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x2</a:t>
              </a:r>
              <a:endParaRPr lang="en-US" sz="24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795252" y="3326446"/>
              <a:ext cx="542769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x3</a:t>
              </a:r>
              <a:endParaRPr lang="en-US" sz="2400" dirty="0"/>
            </a:p>
          </p:txBody>
        </p:sp>
        <p:cxnSp>
          <p:nvCxnSpPr>
            <p:cNvPr id="51" name="Straight Connector 50"/>
            <p:cNvCxnSpPr>
              <a:stCxn id="21" idx="0"/>
              <a:endCxn id="24" idx="2"/>
            </p:cNvCxnSpPr>
            <p:nvPr/>
          </p:nvCxnSpPr>
          <p:spPr>
            <a:xfrm flipV="1">
              <a:off x="2421541" y="4651377"/>
              <a:ext cx="476013" cy="4275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24" idx="2"/>
              <a:endCxn id="22" idx="0"/>
            </p:cNvCxnSpPr>
            <p:nvPr/>
          </p:nvCxnSpPr>
          <p:spPr>
            <a:xfrm>
              <a:off x="2897554" y="4651377"/>
              <a:ext cx="824648" cy="4275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23" idx="0"/>
              <a:endCxn id="24" idx="2"/>
            </p:cNvCxnSpPr>
            <p:nvPr/>
          </p:nvCxnSpPr>
          <p:spPr>
            <a:xfrm flipH="1" flipV="1">
              <a:off x="2897554" y="4651377"/>
              <a:ext cx="2089399" cy="4275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21" idx="0"/>
              <a:endCxn id="25" idx="2"/>
            </p:cNvCxnSpPr>
            <p:nvPr/>
          </p:nvCxnSpPr>
          <p:spPr>
            <a:xfrm flipV="1">
              <a:off x="2421541" y="4651377"/>
              <a:ext cx="1849746" cy="42757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22" idx="0"/>
            </p:cNvCxnSpPr>
            <p:nvPr/>
          </p:nvCxnSpPr>
          <p:spPr>
            <a:xfrm flipV="1">
              <a:off x="3722202" y="4651377"/>
              <a:ext cx="549085" cy="42757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stCxn id="23" idx="0"/>
              <a:endCxn id="25" idx="2"/>
            </p:cNvCxnSpPr>
            <p:nvPr/>
          </p:nvCxnSpPr>
          <p:spPr>
            <a:xfrm flipH="1" flipV="1">
              <a:off x="4271287" y="4651377"/>
              <a:ext cx="715666" cy="42757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>
              <a:endCxn id="46" idx="2"/>
            </p:cNvCxnSpPr>
            <p:nvPr/>
          </p:nvCxnSpPr>
          <p:spPr>
            <a:xfrm flipH="1" flipV="1">
              <a:off x="2501225" y="3788111"/>
              <a:ext cx="271384" cy="4016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endCxn id="47" idx="2"/>
            </p:cNvCxnSpPr>
            <p:nvPr/>
          </p:nvCxnSpPr>
          <p:spPr>
            <a:xfrm flipV="1">
              <a:off x="2772609" y="3788111"/>
              <a:ext cx="1029277" cy="4016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endCxn id="48" idx="2"/>
            </p:cNvCxnSpPr>
            <p:nvPr/>
          </p:nvCxnSpPr>
          <p:spPr>
            <a:xfrm flipV="1">
              <a:off x="2692925" y="3788111"/>
              <a:ext cx="2373712" cy="4016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stCxn id="25" idx="0"/>
            </p:cNvCxnSpPr>
            <p:nvPr/>
          </p:nvCxnSpPr>
          <p:spPr>
            <a:xfrm flipH="1" flipV="1">
              <a:off x="2540189" y="3788111"/>
              <a:ext cx="1731098" cy="4016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>
              <a:stCxn id="25" idx="0"/>
            </p:cNvCxnSpPr>
            <p:nvPr/>
          </p:nvCxnSpPr>
          <p:spPr>
            <a:xfrm flipH="1" flipV="1">
              <a:off x="3722202" y="3788111"/>
              <a:ext cx="549085" cy="4016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25" idx="0"/>
              <a:endCxn id="48" idx="2"/>
            </p:cNvCxnSpPr>
            <p:nvPr/>
          </p:nvCxnSpPr>
          <p:spPr>
            <a:xfrm flipV="1">
              <a:off x="4271287" y="3788111"/>
              <a:ext cx="795350" cy="4016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68702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Subspace Projection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186383"/>
          </a:xfrm>
        </p:spPr>
        <p:txBody>
          <a:bodyPr/>
          <a:lstStyle/>
          <a:p>
            <a:r>
              <a:rPr lang="en-US" dirty="0" smtClean="0"/>
              <a:t>Let </a:t>
            </a:r>
            <a:r>
              <a:rPr lang="en-US" b="1" dirty="0" smtClean="0"/>
              <a:t>W</a:t>
            </a:r>
            <a:r>
              <a:rPr lang="en-US" baseline="-25000" dirty="0" smtClean="0"/>
              <a:t>(</a:t>
            </a:r>
            <a:r>
              <a:rPr lang="en-US" baseline="-25000" dirty="0" err="1" smtClean="0"/>
              <a:t>mxn</a:t>
            </a:r>
            <a:r>
              <a:rPr lang="en-US" baseline="-25000" dirty="0" smtClean="0"/>
              <a:t>)</a:t>
            </a:r>
            <a:r>
              <a:rPr lang="en-US" dirty="0" smtClean="0"/>
              <a:t> be the matrix where row </a:t>
            </a:r>
            <a:r>
              <a:rPr lang="en-US" dirty="0" err="1" smtClean="0"/>
              <a:t>i</a:t>
            </a:r>
            <a:r>
              <a:rPr lang="en-US" dirty="0" smtClean="0"/>
              <a:t> = </a:t>
            </a:r>
            <a:r>
              <a:rPr lang="en-US" b="1" dirty="0" err="1" smtClean="0"/>
              <a:t>w</a:t>
            </a:r>
            <a:r>
              <a:rPr lang="en-US" b="1" baseline="-25000" dirty="0" err="1" smtClean="0"/>
              <a:t>i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Then the hidden layer maps input </a:t>
            </a:r>
            <a:r>
              <a:rPr lang="en-US" b="1" dirty="0" smtClean="0"/>
              <a:t>x</a:t>
            </a:r>
            <a:r>
              <a:rPr lang="en-US" dirty="0" smtClean="0"/>
              <a:t> to vector </a:t>
            </a:r>
            <a:r>
              <a:rPr lang="en-US" b="1" dirty="0" err="1" smtClean="0"/>
              <a:t>Wx</a:t>
            </a:r>
            <a:r>
              <a:rPr lang="en-US" baseline="30000" dirty="0" err="1" smtClean="0"/>
              <a:t>T</a:t>
            </a:r>
            <a:endParaRPr lang="en-US" baseline="30000" dirty="0" smtClean="0"/>
          </a:p>
          <a:p>
            <a:r>
              <a:rPr lang="en-US" dirty="0" smtClean="0"/>
              <a:t>Projection onto linear subspace spanned by row vectors.</a:t>
            </a:r>
          </a:p>
          <a:p>
            <a:r>
              <a:rPr lang="en-US" dirty="0" smtClean="0"/>
              <a:t>For M =1, n=2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Component Analysis</a:t>
            </a:r>
            <a:endParaRPr lang="en-US" dirty="0"/>
          </a:p>
        </p:txBody>
      </p:sp>
      <p:pic>
        <p:nvPicPr>
          <p:cNvPr id="5" name="Picture 4" descr="Figure12-2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3300" y="3182260"/>
            <a:ext cx="3455728" cy="33913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145382" y="3788256"/>
            <a:ext cx="16421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702858" y="4553800"/>
            <a:ext cx="16421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24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Length Constraint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32372" y="1447799"/>
            <a:ext cx="8254428" cy="4996457"/>
          </a:xfrm>
        </p:spPr>
        <p:txBody>
          <a:bodyPr/>
          <a:lstStyle/>
          <a:p>
            <a:r>
              <a:rPr lang="en-US" dirty="0" smtClean="0"/>
              <a:t>Many weight vectors with equivalent reconstruction error.</a:t>
            </a:r>
          </a:p>
          <a:p>
            <a:r>
              <a:rPr lang="en-US" dirty="0" smtClean="0"/>
              <a:t>Impose normalization constraint: ||</a:t>
            </a:r>
            <a:r>
              <a:rPr lang="en-US" b="1" dirty="0" err="1" smtClean="0"/>
              <a:t>w</a:t>
            </a:r>
            <a:r>
              <a:rPr lang="en-US" b="1" baseline="-25000" dirty="0" err="1" smtClean="0"/>
              <a:t>i</a:t>
            </a:r>
            <a:r>
              <a:rPr lang="en-US" dirty="0" smtClean="0"/>
              <a:t>||=1 for </a:t>
            </a:r>
            <a:r>
              <a:rPr lang="en-US" dirty="0" err="1" smtClean="0"/>
              <a:t>i</a:t>
            </a:r>
            <a:r>
              <a:rPr lang="en-US" dirty="0" smtClean="0"/>
              <a:t>=1,..M</a:t>
            </a:r>
          </a:p>
          <a:p>
            <a:pPr lvl="1"/>
            <a:r>
              <a:rPr lang="en-US" dirty="0" smtClean="0"/>
              <a:t>No loss of generality</a:t>
            </a:r>
          </a:p>
          <a:p>
            <a:r>
              <a:rPr lang="en-US" dirty="0" smtClean="0"/>
              <a:t>Closed-form solution given </a:t>
            </a:r>
            <a:r>
              <a:rPr lang="en-US" i="1" dirty="0" smtClean="0"/>
              <a:t>sample covariance matrix </a:t>
            </a:r>
            <a:r>
              <a:rPr lang="en-US" dirty="0" smtClean="0"/>
              <a:t>S</a:t>
            </a:r>
          </a:p>
          <a:p>
            <a:pPr lvl="1"/>
            <a:r>
              <a:rPr lang="en-US" dirty="0" err="1" smtClean="0"/>
              <a:t>S</a:t>
            </a:r>
            <a:r>
              <a:rPr lang="en-US" baseline="-25000" dirty="0" err="1" smtClean="0"/>
              <a:t>ij</a:t>
            </a:r>
            <a:r>
              <a:rPr lang="en-US" dirty="0" smtClean="0"/>
              <a:t> = Covariance(column </a:t>
            </a:r>
            <a:r>
              <a:rPr lang="en-US" dirty="0" err="1" smtClean="0"/>
              <a:t>i</a:t>
            </a:r>
            <a:r>
              <a:rPr lang="en-US" dirty="0" smtClean="0"/>
              <a:t>, column j)</a:t>
            </a:r>
          </a:p>
          <a:p>
            <a:r>
              <a:rPr lang="en-US" b="1" dirty="0" smtClean="0"/>
              <a:t>Theorem</a:t>
            </a:r>
            <a:r>
              <a:rPr lang="en-US" dirty="0" smtClean="0"/>
              <a:t> Given </a:t>
            </a:r>
            <a:r>
              <a:rPr lang="en-US" i="1" dirty="0" smtClean="0"/>
              <a:t>m</a:t>
            </a:r>
            <a:r>
              <a:rPr lang="en-US" dirty="0" smtClean="0"/>
              <a:t> hidden units, the weight vectors that minimize reconstruction error are the first </a:t>
            </a:r>
            <a:r>
              <a:rPr lang="en-US" i="1" dirty="0" smtClean="0"/>
              <a:t>m</a:t>
            </a:r>
            <a:r>
              <a:rPr lang="en-US" dirty="0" smtClean="0"/>
              <a:t> eigenvectors of S.</a:t>
            </a:r>
          </a:p>
          <a:p>
            <a:r>
              <a:rPr lang="en-US" dirty="0" smtClean="0"/>
              <a:t>First eigenvector Su</a:t>
            </a:r>
            <a:r>
              <a:rPr lang="en-US" baseline="-25000" dirty="0" smtClean="0"/>
              <a:t>1</a:t>
            </a:r>
            <a:r>
              <a:rPr lang="en-US" dirty="0" smtClean="0"/>
              <a:t> = u</a:t>
            </a:r>
            <a:r>
              <a:rPr lang="en-US" baseline="-25000" dirty="0" smtClean="0"/>
              <a:t>1</a:t>
            </a:r>
            <a:r>
              <a:rPr lang="en-US" dirty="0" smtClean="0"/>
              <a:t>λ</a:t>
            </a:r>
            <a:r>
              <a:rPr lang="en-US" baseline="-25000" dirty="0" smtClean="0"/>
              <a:t>1</a:t>
            </a:r>
            <a:r>
              <a:rPr lang="en-US" dirty="0" smtClean="0"/>
              <a:t> where  λ</a:t>
            </a:r>
            <a:r>
              <a:rPr lang="en-US" baseline="-25000" dirty="0" smtClean="0"/>
              <a:t>1</a:t>
            </a:r>
            <a:r>
              <a:rPr lang="en-US" dirty="0" smtClean="0"/>
              <a:t> is the biggest eigenvalue</a:t>
            </a:r>
          </a:p>
          <a:p>
            <a:r>
              <a:rPr lang="en-US" dirty="0" smtClean="0"/>
              <a:t>Second eigenvector Su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u</a:t>
            </a:r>
            <a:r>
              <a:rPr lang="en-US" baseline="-25000" dirty="0" smtClean="0"/>
              <a:t>2</a:t>
            </a:r>
            <a:r>
              <a:rPr lang="en-US" dirty="0" smtClean="0"/>
              <a:t>λ</a:t>
            </a:r>
            <a:r>
              <a:rPr lang="en-US" baseline="-25000" dirty="0" smtClean="0"/>
              <a:t>2</a:t>
            </a:r>
            <a:r>
              <a:rPr lang="en-US" dirty="0" smtClean="0"/>
              <a:t>  has 2</a:t>
            </a:r>
            <a:r>
              <a:rPr lang="en-US" baseline="30000" dirty="0" smtClean="0"/>
              <a:t>nd</a:t>
            </a:r>
            <a:r>
              <a:rPr lang="en-US" dirty="0" smtClean="0"/>
              <a:t> biggest value λ</a:t>
            </a:r>
            <a:r>
              <a:rPr lang="en-US" baseline="-25000" dirty="0" smtClean="0"/>
              <a:t>2</a:t>
            </a:r>
            <a:r>
              <a:rPr lang="en-US" dirty="0" smtClean="0"/>
              <a:t>&lt;λ</a:t>
            </a:r>
            <a:r>
              <a:rPr lang="en-US" baseline="-25000" dirty="0" smtClean="0"/>
              <a:t>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Component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217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 Reconstruction Example</a:t>
            </a:r>
            <a:endParaRPr lang="en-US" dirty="0"/>
          </a:p>
        </p:txBody>
      </p:sp>
      <p:pic>
        <p:nvPicPr>
          <p:cNvPr id="5" name="Content Placeholder 4" descr="Figure12-5.pdf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2790" b="-22790"/>
          <a:stretch>
            <a:fillRect/>
          </a:stretch>
        </p:blipFill>
        <p:spPr>
          <a:xfrm>
            <a:off x="914400" y="626625"/>
            <a:ext cx="7300225" cy="2975488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Component Analysis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1000" y="3405863"/>
            <a:ext cx="776919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 smtClean="0">
                <a:latin typeface="+mn-lt"/>
              </a:rPr>
              <a:t>PCA reconstruction = mean + sum of eigenvectors</a:t>
            </a:r>
          </a:p>
          <a:p>
            <a:pPr marL="742950" lvl="1" indent="-285750">
              <a:buFont typeface="Arial"/>
              <a:buChar char="•"/>
            </a:pPr>
            <a:r>
              <a:rPr lang="en-US" sz="2800" dirty="0" smtClean="0">
                <a:latin typeface="+mn-lt"/>
              </a:rPr>
              <a:t>performed by hidden-to-output layer</a:t>
            </a:r>
            <a:endParaRPr lang="en-US" sz="2800" dirty="0">
              <a:latin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2800" dirty="0" smtClean="0">
                <a:latin typeface="+mn-lt"/>
              </a:rPr>
              <a:t>As hidden dimensions M are </a:t>
            </a:r>
            <a:r>
              <a:rPr lang="en-US" sz="2800" dirty="0">
                <a:latin typeface="+mn-lt"/>
              </a:rPr>
              <a:t>increased, </a:t>
            </a:r>
            <a:r>
              <a:rPr lang="en-US" sz="2800" dirty="0" smtClean="0">
                <a:latin typeface="+mn-lt"/>
              </a:rPr>
              <a:t>the PCA </a:t>
            </a:r>
            <a:r>
              <a:rPr lang="en-US" sz="2800" dirty="0">
                <a:latin typeface="+mn-lt"/>
              </a:rPr>
              <a:t>reconstruction becomes more </a:t>
            </a:r>
            <a:r>
              <a:rPr lang="en-US" sz="2800" dirty="0" smtClean="0">
                <a:latin typeface="+mn-lt"/>
              </a:rPr>
              <a:t>accurate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>
                <a:latin typeface="+mn-lt"/>
              </a:rPr>
              <a:t>#of input features </a:t>
            </a:r>
            <a:r>
              <a:rPr lang="en-US" sz="2800" dirty="0">
                <a:latin typeface="+mn-lt"/>
              </a:rPr>
              <a:t>(pixels) </a:t>
            </a:r>
            <a:r>
              <a:rPr lang="en-US" sz="2800" dirty="0" smtClean="0">
                <a:latin typeface="+mn-lt"/>
              </a:rPr>
              <a:t>= 784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>
                <a:latin typeface="+mn-lt"/>
              </a:rPr>
              <a:t>with M =250 </a:t>
            </a:r>
            <a:r>
              <a:rPr lang="en-US" sz="2800" dirty="0">
                <a:latin typeface="+mn-lt"/>
              </a:rPr>
              <a:t>quite good </a:t>
            </a:r>
            <a:r>
              <a:rPr lang="en-US" sz="2800" dirty="0" smtClean="0">
                <a:latin typeface="+mn-lt"/>
              </a:rPr>
              <a:t>reconstruction</a:t>
            </a:r>
            <a:endParaRPr lang="en-US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64065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Learned Eigenvectors: Digit Example</a:t>
            </a:r>
            <a:endParaRPr lang="en-US" dirty="0"/>
          </a:p>
        </p:txBody>
      </p:sp>
      <p:pic>
        <p:nvPicPr>
          <p:cNvPr id="5" name="Content Placeholder 4" descr="Figure12-3.pdf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8028" b="-38028"/>
          <a:stretch>
            <a:fillRect/>
          </a:stretch>
        </p:blipFill>
        <p:spPr>
          <a:xfrm>
            <a:off x="914400" y="1447800"/>
            <a:ext cx="5936000" cy="3491765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Component Analysis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1675237"/>
            <a:ext cx="693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Blue = positive, yellow = negative</a:t>
            </a:r>
            <a:endParaRPr lang="en-US" sz="2400" dirty="0"/>
          </a:p>
        </p:txBody>
      </p:sp>
      <p:pic>
        <p:nvPicPr>
          <p:cNvPr id="8" name="Picture 7" descr="Figure12-4a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377" y="3430689"/>
            <a:ext cx="4042649" cy="3017752"/>
          </a:xfrm>
          <a:prstGeom prst="rect">
            <a:avLst/>
          </a:prstGeom>
        </p:spPr>
      </p:pic>
      <p:pic>
        <p:nvPicPr>
          <p:cNvPr id="9" name="Picture 8" descr="Figure12-4b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3729" y="3492954"/>
            <a:ext cx="3866998" cy="2886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494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Eigenfaces</a:t>
            </a:r>
            <a:endParaRPr lang="en-US" dirty="0"/>
          </a:p>
        </p:txBody>
      </p:sp>
      <p:pic>
        <p:nvPicPr>
          <p:cNvPr id="5" name="Content Placeholder 4" descr="kirby_sirovich_eigenfaces.pdf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4612" r="-74612"/>
          <a:stretch>
            <a:fillRect/>
          </a:stretch>
        </p:blipFill>
        <p:spPr/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Component Analysis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8326" y="1850866"/>
            <a:ext cx="2526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en.wikipedia.org</a:t>
            </a:r>
            <a:r>
              <a:rPr lang="en-US" dirty="0"/>
              <a:t>/wiki/</a:t>
            </a:r>
            <a:r>
              <a:rPr lang="en-US" dirty="0" err="1"/>
              <a:t>Eigenface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729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Preprocessing: Whitening</a:t>
            </a:r>
            <a:endParaRPr lang="en-US" dirty="0"/>
          </a:p>
        </p:txBody>
      </p:sp>
      <p:pic>
        <p:nvPicPr>
          <p:cNvPr id="5" name="Content Placeholder 4" descr="pca-remove-corr.png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812" r="-29812"/>
          <a:stretch>
            <a:fillRect/>
          </a:stretch>
        </p:blipFill>
        <p:spPr>
          <a:xfrm>
            <a:off x="2589843" y="1473911"/>
            <a:ext cx="7772400" cy="457200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Component Analysis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7256" y="1580667"/>
            <a:ext cx="35805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+mn-lt"/>
              </a:rPr>
              <a:t>Let </a:t>
            </a:r>
            <a:r>
              <a:rPr lang="en-US" sz="2400" i="1" dirty="0" smtClean="0">
                <a:latin typeface="+mn-lt"/>
              </a:rPr>
              <a:t>m= n</a:t>
            </a:r>
            <a:r>
              <a:rPr lang="en-US" sz="2400" dirty="0" smtClean="0">
                <a:latin typeface="+mn-lt"/>
              </a:rPr>
              <a:t>, i.e. #principal components = number of input features.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+mn-lt"/>
              </a:rPr>
              <a:t>Then PCA changes basis so that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 smtClean="0">
                <a:latin typeface="+mn-lt"/>
              </a:rPr>
              <a:t>Each column has mean 0 and standard deviation 1.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 smtClean="0">
                <a:latin typeface="+mn-lt"/>
              </a:rPr>
              <a:t>All </a:t>
            </a:r>
            <a:r>
              <a:rPr lang="en-US" sz="2400" dirty="0" err="1" smtClean="0">
                <a:latin typeface="+mn-lt"/>
              </a:rPr>
              <a:t>covariances</a:t>
            </a:r>
            <a:r>
              <a:rPr lang="en-US" sz="2400" dirty="0" smtClean="0">
                <a:latin typeface="+mn-lt"/>
              </a:rPr>
              <a:t> are 0.</a:t>
            </a: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15845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296900"/>
            <a:ext cx="7772400" cy="4952790"/>
          </a:xfrm>
        </p:spPr>
        <p:txBody>
          <a:bodyPr/>
          <a:lstStyle/>
          <a:p>
            <a:r>
              <a:rPr lang="en-US" sz="2200" dirty="0" smtClean="0"/>
              <a:t>General intuition for latent feature learning: A small set of unobserved features explains correlations among observed features.</a:t>
            </a:r>
          </a:p>
          <a:p>
            <a:r>
              <a:rPr lang="en-US" sz="2200" dirty="0" smtClean="0"/>
              <a:t>Can often think of unobserved features as unobserved causes.</a:t>
            </a:r>
          </a:p>
          <a:p>
            <a:r>
              <a:rPr lang="en-US" sz="2200" dirty="0" smtClean="0"/>
              <a:t>Finding a small set of explanatory features -&gt; dimensionality reduction.</a:t>
            </a:r>
          </a:p>
          <a:p>
            <a:r>
              <a:rPr lang="en-US" sz="2200" dirty="0" smtClean="0"/>
              <a:t>Explanatory = conditional on latent features, observed features are (nearly) independent.</a:t>
            </a:r>
          </a:p>
          <a:p>
            <a:r>
              <a:rPr lang="en-US" sz="2200" dirty="0" smtClean="0"/>
              <a:t>Can visualize as merging feature columns.</a:t>
            </a:r>
          </a:p>
          <a:p>
            <a:r>
              <a:rPr lang="en-US" sz="2200" dirty="0" smtClean="0"/>
              <a:t>Can </a:t>
            </a:r>
            <a:r>
              <a:rPr lang="en-US" sz="2200" dirty="0" smtClean="0"/>
              <a:t>visualize as merging rows. </a:t>
            </a:r>
            <a:endParaRPr lang="en-US" sz="2200" dirty="0" smtClean="0"/>
          </a:p>
          <a:p>
            <a:r>
              <a:rPr lang="en-US" sz="2200" dirty="0" err="1" smtClean="0"/>
              <a:t>Autoencoders</a:t>
            </a:r>
            <a:r>
              <a:rPr lang="en-US" sz="2200" dirty="0" smtClean="0"/>
              <a:t> reduce dimensionality by reconstructing input from small number of hidden units</a:t>
            </a:r>
          </a:p>
          <a:p>
            <a:r>
              <a:rPr lang="en-US" sz="2200" dirty="0" smtClean="0"/>
              <a:t>Principal Component Analysis projects input to m-dimensional subspace.</a:t>
            </a:r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 Analysis: Goals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351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Latent Feature Learning: 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3050" lvl="1" indent="-273050">
              <a:spcBef>
                <a:spcPts val="575"/>
              </a:spcBef>
              <a:buClr>
                <a:schemeClr val="accent1"/>
              </a:buClr>
            </a:pPr>
            <a:r>
              <a:rPr lang="en-US" sz="2800" dirty="0" smtClean="0"/>
              <a:t>Discover new features/basis functions</a:t>
            </a:r>
          </a:p>
          <a:p>
            <a:pPr marL="273050" lvl="1" indent="-273050">
              <a:spcBef>
                <a:spcPts val="575"/>
              </a:spcBef>
              <a:buClr>
                <a:schemeClr val="accent1"/>
              </a:buClr>
            </a:pPr>
            <a:r>
              <a:rPr lang="en-US" sz="2800" dirty="0" smtClean="0"/>
              <a:t>Dimensionality </a:t>
            </a:r>
            <a:r>
              <a:rPr lang="en-US" sz="2800" dirty="0"/>
              <a:t>reduction</a:t>
            </a:r>
            <a:r>
              <a:rPr lang="en-US" sz="2800" dirty="0" smtClean="0"/>
              <a:t>.</a:t>
            </a:r>
          </a:p>
          <a:p>
            <a:pPr marL="273050" lvl="1" indent="-273050">
              <a:spcBef>
                <a:spcPts val="575"/>
              </a:spcBef>
              <a:buClr>
                <a:schemeClr val="accent1"/>
              </a:buClr>
            </a:pPr>
            <a:r>
              <a:rPr lang="en-US" sz="2800" dirty="0"/>
              <a:t>Eliminate redundancies among features</a:t>
            </a:r>
            <a:r>
              <a:rPr lang="en-US" sz="2800" dirty="0" smtClean="0"/>
              <a:t>.</a:t>
            </a:r>
            <a:endParaRPr lang="en-US" sz="2800" dirty="0"/>
          </a:p>
          <a:p>
            <a:r>
              <a:rPr lang="en-US" sz="2800" dirty="0" smtClean="0"/>
              <a:t>Can </a:t>
            </a:r>
            <a:r>
              <a:rPr lang="en-US" sz="2800" dirty="0" smtClean="0"/>
              <a:t>help with missing </a:t>
            </a:r>
            <a:r>
              <a:rPr lang="en-US" sz="2800" dirty="0" smtClean="0"/>
              <a:t>data.</a:t>
            </a:r>
            <a:endParaRPr lang="en-US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582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Cognitive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brain infers latent structure all the time.</a:t>
            </a:r>
          </a:p>
          <a:p>
            <a:r>
              <a:rPr lang="en-US" dirty="0" smtClean="0"/>
              <a:t>Example: from retina  activation (rods and cones), infer 3-D scene in front of me.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661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Observed to Unobserved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2642" y="1447800"/>
            <a:ext cx="8234158" cy="2437824"/>
          </a:xfrm>
        </p:spPr>
        <p:txBody>
          <a:bodyPr/>
          <a:lstStyle/>
          <a:p>
            <a:r>
              <a:rPr lang="en-US" dirty="0" smtClean="0"/>
              <a:t>Skeptical Question:</a:t>
            </a:r>
          </a:p>
          <a:p>
            <a:pPr lvl="1"/>
            <a:r>
              <a:rPr lang="en-US" dirty="0" smtClean="0"/>
              <a:t>How can we learn about what is unobserved from what is observed?</a:t>
            </a:r>
          </a:p>
          <a:p>
            <a:pPr lvl="1"/>
            <a:r>
              <a:rPr lang="en-US" dirty="0" err="1" smtClean="0"/>
              <a:t>Identifiability</a:t>
            </a:r>
            <a:r>
              <a:rPr lang="en-US" dirty="0" smtClean="0"/>
              <a:t>?</a:t>
            </a:r>
          </a:p>
          <a:p>
            <a:r>
              <a:rPr lang="en-US" dirty="0" smtClean="0"/>
              <a:t>Answer: We need assumptions about the relationship between observed and unobserved features.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410805" y="4577240"/>
            <a:ext cx="435636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X1</a:t>
            </a:r>
            <a:endParaRPr lang="en-US" sz="1600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217350" y="4577240"/>
            <a:ext cx="492643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X 2</a:t>
            </a:r>
            <a:endParaRPr lang="en-US" sz="1600" dirty="0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069271" y="4577240"/>
            <a:ext cx="492643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X 3</a:t>
            </a:r>
            <a:endParaRPr lang="en-US" sz="1600" dirty="0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846441" y="5526404"/>
            <a:ext cx="424115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Z1</a:t>
            </a:r>
            <a:endParaRPr lang="en-US" sz="1600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4876800" y="4401192"/>
            <a:ext cx="2435663" cy="700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Observed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 Features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4220161" y="5472166"/>
            <a:ext cx="3920356" cy="700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Unobserved/Latent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 Features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2709993" y="5526404"/>
            <a:ext cx="424115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Z2</a:t>
            </a:r>
            <a:endParaRPr lang="en-US" sz="1600" dirty="0"/>
          </a:p>
        </p:txBody>
      </p:sp>
      <p:sp>
        <p:nvSpPr>
          <p:cNvPr id="16" name="Down Arrow 15"/>
          <p:cNvSpPr/>
          <p:nvPr/>
        </p:nvSpPr>
        <p:spPr>
          <a:xfrm>
            <a:off x="2363800" y="5101226"/>
            <a:ext cx="283328" cy="37094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2679508" y="4978669"/>
            <a:ext cx="2076385" cy="700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Assumptions</a:t>
            </a:r>
          </a:p>
        </p:txBody>
      </p:sp>
    </p:spTree>
    <p:extLst>
      <p:ext uri="{BB962C8B-B14F-4D97-AF65-F5344CB8AC3E}">
        <p14:creationId xmlns:p14="http://schemas.microsoft.com/office/powerpoint/2010/main" val="1122881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725" y="2449744"/>
            <a:ext cx="7772400" cy="1143000"/>
          </a:xfrm>
        </p:spPr>
        <p:txBody>
          <a:bodyPr/>
          <a:lstStyle/>
          <a:p>
            <a:r>
              <a:rPr lang="en-US" dirty="0" smtClean="0"/>
              <a:t>Assumptions for Learning Latent Structure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892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725" y="2449744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Assumption 1: The Common Cause Principle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Component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504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sicPresentation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BasicPresentation.potx</Template>
  <TotalTime>946</TotalTime>
  <Words>1979</Words>
  <Application>Microsoft Macintosh PowerPoint</Application>
  <PresentationFormat>On-screen Show (4:3)</PresentationFormat>
  <Paragraphs>382</Paragraphs>
  <Slides>39</Slides>
  <Notes>15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BasicPresentation</vt:lpstr>
      <vt:lpstr>Component Analysis</vt:lpstr>
      <vt:lpstr>Overview</vt:lpstr>
      <vt:lpstr>Component Analysis Examples</vt:lpstr>
      <vt:lpstr>Component Analysis: Goals</vt:lpstr>
      <vt:lpstr>Latent Feature Learning: Motivation</vt:lpstr>
      <vt:lpstr>Cognitive Science</vt:lpstr>
      <vt:lpstr>From Observed to Unobserved</vt:lpstr>
      <vt:lpstr>Assumptions for Learning Latent Structure</vt:lpstr>
      <vt:lpstr>Assumption 1: The Common Cause Principle</vt:lpstr>
      <vt:lpstr>Reichenbach’s Common Cause Principle (1956)</vt:lpstr>
      <vt:lpstr>Graphical Models Version</vt:lpstr>
      <vt:lpstr>Intuitive Examples</vt:lpstr>
      <vt:lpstr>Statistical Consequences</vt:lpstr>
      <vt:lpstr>Multiple Common Causes</vt:lpstr>
      <vt:lpstr>Hierarchical Version</vt:lpstr>
      <vt:lpstr>Assumption 2: Low-Dimensionality</vt:lpstr>
      <vt:lpstr>Latent Feature Dimensionality</vt:lpstr>
      <vt:lpstr>More Examples</vt:lpstr>
      <vt:lpstr>Consequence: Dimensionality Reduction</vt:lpstr>
      <vt:lpstr>Dimensionality Reduction</vt:lpstr>
      <vt:lpstr>The curse of dimensionality</vt:lpstr>
      <vt:lpstr>Dimensionality Reduction Techniques</vt:lpstr>
      <vt:lpstr>Assumption 3: Linearity</vt:lpstr>
      <vt:lpstr>Principal Component Assumption</vt:lpstr>
      <vt:lpstr>Consequences</vt:lpstr>
      <vt:lpstr>Neural net Auto-Encoders</vt:lpstr>
      <vt:lpstr>Auto-Association</vt:lpstr>
      <vt:lpstr>Deep Auto-Encoders</vt:lpstr>
      <vt:lpstr>Supervised Dimensionality Reduction</vt:lpstr>
      <vt:lpstr>Adding Dimensions</vt:lpstr>
      <vt:lpstr>Principal Component Analysis</vt:lpstr>
      <vt:lpstr>Projecting Input Vectors</vt:lpstr>
      <vt:lpstr>Subspace Projection</vt:lpstr>
      <vt:lpstr>Unit Length Constraint</vt:lpstr>
      <vt:lpstr>Digit Reconstruction Example</vt:lpstr>
      <vt:lpstr>Learned Eigenvectors: Digit Example</vt:lpstr>
      <vt:lpstr>Eigenfaces</vt:lpstr>
      <vt:lpstr>Preprocessing: Whitening</vt:lpstr>
      <vt:lpstr>Conclusion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Oliver Schulte</dc:creator>
  <cp:lastModifiedBy>Oliver Schulte</cp:lastModifiedBy>
  <cp:revision>171</cp:revision>
  <dcterms:created xsi:type="dcterms:W3CDTF">2014-01-15T17:08:49Z</dcterms:created>
  <dcterms:modified xsi:type="dcterms:W3CDTF">2017-11-24T00:56:20Z</dcterms:modified>
</cp:coreProperties>
</file>