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21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F3B91-F85D-B248-9AF5-1909BBFA2DC5}" type="datetimeFigureOut">
              <a:rPr lang="en-US" smtClean="0"/>
              <a:pPr/>
              <a:t>17-10-23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4EF4E-CA93-ED4F-BF08-65F125D955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776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1E128-8506-7C43-ABAC-0B919FE47743}" type="datetimeFigureOut">
              <a:rPr lang="en-US" smtClean="0"/>
              <a:pPr/>
              <a:t>17-10-23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00D86-F039-EC42-8630-CEEC8B777A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98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 learn 0 weights to break connections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67C16F-4ED9-F141-AC06-08C4DF4A92B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08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softplus</a:t>
            </a:r>
            <a:r>
              <a:rPr lang="en-US" dirty="0" smtClean="0"/>
              <a:t> is smooth version (integral of </a:t>
            </a:r>
            <a:r>
              <a:rPr lang="en-US" smtClean="0"/>
              <a:t>logistic function)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07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CA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6DB8-04AA-4240-996E-59DA1A5AF79F}" type="datetime1">
              <a:rPr lang="en-US" smtClean="0"/>
              <a:pPr/>
              <a:t>17-10-23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C09E-C479-9F4D-8826-A7B34FBC6437}" type="datetime1">
              <a:rPr lang="en-US" smtClean="0"/>
              <a:pPr/>
              <a:t>17-10-23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7797-894D-094B-8DA4-1DCA1D6ECA39}" type="datetime1">
              <a:rPr lang="en-US" smtClean="0"/>
              <a:pPr/>
              <a:t>17-10-23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9A6C-B01C-DB46-89D4-B2BA0B2D4344}" type="datetime1">
              <a:rPr lang="en-US" smtClean="0"/>
              <a:pPr/>
              <a:t>17-10-23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9D9F8-E4D8-114B-8F07-3AA0008FFB3C}" type="datetime1">
              <a:rPr lang="en-US" smtClean="0"/>
              <a:pPr/>
              <a:t>17-10-23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CA618-E21F-2947-925A-22F69CABA2D9}" type="datetime1">
              <a:rPr lang="en-US" smtClean="0"/>
              <a:pPr/>
              <a:t>17-10-23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3CC9-3584-6F42-B762-30707575C1AE}" type="datetime1">
              <a:rPr lang="en-US" smtClean="0"/>
              <a:pPr/>
              <a:t>17-10-23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0374-57D1-5049-ACC8-9BF0B3E4B53B}" type="datetime1">
              <a:rPr lang="en-US" smtClean="0"/>
              <a:pPr/>
              <a:t>17-10-23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312D-7C96-C94B-9103-63CB9A70E392}" type="datetime1">
              <a:rPr lang="en-US" smtClean="0"/>
              <a:pPr/>
              <a:t>17-10-23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B4B11-FFCA-554F-9931-34760E6081B2}" type="datetime1">
              <a:rPr lang="en-US" smtClean="0"/>
              <a:pPr/>
              <a:t>17-10-23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2F87E-4874-DA4B-8746-F0F35855B10D}" type="datetime1">
              <a:rPr lang="en-US" smtClean="0"/>
              <a:pPr/>
              <a:t>17-10-23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CA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CA" smtClean="0"/>
              <a:t>Click to edit Master text styles</a:t>
            </a:r>
          </a:p>
          <a:p>
            <a:pPr lvl="1" eaLnBrk="1" latinLnBrk="0" hangingPunct="1"/>
            <a:r>
              <a:rPr kumimoji="0" lang="en-CA" smtClean="0"/>
              <a:t>Second level</a:t>
            </a:r>
          </a:p>
          <a:p>
            <a:pPr lvl="2" eaLnBrk="1" latinLnBrk="0" hangingPunct="1"/>
            <a:r>
              <a:rPr kumimoji="0" lang="en-CA" smtClean="0"/>
              <a:t>Third level</a:t>
            </a:r>
          </a:p>
          <a:p>
            <a:pPr lvl="3" eaLnBrk="1" latinLnBrk="0" hangingPunct="1"/>
            <a:r>
              <a:rPr kumimoji="0" lang="en-CA" smtClean="0"/>
              <a:t>Fourth level</a:t>
            </a:r>
          </a:p>
          <a:p>
            <a:pPr lvl="4" eaLnBrk="1" latinLnBrk="0" hangingPunct="1"/>
            <a:r>
              <a:rPr kumimoji="0" lang="en-CA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64242" y="61531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695AFE-B155-E942-BA5B-147280665042}" type="datetime1">
              <a:rPr lang="en-US" smtClean="0"/>
              <a:pPr/>
              <a:t>17-10-23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898D379-3215-8949-9676-A9C60A9D30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769191" y="6210300"/>
            <a:ext cx="9176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84214CE-A4BC-EA43-95DF-54C52CE624FD}" type="slidenum">
              <a:rPr lang="en-US" sz="1400" smtClean="0"/>
              <a:pPr/>
              <a:t>‹#›</a:t>
            </a:fld>
            <a:r>
              <a:rPr lang="en-US" sz="1400" dirty="0" smtClean="0"/>
              <a:t>/13</a:t>
            </a:r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CMPT 726</a:t>
            </a:r>
          </a:p>
          <a:p>
            <a:r>
              <a:rPr lang="en-US" dirty="0" smtClean="0"/>
              <a:t>Machine Learning</a:t>
            </a:r>
          </a:p>
          <a:p>
            <a:r>
              <a:rPr lang="en-US" dirty="0" smtClean="0"/>
              <a:t>Oliver Schulte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Neural Network Architectures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255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RLUs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Gradients linear in input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avoids vanishing gradients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many units have 0 activation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avoids co-adaption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679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Vanishing Gradient Problem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Figure4-9.pd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451" r="-13451"/>
          <a:stretch>
            <a:fillRect/>
          </a:stretch>
        </p:blipFill>
        <p:spPr>
          <a:xfrm>
            <a:off x="914400" y="3101544"/>
            <a:ext cx="5464745" cy="321455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1119" y="1417638"/>
            <a:ext cx="79765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The sigmoid function becomes flat quickly away from 0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Recall that the gradient is multiplied by the derivative of the sigmoid function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In multiple layers, each layer adds a gradient multiplication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830411" y="3194484"/>
            <a:ext cx="1856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small gradient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29842" y="5710535"/>
            <a:ext cx="1856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small gradient</a:t>
            </a:r>
            <a:endParaRPr lang="en-US" sz="2400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579823" y="5839562"/>
            <a:ext cx="1347496" cy="1239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4876800" y="3194484"/>
            <a:ext cx="1798727" cy="2287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9607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Feed-Forward Networks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416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View of Basis Functions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88962" y="4748949"/>
            <a:ext cx="54276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x1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361511" y="4755270"/>
            <a:ext cx="54276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x2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334060" y="4761591"/>
            <a:ext cx="54276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x3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748927" y="4616651"/>
            <a:ext cx="377004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Input layer: observed inputs</a:t>
            </a:r>
          </a:p>
          <a:p>
            <a:r>
              <a:rPr lang="en-US" sz="2400" dirty="0" smtClean="0"/>
              <a:t>e.g. age, weight, games played...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388962" y="3895884"/>
            <a:ext cx="115085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x1 </a:t>
            </a:r>
            <a:r>
              <a:rPr lang="en-US" sz="2400" dirty="0" smtClean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400" dirty="0" smtClean="0"/>
              <a:t> x2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904280" y="3895884"/>
            <a:ext cx="115085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x2 </a:t>
            </a:r>
            <a:r>
              <a:rPr lang="en-US" sz="2400" dirty="0" smtClean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400" dirty="0" smtClean="0"/>
              <a:t> x3</a:t>
            </a:r>
            <a:endParaRPr lang="en-US" sz="2400" dirty="0"/>
          </a:p>
        </p:txBody>
      </p:sp>
      <p:cxnSp>
        <p:nvCxnSpPr>
          <p:cNvPr id="11" name="Straight Arrow Connector 10"/>
          <p:cNvCxnSpPr>
            <a:stCxn id="4" idx="0"/>
          </p:cNvCxnSpPr>
          <p:nvPr/>
        </p:nvCxnSpPr>
        <p:spPr>
          <a:xfrm flipV="1">
            <a:off x="1660347" y="4357549"/>
            <a:ext cx="6407" cy="391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0"/>
          </p:cNvCxnSpPr>
          <p:nvPr/>
        </p:nvCxnSpPr>
        <p:spPr>
          <a:xfrm flipH="1" flipV="1">
            <a:off x="1812265" y="4357549"/>
            <a:ext cx="820631" cy="3977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0"/>
            <a:endCxn id="9" idx="2"/>
          </p:cNvCxnSpPr>
          <p:nvPr/>
        </p:nvCxnSpPr>
        <p:spPr>
          <a:xfrm flipV="1">
            <a:off x="2632896" y="4357549"/>
            <a:ext cx="846811" cy="3977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0"/>
            <a:endCxn id="9" idx="2"/>
          </p:cNvCxnSpPr>
          <p:nvPr/>
        </p:nvCxnSpPr>
        <p:spPr>
          <a:xfrm flipH="1" flipV="1">
            <a:off x="3479707" y="4357549"/>
            <a:ext cx="125738" cy="404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84364" y="3416323"/>
            <a:ext cx="4378538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Hidden layer: 2 basis functions representing one quadratic interaction each</a:t>
            </a:r>
            <a:endParaRPr lang="en-US" sz="2400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4484364" y="4682799"/>
            <a:ext cx="437853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539817" y="2903942"/>
            <a:ext cx="364464" cy="383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8" idx="0"/>
            <a:endCxn id="21" idx="2"/>
          </p:cNvCxnSpPr>
          <p:nvPr/>
        </p:nvCxnSpPr>
        <p:spPr>
          <a:xfrm flipV="1">
            <a:off x="1964389" y="3287606"/>
            <a:ext cx="757660" cy="6082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9" idx="0"/>
            <a:endCxn id="21" idx="2"/>
          </p:cNvCxnSpPr>
          <p:nvPr/>
        </p:nvCxnSpPr>
        <p:spPr>
          <a:xfrm flipH="1" flipV="1">
            <a:off x="2722049" y="3287606"/>
            <a:ext cx="757658" cy="6082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66754" y="3416323"/>
            <a:ext cx="555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w1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472" y="3384057"/>
            <a:ext cx="555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w2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017548" y="2918274"/>
            <a:ext cx="555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w0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4517712" y="3221139"/>
            <a:ext cx="437853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272712" y="2087277"/>
            <a:ext cx="47690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Output layer: Regression model </a:t>
            </a:r>
            <a:br>
              <a:rPr lang="en-US" sz="2400" dirty="0" smtClean="0"/>
            </a:br>
            <a:r>
              <a:rPr lang="en-US" sz="2400" dirty="0" smtClean="0"/>
              <a:t>Y = w0 + w1 (x1 </a:t>
            </a:r>
            <a:r>
              <a:rPr lang="en-US" sz="2400" dirty="0" smtClean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400" dirty="0" smtClean="0"/>
              <a:t>  x2) + w2 (x2 </a:t>
            </a:r>
            <a:r>
              <a:rPr lang="en-US" sz="2400" dirty="0" smtClean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400" dirty="0" smtClean="0"/>
              <a:t>  x3)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2163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Trainable Basis Functions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88962" y="4748949"/>
            <a:ext cx="54276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x1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361511" y="4755270"/>
            <a:ext cx="54276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x2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334060" y="4761591"/>
            <a:ext cx="54276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x3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748927" y="4616651"/>
            <a:ext cx="377004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Input layer: observed inputs</a:t>
            </a:r>
          </a:p>
          <a:p>
            <a:r>
              <a:rPr lang="en-US" sz="2400" dirty="0" smtClean="0"/>
              <a:t>e.g. age, weight, games played...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952431" y="3895884"/>
            <a:ext cx="158738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ϕ</a:t>
            </a:r>
            <a:r>
              <a:rPr lang="en-US" sz="2400" dirty="0" smtClean="0"/>
              <a:t>(x1,x2;</a:t>
            </a:r>
            <a:r>
              <a:rPr lang="en-US" sz="2400" b="1" dirty="0" smtClean="0"/>
              <a:t>w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722049" y="3895884"/>
            <a:ext cx="155066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ϕ</a:t>
            </a:r>
            <a:r>
              <a:rPr lang="en-US" sz="2400" dirty="0" smtClean="0"/>
              <a:t>(x2,x3;</a:t>
            </a:r>
            <a:r>
              <a:rPr lang="en-US" sz="2400" b="1" dirty="0" smtClean="0"/>
              <a:t>w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cxnSp>
        <p:nvCxnSpPr>
          <p:cNvPr id="11" name="Straight Arrow Connector 10"/>
          <p:cNvCxnSpPr>
            <a:stCxn id="4" idx="0"/>
          </p:cNvCxnSpPr>
          <p:nvPr/>
        </p:nvCxnSpPr>
        <p:spPr>
          <a:xfrm flipV="1">
            <a:off x="1660347" y="4357549"/>
            <a:ext cx="6407" cy="391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0"/>
          </p:cNvCxnSpPr>
          <p:nvPr/>
        </p:nvCxnSpPr>
        <p:spPr>
          <a:xfrm flipH="1" flipV="1">
            <a:off x="1812265" y="4357549"/>
            <a:ext cx="820631" cy="3977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0"/>
            <a:endCxn id="9" idx="2"/>
          </p:cNvCxnSpPr>
          <p:nvPr/>
        </p:nvCxnSpPr>
        <p:spPr>
          <a:xfrm flipV="1">
            <a:off x="2632896" y="4357549"/>
            <a:ext cx="864485" cy="3977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0"/>
            <a:endCxn id="9" idx="2"/>
          </p:cNvCxnSpPr>
          <p:nvPr/>
        </p:nvCxnSpPr>
        <p:spPr>
          <a:xfrm flipH="1" flipV="1">
            <a:off x="3497381" y="4357549"/>
            <a:ext cx="108064" cy="404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84364" y="3416323"/>
            <a:ext cx="43785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Hidden layer: 2 basis functions with adjustable parameters</a:t>
            </a:r>
            <a:endParaRPr lang="en-US" sz="2400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4484364" y="4682799"/>
            <a:ext cx="437853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539817" y="2903942"/>
            <a:ext cx="364464" cy="383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8" idx="0"/>
            <a:endCxn id="21" idx="2"/>
          </p:cNvCxnSpPr>
          <p:nvPr/>
        </p:nvCxnSpPr>
        <p:spPr>
          <a:xfrm flipV="1">
            <a:off x="1746124" y="3287606"/>
            <a:ext cx="975925" cy="6082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9" idx="0"/>
            <a:endCxn id="21" idx="2"/>
          </p:cNvCxnSpPr>
          <p:nvPr/>
        </p:nvCxnSpPr>
        <p:spPr>
          <a:xfrm flipH="1" flipV="1">
            <a:off x="2722049" y="3287606"/>
            <a:ext cx="775332" cy="6082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66754" y="3416323"/>
            <a:ext cx="555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w1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472" y="3384057"/>
            <a:ext cx="555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w2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017548" y="2918274"/>
            <a:ext cx="555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w0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4517712" y="3221139"/>
            <a:ext cx="437853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272712" y="2087277"/>
            <a:ext cx="47690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Output layer: Regression model </a:t>
            </a:r>
            <a:br>
              <a:rPr lang="en-US" sz="2400" dirty="0" smtClean="0"/>
            </a:br>
            <a:r>
              <a:rPr lang="en-US" sz="2400" dirty="0" smtClean="0"/>
              <a:t>Y = w0 + w1 (x1 </a:t>
            </a:r>
            <a:r>
              <a:rPr lang="en-US" sz="2400" dirty="0" smtClean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400" dirty="0" smtClean="0"/>
              <a:t>  x2) + w2 (x2 </a:t>
            </a:r>
            <a:r>
              <a:rPr lang="en-US" sz="2400" dirty="0" smtClean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400" dirty="0" smtClean="0"/>
              <a:t>  x3)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0796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Allow All Interactions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748927" y="4616651"/>
            <a:ext cx="377004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Input layer: observed inputs</a:t>
            </a:r>
          </a:p>
          <a:p>
            <a:r>
              <a:rPr lang="en-US" sz="2400" dirty="0" smtClean="0"/>
              <a:t>e.g. age, weight, games played...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4484364" y="3416323"/>
            <a:ext cx="4378538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Fully connected </a:t>
            </a:r>
            <a:r>
              <a:rPr lang="en-US" sz="2400" dirty="0" smtClean="0"/>
              <a:t>Hidden layer: </a:t>
            </a:r>
            <a:br>
              <a:rPr lang="en-US" sz="2400" dirty="0" smtClean="0"/>
            </a:br>
            <a:r>
              <a:rPr lang="en-US" sz="2400" dirty="0" smtClean="0"/>
              <a:t>2 basis functions with adjustable parameters</a:t>
            </a:r>
            <a:endParaRPr lang="en-US" sz="2400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4484364" y="4682799"/>
            <a:ext cx="437853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517712" y="3221139"/>
            <a:ext cx="437853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272712" y="2087277"/>
            <a:ext cx="47690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Output layer: Regression model </a:t>
            </a:r>
            <a:br>
              <a:rPr lang="en-US" sz="2400" dirty="0" smtClean="0"/>
            </a:br>
            <a:r>
              <a:rPr lang="en-US" sz="2400" dirty="0" smtClean="0"/>
              <a:t>Y = w0 + w1 (x1 </a:t>
            </a:r>
            <a:r>
              <a:rPr lang="en-US" sz="2400" dirty="0" smtClean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400" dirty="0" smtClean="0"/>
              <a:t>  x2) + w2 (x2 </a:t>
            </a:r>
            <a:r>
              <a:rPr lang="en-US" sz="2400" dirty="0" smtClean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400" dirty="0" smtClean="0"/>
              <a:t>  x3)</a:t>
            </a:r>
            <a:endParaRPr lang="en-US" sz="24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952431" y="2903942"/>
            <a:ext cx="3320281" cy="2319314"/>
            <a:chOff x="952431" y="2903942"/>
            <a:chExt cx="3320281" cy="2319314"/>
          </a:xfrm>
        </p:grpSpPr>
        <p:sp>
          <p:nvSpPr>
            <p:cNvPr id="4" name="TextBox 3"/>
            <p:cNvSpPr txBox="1"/>
            <p:nvPr/>
          </p:nvSpPr>
          <p:spPr>
            <a:xfrm>
              <a:off x="1388962" y="4748949"/>
              <a:ext cx="542769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x1</a:t>
              </a:r>
              <a:endParaRPr lang="en-US" sz="24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361511" y="4755270"/>
              <a:ext cx="542769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x2</a:t>
              </a:r>
              <a:endParaRPr lang="en-US" sz="24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334060" y="4761591"/>
              <a:ext cx="542769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x3</a:t>
              </a:r>
              <a:endParaRPr lang="en-US" sz="24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952431" y="3895884"/>
              <a:ext cx="1587385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ϕ</a:t>
              </a:r>
              <a:r>
                <a:rPr lang="en-US" sz="2400" dirty="0" smtClean="0"/>
                <a:t>(</a:t>
              </a:r>
              <a:r>
                <a:rPr lang="en-US" sz="2400" b="1" dirty="0" err="1" smtClean="0"/>
                <a:t>x</a:t>
              </a:r>
              <a:r>
                <a:rPr lang="en-US" sz="2400" dirty="0" err="1" smtClean="0"/>
                <a:t>;</a:t>
              </a:r>
              <a:r>
                <a:rPr lang="en-US" sz="2400" b="1" dirty="0" err="1" smtClean="0"/>
                <a:t>w</a:t>
              </a:r>
              <a:r>
                <a:rPr lang="en-US" sz="2400" dirty="0" smtClean="0"/>
                <a:t>)</a:t>
              </a:r>
              <a:endParaRPr lang="en-US" sz="24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722049" y="3895884"/>
              <a:ext cx="1550663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ϕ</a:t>
              </a:r>
              <a:r>
                <a:rPr lang="en-US" sz="2400" dirty="0" smtClean="0"/>
                <a:t>(</a:t>
              </a:r>
              <a:r>
                <a:rPr lang="en-US" sz="2400" b="1" dirty="0" err="1"/>
                <a:t>x</a:t>
              </a:r>
              <a:r>
                <a:rPr lang="en-US" sz="2400" dirty="0" err="1" smtClean="0"/>
                <a:t>;</a:t>
              </a:r>
              <a:r>
                <a:rPr lang="en-US" sz="2400" b="1" dirty="0" err="1" smtClean="0"/>
                <a:t>w</a:t>
              </a:r>
              <a:r>
                <a:rPr lang="en-US" sz="2400" dirty="0" smtClean="0"/>
                <a:t>)</a:t>
              </a:r>
              <a:endParaRPr lang="en-US" sz="2400" dirty="0"/>
            </a:p>
          </p:txBody>
        </p:sp>
        <p:cxnSp>
          <p:nvCxnSpPr>
            <p:cNvPr id="11" name="Straight Arrow Connector 10"/>
            <p:cNvCxnSpPr>
              <a:stCxn id="4" idx="0"/>
            </p:cNvCxnSpPr>
            <p:nvPr/>
          </p:nvCxnSpPr>
          <p:spPr>
            <a:xfrm flipV="1">
              <a:off x="1660347" y="4357549"/>
              <a:ext cx="6407" cy="391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5" idx="0"/>
            </p:cNvCxnSpPr>
            <p:nvPr/>
          </p:nvCxnSpPr>
          <p:spPr>
            <a:xfrm flipH="1" flipV="1">
              <a:off x="1812265" y="4357549"/>
              <a:ext cx="820631" cy="39772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5" idx="0"/>
              <a:endCxn id="9" idx="2"/>
            </p:cNvCxnSpPr>
            <p:nvPr/>
          </p:nvCxnSpPr>
          <p:spPr>
            <a:xfrm flipV="1">
              <a:off x="2632896" y="4357549"/>
              <a:ext cx="864485" cy="39772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6" idx="0"/>
              <a:endCxn id="9" idx="2"/>
            </p:cNvCxnSpPr>
            <p:nvPr/>
          </p:nvCxnSpPr>
          <p:spPr>
            <a:xfrm flipH="1" flipV="1">
              <a:off x="3497381" y="4357549"/>
              <a:ext cx="108064" cy="40404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539817" y="2903942"/>
              <a:ext cx="364464" cy="3836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cxnSp>
          <p:nvCxnSpPr>
            <p:cNvPr id="23" name="Straight Arrow Connector 22"/>
            <p:cNvCxnSpPr>
              <a:stCxn id="8" idx="0"/>
              <a:endCxn id="21" idx="2"/>
            </p:cNvCxnSpPr>
            <p:nvPr/>
          </p:nvCxnSpPr>
          <p:spPr>
            <a:xfrm flipV="1">
              <a:off x="1746124" y="3287606"/>
              <a:ext cx="975925" cy="60827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9" idx="0"/>
              <a:endCxn id="21" idx="2"/>
            </p:cNvCxnSpPr>
            <p:nvPr/>
          </p:nvCxnSpPr>
          <p:spPr>
            <a:xfrm flipH="1" flipV="1">
              <a:off x="2722049" y="3287606"/>
              <a:ext cx="775332" cy="60827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1666754" y="3416323"/>
              <a:ext cx="5555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w1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334472" y="3384057"/>
              <a:ext cx="5555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w2</a:t>
              </a:r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017548" y="2918274"/>
              <a:ext cx="5555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w0</a:t>
              </a:r>
              <a:endParaRPr lang="en-US" dirty="0"/>
            </a:p>
          </p:txBody>
        </p:sp>
        <p:cxnSp>
          <p:nvCxnSpPr>
            <p:cNvPr id="10" name="Straight Arrow Connector 9"/>
            <p:cNvCxnSpPr>
              <a:stCxn id="6" idx="0"/>
            </p:cNvCxnSpPr>
            <p:nvPr/>
          </p:nvCxnSpPr>
          <p:spPr>
            <a:xfrm flipH="1" flipV="1">
              <a:off x="1931731" y="4357549"/>
              <a:ext cx="1673714" cy="40404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4" idx="0"/>
              <a:endCxn id="9" idx="2"/>
            </p:cNvCxnSpPr>
            <p:nvPr/>
          </p:nvCxnSpPr>
          <p:spPr>
            <a:xfrm flipV="1">
              <a:off x="1660347" y="4357549"/>
              <a:ext cx="1837034" cy="391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66259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kind of basis function?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37901" y="3421577"/>
            <a:ext cx="54276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x1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072593" y="3672512"/>
            <a:ext cx="54276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x2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431928" y="3493926"/>
            <a:ext cx="54276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x3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701370" y="2568512"/>
            <a:ext cx="158738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ϕ</a:t>
            </a:r>
            <a:r>
              <a:rPr lang="en-US" sz="2400" dirty="0" smtClean="0"/>
              <a:t>(</a:t>
            </a:r>
            <a:r>
              <a:rPr lang="en-US" sz="2400" b="1" dirty="0" err="1" smtClean="0"/>
              <a:t>x</a:t>
            </a:r>
            <a:r>
              <a:rPr lang="en-US" sz="2400" dirty="0" err="1" smtClean="0"/>
              <a:t>;</a:t>
            </a:r>
            <a:r>
              <a:rPr lang="en-US" sz="2400" b="1" dirty="0" err="1" smtClean="0"/>
              <a:t>w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470988" y="2568512"/>
            <a:ext cx="155066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ϕ</a:t>
            </a:r>
            <a:r>
              <a:rPr lang="en-US" sz="2400" dirty="0" smtClean="0"/>
              <a:t>(</a:t>
            </a:r>
            <a:r>
              <a:rPr lang="en-US" sz="2400" b="1" dirty="0" err="1"/>
              <a:t>x</a:t>
            </a:r>
            <a:r>
              <a:rPr lang="en-US" sz="2400" dirty="0" err="1" smtClean="0"/>
              <a:t>;</a:t>
            </a:r>
            <a:r>
              <a:rPr lang="en-US" sz="2400" b="1" dirty="0" err="1" smtClean="0"/>
              <a:t>w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cxnSp>
        <p:nvCxnSpPr>
          <p:cNvPr id="11" name="Straight Arrow Connector 10"/>
          <p:cNvCxnSpPr>
            <a:stCxn id="4" idx="0"/>
          </p:cNvCxnSpPr>
          <p:nvPr/>
        </p:nvCxnSpPr>
        <p:spPr>
          <a:xfrm flipV="1">
            <a:off x="1409286" y="3030177"/>
            <a:ext cx="6407" cy="391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0"/>
          </p:cNvCxnSpPr>
          <p:nvPr/>
        </p:nvCxnSpPr>
        <p:spPr>
          <a:xfrm flipH="1" flipV="1">
            <a:off x="1680670" y="3030177"/>
            <a:ext cx="663308" cy="6423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343978" y="3030177"/>
            <a:ext cx="1281790" cy="6423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0"/>
            <a:endCxn id="9" idx="2"/>
          </p:cNvCxnSpPr>
          <p:nvPr/>
        </p:nvCxnSpPr>
        <p:spPr>
          <a:xfrm flipH="1" flipV="1">
            <a:off x="3246320" y="3030177"/>
            <a:ext cx="456993" cy="4637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88756" y="1576570"/>
            <a:ext cx="364464" cy="383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8" idx="0"/>
            <a:endCxn id="21" idx="2"/>
          </p:cNvCxnSpPr>
          <p:nvPr/>
        </p:nvCxnSpPr>
        <p:spPr>
          <a:xfrm flipV="1">
            <a:off x="1495063" y="1960234"/>
            <a:ext cx="975925" cy="6082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9" idx="0"/>
            <a:endCxn id="21" idx="2"/>
          </p:cNvCxnSpPr>
          <p:nvPr/>
        </p:nvCxnSpPr>
        <p:spPr>
          <a:xfrm flipH="1" flipV="1">
            <a:off x="2470988" y="1960234"/>
            <a:ext cx="775332" cy="6082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415693" y="2088951"/>
            <a:ext cx="555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w1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083411" y="2056685"/>
            <a:ext cx="555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w2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766487" y="1590902"/>
            <a:ext cx="555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w0</a:t>
            </a:r>
            <a:endParaRPr lang="en-US" dirty="0"/>
          </a:p>
        </p:txBody>
      </p:sp>
      <p:cxnSp>
        <p:nvCxnSpPr>
          <p:cNvPr id="10" name="Straight Arrow Connector 9"/>
          <p:cNvCxnSpPr>
            <a:stCxn id="6" idx="0"/>
          </p:cNvCxnSpPr>
          <p:nvPr/>
        </p:nvCxnSpPr>
        <p:spPr>
          <a:xfrm flipH="1" flipV="1">
            <a:off x="2029599" y="3089884"/>
            <a:ext cx="1673714" cy="404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0"/>
            <a:endCxn id="9" idx="2"/>
          </p:cNvCxnSpPr>
          <p:nvPr/>
        </p:nvCxnSpPr>
        <p:spPr>
          <a:xfrm flipV="1">
            <a:off x="1409286" y="3030177"/>
            <a:ext cx="1837034" cy="391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563733" y="1825853"/>
            <a:ext cx="41230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Any function that maps n numbers to 1 could be  a basis function.</a:t>
            </a:r>
          </a:p>
          <a:p>
            <a:pPr marL="742950" lvl="1" indent="-285750">
              <a:buFont typeface="Arial"/>
              <a:buChar char="•"/>
            </a:pPr>
            <a:r>
              <a:rPr lang="en-US" sz="2400" dirty="0" smtClean="0"/>
              <a:t>e.g. Gaussian basis function (RBF network).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How about linear functions?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We now how to do </a:t>
            </a:r>
            <a:r>
              <a:rPr lang="en-US" sz="2400" smtClean="0"/>
              <a:t>linear regression!</a:t>
            </a:r>
            <a:endParaRPr lang="en-US" sz="2400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501600" y="3236911"/>
            <a:ext cx="583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w11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626534" y="3355427"/>
            <a:ext cx="583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w12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2100841" y="3124594"/>
            <a:ext cx="583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w13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701370" y="4458444"/>
            <a:ext cx="3320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similarly we have w21,w22,w23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221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Neural Networks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495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727559"/>
          </a:xfrm>
        </p:spPr>
        <p:txBody>
          <a:bodyPr/>
          <a:lstStyle/>
          <a:p>
            <a:r>
              <a:rPr lang="en-US" dirty="0" smtClean="0"/>
              <a:t>A deep neural network is a neural network with at least 2 hidden layers.</a:t>
            </a:r>
          </a:p>
          <a:p>
            <a:r>
              <a:rPr lang="en-US" dirty="0" smtClean="0"/>
              <a:t>That’s it!</a:t>
            </a:r>
            <a:endParaRPr lang="en-US" dirty="0"/>
          </a:p>
        </p:txBody>
      </p:sp>
      <p:grpSp>
        <p:nvGrpSpPr>
          <p:cNvPr id="54" name="Group 53"/>
          <p:cNvGrpSpPr/>
          <p:nvPr/>
        </p:nvGrpSpPr>
        <p:grpSpPr>
          <a:xfrm>
            <a:off x="3644916" y="3157836"/>
            <a:ext cx="5081158" cy="3093814"/>
            <a:chOff x="2839540" y="3157836"/>
            <a:chExt cx="5081158" cy="3093814"/>
          </a:xfrm>
        </p:grpSpPr>
        <p:sp>
          <p:nvSpPr>
            <p:cNvPr id="8" name="TextBox 7"/>
            <p:cNvSpPr txBox="1"/>
            <p:nvPr/>
          </p:nvSpPr>
          <p:spPr>
            <a:xfrm>
              <a:off x="3183143" y="5777343"/>
              <a:ext cx="542769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x1</a:t>
              </a:r>
              <a:endParaRPr lang="en-US" sz="24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155692" y="5783664"/>
              <a:ext cx="542769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x2</a:t>
              </a:r>
              <a:endParaRPr lang="en-US" sz="2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128241" y="5789985"/>
              <a:ext cx="542769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x3</a:t>
              </a:r>
              <a:endParaRPr lang="en-US" sz="2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839540" y="4087818"/>
              <a:ext cx="1587385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ϕ</a:t>
              </a:r>
              <a:r>
                <a:rPr lang="en-US" sz="2400" dirty="0" smtClean="0"/>
                <a:t>(</a:t>
              </a:r>
              <a:r>
                <a:rPr lang="en-US" sz="2400" b="1" dirty="0" err="1" smtClean="0"/>
                <a:t>x</a:t>
              </a:r>
              <a:r>
                <a:rPr lang="en-US" sz="2400" dirty="0" err="1" smtClean="0"/>
                <a:t>;</a:t>
              </a:r>
              <a:r>
                <a:rPr lang="en-US" sz="2400" b="1" dirty="0" err="1" smtClean="0"/>
                <a:t>w</a:t>
              </a:r>
              <a:r>
                <a:rPr lang="en-US" sz="2400" dirty="0" smtClean="0"/>
                <a:t>)</a:t>
              </a:r>
              <a:endParaRPr lang="en-US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09158" y="4149778"/>
              <a:ext cx="1550663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ϕ</a:t>
              </a:r>
              <a:r>
                <a:rPr lang="en-US" sz="2400" dirty="0" smtClean="0"/>
                <a:t>(</a:t>
              </a:r>
              <a:r>
                <a:rPr lang="en-US" sz="2400" b="1" dirty="0" err="1"/>
                <a:t>x</a:t>
              </a:r>
              <a:r>
                <a:rPr lang="en-US" sz="2400" dirty="0" err="1" smtClean="0"/>
                <a:t>;</a:t>
              </a:r>
              <a:r>
                <a:rPr lang="en-US" sz="2400" b="1" dirty="0" err="1" smtClean="0"/>
                <a:t>w</a:t>
              </a:r>
              <a:r>
                <a:rPr lang="en-US" sz="2400" dirty="0" smtClean="0"/>
                <a:t>)</a:t>
              </a:r>
              <a:endParaRPr lang="en-US" sz="2400" dirty="0"/>
            </a:p>
          </p:txBody>
        </p:sp>
        <p:cxnSp>
          <p:nvCxnSpPr>
            <p:cNvPr id="13" name="Straight Arrow Connector 12"/>
            <p:cNvCxnSpPr>
              <a:stCxn id="8" idx="0"/>
            </p:cNvCxnSpPr>
            <p:nvPr/>
          </p:nvCxnSpPr>
          <p:spPr>
            <a:xfrm flipV="1">
              <a:off x="3454528" y="5268059"/>
              <a:ext cx="6407" cy="50928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9" idx="0"/>
            </p:cNvCxnSpPr>
            <p:nvPr/>
          </p:nvCxnSpPr>
          <p:spPr>
            <a:xfrm flipH="1" flipV="1">
              <a:off x="3725912" y="5268059"/>
              <a:ext cx="701165" cy="51560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9" idx="0"/>
            </p:cNvCxnSpPr>
            <p:nvPr/>
          </p:nvCxnSpPr>
          <p:spPr>
            <a:xfrm flipV="1">
              <a:off x="4427077" y="5268060"/>
              <a:ext cx="1350089" cy="5156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0" idx="0"/>
              <a:endCxn id="27" idx="2"/>
            </p:cNvCxnSpPr>
            <p:nvPr/>
          </p:nvCxnSpPr>
          <p:spPr>
            <a:xfrm flipV="1">
              <a:off x="5399626" y="5268059"/>
              <a:ext cx="1745741" cy="5219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4426926" y="3157836"/>
              <a:ext cx="364464" cy="38366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cxnSp>
          <p:nvCxnSpPr>
            <p:cNvPr id="18" name="Straight Arrow Connector 17"/>
            <p:cNvCxnSpPr>
              <a:stCxn id="11" idx="0"/>
              <a:endCxn id="17" idx="2"/>
            </p:cNvCxnSpPr>
            <p:nvPr/>
          </p:nvCxnSpPr>
          <p:spPr>
            <a:xfrm flipV="1">
              <a:off x="3633233" y="3541500"/>
              <a:ext cx="975925" cy="54631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2" idx="0"/>
              <a:endCxn id="17" idx="2"/>
            </p:cNvCxnSpPr>
            <p:nvPr/>
          </p:nvCxnSpPr>
          <p:spPr>
            <a:xfrm flipH="1" flipV="1">
              <a:off x="4609158" y="3541500"/>
              <a:ext cx="775332" cy="60827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3553863" y="3670217"/>
              <a:ext cx="5555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w1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221581" y="3637951"/>
              <a:ext cx="5555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w2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04657" y="3172168"/>
              <a:ext cx="5555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w0</a:t>
              </a:r>
              <a:endParaRPr lang="en-US" dirty="0"/>
            </a:p>
          </p:txBody>
        </p:sp>
        <p:cxnSp>
          <p:nvCxnSpPr>
            <p:cNvPr id="23" name="Straight Arrow Connector 22"/>
            <p:cNvCxnSpPr>
              <a:stCxn id="10" idx="0"/>
              <a:endCxn id="25" idx="3"/>
            </p:cNvCxnSpPr>
            <p:nvPr/>
          </p:nvCxnSpPr>
          <p:spPr>
            <a:xfrm flipH="1" flipV="1">
              <a:off x="4109448" y="5037227"/>
              <a:ext cx="1290178" cy="75275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8" idx="0"/>
            </p:cNvCxnSpPr>
            <p:nvPr/>
          </p:nvCxnSpPr>
          <p:spPr>
            <a:xfrm flipV="1">
              <a:off x="3454528" y="5268059"/>
              <a:ext cx="1673713" cy="50928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2891529" y="4806394"/>
              <a:ext cx="1217919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ϕ</a:t>
              </a:r>
              <a:r>
                <a:rPr lang="en-US" sz="2400" dirty="0" smtClean="0"/>
                <a:t>(</a:t>
              </a:r>
              <a:r>
                <a:rPr lang="en-US" sz="2400" b="1" dirty="0" err="1" smtClean="0"/>
                <a:t>x</a:t>
              </a:r>
              <a:r>
                <a:rPr lang="en-US" sz="2400" dirty="0" err="1" smtClean="0"/>
                <a:t>;</a:t>
              </a:r>
              <a:r>
                <a:rPr lang="en-US" sz="2400" b="1" dirty="0" err="1" smtClean="0"/>
                <a:t>w</a:t>
              </a:r>
              <a:r>
                <a:rPr lang="en-US" sz="2400" dirty="0" smtClean="0"/>
                <a:t>)</a:t>
              </a:r>
              <a:endParaRPr lang="en-US" sz="24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490591" y="4806394"/>
              <a:ext cx="1550663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ϕ</a:t>
              </a:r>
              <a:r>
                <a:rPr lang="en-US" sz="2400" dirty="0" smtClean="0"/>
                <a:t>(</a:t>
              </a:r>
              <a:r>
                <a:rPr lang="en-US" sz="2400" b="1" dirty="0" err="1"/>
                <a:t>x</a:t>
              </a:r>
              <a:r>
                <a:rPr lang="en-US" sz="2400" dirty="0" err="1" smtClean="0"/>
                <a:t>;</a:t>
              </a:r>
              <a:r>
                <a:rPr lang="en-US" sz="2400" b="1" dirty="0" err="1" smtClean="0"/>
                <a:t>w</a:t>
              </a:r>
              <a:r>
                <a:rPr lang="en-US" sz="2400" dirty="0" smtClean="0"/>
                <a:t>)</a:t>
              </a:r>
              <a:endParaRPr lang="en-US" sz="24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370035" y="4806394"/>
              <a:ext cx="1550663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ϕ</a:t>
              </a:r>
              <a:r>
                <a:rPr lang="en-US" sz="2400" dirty="0" smtClean="0"/>
                <a:t>(</a:t>
              </a:r>
              <a:r>
                <a:rPr lang="en-US" sz="2400" b="1" dirty="0" err="1"/>
                <a:t>x</a:t>
              </a:r>
              <a:r>
                <a:rPr lang="en-US" sz="2400" dirty="0" err="1" smtClean="0"/>
                <a:t>;</a:t>
              </a:r>
              <a:r>
                <a:rPr lang="en-US" sz="2400" b="1" dirty="0" err="1" smtClean="0"/>
                <a:t>w</a:t>
              </a:r>
              <a:r>
                <a:rPr lang="en-US" sz="2400" dirty="0" smtClean="0"/>
                <a:t>)</a:t>
              </a:r>
              <a:endParaRPr lang="en-US" sz="2400" dirty="0"/>
            </a:p>
          </p:txBody>
        </p:sp>
        <p:cxnSp>
          <p:nvCxnSpPr>
            <p:cNvPr id="35" name="Straight Arrow Connector 34"/>
            <p:cNvCxnSpPr>
              <a:stCxn id="9" idx="0"/>
            </p:cNvCxnSpPr>
            <p:nvPr/>
          </p:nvCxnSpPr>
          <p:spPr>
            <a:xfrm flipV="1">
              <a:off x="4427077" y="5268060"/>
              <a:ext cx="2310403" cy="5156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8" idx="0"/>
              <a:endCxn id="27" idx="1"/>
            </p:cNvCxnSpPr>
            <p:nvPr/>
          </p:nvCxnSpPr>
          <p:spPr>
            <a:xfrm flipV="1">
              <a:off x="3454528" y="5037227"/>
              <a:ext cx="2915507" cy="74011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0" idx="0"/>
            </p:cNvCxnSpPr>
            <p:nvPr/>
          </p:nvCxnSpPr>
          <p:spPr>
            <a:xfrm flipV="1">
              <a:off x="5399626" y="5268059"/>
              <a:ext cx="0" cy="5219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25" idx="0"/>
            </p:cNvCxnSpPr>
            <p:nvPr/>
          </p:nvCxnSpPr>
          <p:spPr>
            <a:xfrm flipV="1">
              <a:off x="3500489" y="4549483"/>
              <a:ext cx="0" cy="25691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25" idx="0"/>
              <a:endCxn id="12" idx="2"/>
            </p:cNvCxnSpPr>
            <p:nvPr/>
          </p:nvCxnSpPr>
          <p:spPr>
            <a:xfrm flipV="1">
              <a:off x="3500489" y="4611443"/>
              <a:ext cx="1884001" cy="19495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26" idx="0"/>
            </p:cNvCxnSpPr>
            <p:nvPr/>
          </p:nvCxnSpPr>
          <p:spPr>
            <a:xfrm flipH="1" flipV="1">
              <a:off x="3918581" y="4549483"/>
              <a:ext cx="1347342" cy="25691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26" idx="0"/>
            </p:cNvCxnSpPr>
            <p:nvPr/>
          </p:nvCxnSpPr>
          <p:spPr>
            <a:xfrm flipV="1">
              <a:off x="5265923" y="4611443"/>
              <a:ext cx="511243" cy="19495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27" idx="0"/>
              <a:endCxn id="12" idx="3"/>
            </p:cNvCxnSpPr>
            <p:nvPr/>
          </p:nvCxnSpPr>
          <p:spPr>
            <a:xfrm flipH="1" flipV="1">
              <a:off x="6159821" y="4380611"/>
              <a:ext cx="985546" cy="42578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27" idx="0"/>
              <a:endCxn id="11" idx="2"/>
            </p:cNvCxnSpPr>
            <p:nvPr/>
          </p:nvCxnSpPr>
          <p:spPr>
            <a:xfrm flipH="1" flipV="1">
              <a:off x="3633233" y="4549483"/>
              <a:ext cx="3512134" cy="25691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6" name="Straight Connector 55"/>
          <p:cNvCxnSpPr/>
          <p:nvPr/>
        </p:nvCxnSpPr>
        <p:spPr>
          <a:xfrm>
            <a:off x="2571084" y="4007283"/>
            <a:ext cx="15489" cy="16464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185861" y="4382128"/>
            <a:ext cx="25246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hidden layer</a:t>
            </a:r>
          </a:p>
          <a:p>
            <a:r>
              <a:rPr lang="en-US" sz="2400" dirty="0" smtClean="0"/>
              <a:t>rectified linear unit</a:t>
            </a:r>
            <a:endParaRPr lang="en-US" sz="2400" dirty="0"/>
          </a:p>
        </p:txBody>
      </p:sp>
      <p:cxnSp>
        <p:nvCxnSpPr>
          <p:cNvPr id="59" name="Straight Connector 58"/>
          <p:cNvCxnSpPr/>
          <p:nvPr/>
        </p:nvCxnSpPr>
        <p:spPr>
          <a:xfrm flipH="1">
            <a:off x="3546842" y="3157836"/>
            <a:ext cx="15488" cy="8494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185861" y="3037787"/>
            <a:ext cx="3128669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output layer</a:t>
            </a:r>
          </a:p>
          <a:p>
            <a:r>
              <a:rPr lang="en-US" sz="2400" dirty="0" smtClean="0"/>
              <a:t>fully connected linear/logistic regression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53588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Rectified Linear Unit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6905412" cy="4572000"/>
          </a:xfrm>
        </p:spPr>
        <p:txBody>
          <a:bodyPr/>
          <a:lstStyle/>
          <a:p>
            <a:r>
              <a:rPr lang="en-US" dirty="0" smtClean="0"/>
              <a:t>f</a:t>
            </a:r>
            <a:r>
              <a:rPr lang="en-US" dirty="0" smtClean="0"/>
              <a:t>(x) = max(0,x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4399" y="6172200"/>
            <a:ext cx="6420851" cy="457200"/>
          </a:xfrm>
        </p:spPr>
        <p:txBody>
          <a:bodyPr/>
          <a:lstStyle/>
          <a:p>
            <a:pPr>
              <a:defRPr/>
            </a:pPr>
            <a:r>
              <a:rPr lang="en-US" dirty="0"/>
              <a:t>CC0, https://</a:t>
            </a:r>
            <a:r>
              <a:rPr lang="en-US" dirty="0" err="1"/>
              <a:t>en.wikipedia.org</a:t>
            </a:r>
            <a:r>
              <a:rPr lang="en-US" dirty="0"/>
              <a:t>/w/</a:t>
            </a:r>
            <a:r>
              <a:rPr lang="en-US" dirty="0" err="1"/>
              <a:t>index.php?curid</a:t>
            </a:r>
            <a:r>
              <a:rPr lang="en-US" dirty="0"/>
              <a:t>=48817276</a:t>
            </a:r>
            <a:endParaRPr lang="en-US" dirty="0"/>
          </a:p>
        </p:txBody>
      </p:sp>
      <p:pic>
        <p:nvPicPr>
          <p:cNvPr id="5" name="Picture 4" descr="rlu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113" y="2029132"/>
            <a:ext cx="6757813" cy="417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8810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Equity.thmx</Template>
  <TotalTime>46</TotalTime>
  <Words>419</Words>
  <Application>Microsoft Macintosh PowerPoint</Application>
  <PresentationFormat>On-screen Show (4:3)</PresentationFormat>
  <Paragraphs>103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Equity</vt:lpstr>
      <vt:lpstr>Neural Network Architectures</vt:lpstr>
      <vt:lpstr>Feed-Forward Networks</vt:lpstr>
      <vt:lpstr>Network View of Basis Functions</vt:lpstr>
      <vt:lpstr>Trainable Basis Functions</vt:lpstr>
      <vt:lpstr>Allow All Interactions</vt:lpstr>
      <vt:lpstr>What kind of basis function?</vt:lpstr>
      <vt:lpstr>Deep Neural Networks</vt:lpstr>
      <vt:lpstr>Definition</vt:lpstr>
      <vt:lpstr>Rectified Linear Unit</vt:lpstr>
      <vt:lpstr>Advantages of RLUs</vt:lpstr>
      <vt:lpstr>The Vanishing Gradient Problem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Oliver Schulte</dc:creator>
  <cp:lastModifiedBy>Oliver Schulte</cp:lastModifiedBy>
  <cp:revision>142</cp:revision>
  <dcterms:created xsi:type="dcterms:W3CDTF">2012-09-14T13:34:55Z</dcterms:created>
  <dcterms:modified xsi:type="dcterms:W3CDTF">2017-10-24T05:13:12Z</dcterms:modified>
</cp:coreProperties>
</file>